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51117500" cy="32918400"/>
  <p:notesSz cx="6858000" cy="9144000"/>
  <p:embeddedFontLst>
    <p:embeddedFont>
      <p:font typeface="ABeeZee Bold" panose="020B0604020202020204" charset="0"/>
      <p:regular r:id="rId3"/>
    </p:embeddedFont>
    <p:embeddedFont>
      <p:font typeface="League Spartan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50" d="100"/>
          <a:sy n="50" d="100"/>
        </p:scale>
        <p:origin x="29" y="-23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14583" y="3399581"/>
            <a:ext cx="3809401" cy="2937989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22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8442647" y="4020497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1356985" y="6225540"/>
            <a:ext cx="14743475" cy="1740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69"/>
              </a:lnSpc>
            </a:pPr>
            <a:endParaRPr dirty="0"/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Computing enrichment: E-safety week</a:t>
            </a:r>
          </a:p>
          <a:p>
            <a:pPr algn="ctr">
              <a:lnSpc>
                <a:spcPts val="4969"/>
              </a:lnSpc>
            </a:pPr>
            <a:endParaRPr lang="en-US" sz="3131" dirty="0">
              <a:solidFill>
                <a:srgbClr val="000000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5" name="TextBox 5"/>
          <p:cNvSpPr txBox="1"/>
          <p:nvPr/>
        </p:nvSpPr>
        <p:spPr>
          <a:xfrm rot="-5400000">
            <a:off x="-14930658" y="7244888"/>
            <a:ext cx="31779244" cy="1083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WHOLE SCHOOL</a:t>
            </a:r>
          </a:p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INITATIVES:</a:t>
            </a:r>
          </a:p>
        </p:txBody>
      </p:sp>
      <p:sp>
        <p:nvSpPr>
          <p:cNvPr id="6" name="Freeform 6"/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>
            <a:off x="30082691" y="17393220"/>
            <a:ext cx="2599304" cy="1946952"/>
            <a:chOff x="0" y="0"/>
            <a:chExt cx="3465739" cy="259593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37346293" y="15334847"/>
            <a:ext cx="2599304" cy="1946952"/>
            <a:chOff x="0" y="0"/>
            <a:chExt cx="3465739" cy="259593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98558" y="236358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5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44165334" y="17504631"/>
            <a:ext cx="2836523" cy="1946952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9502556" y="4260058"/>
            <a:ext cx="32862812" cy="1778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10358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COMPUTING PROGRESSION DOCUMENT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4245999" y="17890632"/>
            <a:ext cx="2675195" cy="1449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852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6</a:t>
            </a:r>
          </a:p>
        </p:txBody>
      </p:sp>
      <p:sp>
        <p:nvSpPr>
          <p:cNvPr id="16" name="Freeform 16"/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/>
          <p:cNvGrpSpPr/>
          <p:nvPr/>
        </p:nvGrpSpPr>
        <p:grpSpPr>
          <a:xfrm>
            <a:off x="786209" y="14526387"/>
            <a:ext cx="3785399" cy="1946952"/>
            <a:chOff x="0" y="0"/>
            <a:chExt cx="5047199" cy="259593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488643" y="363768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327915" y="17342163"/>
            <a:ext cx="2421390" cy="1946952"/>
            <a:chOff x="0" y="0"/>
            <a:chExt cx="3228520" cy="259593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3061133" y="15987083"/>
            <a:ext cx="3039327" cy="1946952"/>
            <a:chOff x="0" y="0"/>
            <a:chExt cx="4052436" cy="259593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21477301" y="15557678"/>
            <a:ext cx="2540000" cy="1946952"/>
            <a:chOff x="0" y="0"/>
            <a:chExt cx="3386666" cy="2595937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29" name="TextBox 29"/>
          <p:cNvSpPr txBox="1"/>
          <p:nvPr/>
        </p:nvSpPr>
        <p:spPr>
          <a:xfrm rot="-5400000">
            <a:off x="-3535443" y="31917644"/>
            <a:ext cx="15695057" cy="519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99"/>
              </a:lnSpc>
            </a:pPr>
            <a:r>
              <a:rPr lang="en-US" sz="3071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0" name="TextBox 30"/>
          <p:cNvSpPr txBox="1"/>
          <p:nvPr/>
        </p:nvSpPr>
        <p:spPr>
          <a:xfrm rot="-5400000">
            <a:off x="-15204593" y="12294552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1" name="TextBox 31"/>
          <p:cNvSpPr txBox="1"/>
          <p:nvPr/>
        </p:nvSpPr>
        <p:spPr>
          <a:xfrm rot="-5400000">
            <a:off x="-15204593" y="22460744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210710" y="21446794"/>
            <a:ext cx="4560636" cy="1725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know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- 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1529490" y="9313718"/>
            <a:ext cx="4342228" cy="1372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08"/>
              </a:lnSpc>
            </a:pPr>
            <a:r>
              <a:rPr lang="en-US" sz="2174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algn="l">
              <a:lnSpc>
                <a:spcPts val="2608"/>
              </a:lnSpc>
            </a:pPr>
            <a:endParaRPr lang="en-US" sz="2174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08"/>
              </a:lnSpc>
            </a:pPr>
            <a:r>
              <a:rPr lang="en-US" sz="2174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- </a:t>
            </a:r>
            <a:endParaRPr lang="en-US" sz="2174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054"/>
              </a:lnSpc>
            </a:pPr>
            <a:endParaRPr lang="en-US" sz="2174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6448404" y="21446794"/>
            <a:ext cx="4560636" cy="53347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know: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To tell a trusted adult if I see anything inappropriate online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endParaRPr lang="en-US" sz="2187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What an algorithm is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use symbols to create a set of instructions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endParaRPr lang="en-US" sz="2187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Use a range of technology effectively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Perform tasks in a simple program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use a camera and check the pictures and videos created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access a website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5959714" y="9557449"/>
            <a:ext cx="5170493" cy="5668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Use technology safely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Keep personal information private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endParaRPr lang="en-US" sz="2187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Predict the </a:t>
            </a:r>
            <a:r>
              <a:rPr lang="en-US" sz="2187" dirty="0" err="1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behaviour</a:t>
            </a: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 of a programmed toy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Explain that an algorithm is a step by step set of instructions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Create a set of basic instructions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Plan a journey for a programmable toy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endParaRPr lang="en-US" sz="2187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Use a program to create a simple document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Create digital content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endParaRPr lang="en-US" sz="2187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1313768" y="7777072"/>
            <a:ext cx="7574743" cy="36676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- Keep my personal information safe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Access technology in and out of school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endParaRPr lang="en-US" sz="2189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Write and test a simple set of instructions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Find errors and amend (debug)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Write a simple program and test it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Predict what the outcome of a simple program will be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endParaRPr lang="en-US" sz="2189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Find, open, edit and save files that I am working on.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2198810" y="20422427"/>
            <a:ext cx="4560636" cy="6393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know: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use technology respectfully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Where to go for help if I am concerned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What technology is used for in school and outside of school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need to keep my personal information private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That algorithms are used on digital device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Predict the </a:t>
            </a:r>
            <a:r>
              <a:rPr lang="en-US" sz="2187" dirty="0" err="1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behaviour</a:t>
            </a: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 of a programmable toy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Digital content can be retrieved and manipulated.</a:t>
            </a: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19295287" y="5920533"/>
            <a:ext cx="7665111" cy="44900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50"/>
              </a:lnSpc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algn="l">
              <a:lnSpc>
                <a:spcPts val="2650"/>
              </a:lnSpc>
            </a:pPr>
            <a:endParaRPr lang="en-US" sz="2208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50"/>
              </a:lnSpc>
              <a:buFontTx/>
              <a:buChar char="-"/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Use a network to save my work</a:t>
            </a:r>
          </a:p>
          <a:p>
            <a:pPr marL="342900" indent="-342900" algn="l">
              <a:lnSpc>
                <a:spcPts val="2650"/>
              </a:lnSpc>
              <a:buFontTx/>
              <a:buChar char="-"/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Use technology respectfully and responsibly</a:t>
            </a:r>
          </a:p>
          <a:p>
            <a:pPr marL="342900" indent="-342900" algn="l">
              <a:lnSpc>
                <a:spcPts val="2650"/>
              </a:lnSpc>
              <a:buFontTx/>
              <a:buChar char="-"/>
            </a:pPr>
            <a:endParaRPr lang="en-US" sz="2208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50"/>
              </a:lnSpc>
              <a:buFontTx/>
              <a:buChar char="-"/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Design a sequence of instructions, including directional instructions</a:t>
            </a:r>
          </a:p>
          <a:p>
            <a:pPr marL="342900" indent="-342900" algn="l">
              <a:lnSpc>
                <a:spcPts val="2650"/>
              </a:lnSpc>
              <a:buFontTx/>
              <a:buChar char="-"/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Write programs that accomplish specific goals</a:t>
            </a:r>
          </a:p>
          <a:p>
            <a:pPr marL="342900" indent="-342900" algn="l">
              <a:lnSpc>
                <a:spcPts val="2650"/>
              </a:lnSpc>
              <a:buFontTx/>
              <a:buChar char="-"/>
            </a:pPr>
            <a:endParaRPr lang="en-US" sz="2208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50"/>
              </a:lnSpc>
              <a:buFontTx/>
              <a:buChar char="-"/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Use a range of software for similar purposes</a:t>
            </a:r>
          </a:p>
          <a:p>
            <a:pPr marL="342900" indent="-342900" algn="l">
              <a:lnSpc>
                <a:spcPts val="2650"/>
              </a:lnSpc>
              <a:buFontTx/>
              <a:buChar char="-"/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Collect information</a:t>
            </a:r>
          </a:p>
          <a:p>
            <a:pPr marL="342900" indent="-342900" algn="l">
              <a:lnSpc>
                <a:spcPts val="2650"/>
              </a:lnSpc>
              <a:buFontTx/>
              <a:buChar char="-"/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Design and create content</a:t>
            </a:r>
          </a:p>
          <a:p>
            <a:pPr marL="342900" indent="-342900" algn="l">
              <a:lnSpc>
                <a:spcPts val="2650"/>
              </a:lnSpc>
              <a:buFontTx/>
              <a:buChar char="-"/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Present information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19571733" y="21446794"/>
            <a:ext cx="5187513" cy="80993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know:</a:t>
            </a:r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need to keep my password and personal information secure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recognize acceptable and unacceptable </a:t>
            </a:r>
            <a:r>
              <a:rPr lang="en-US" sz="2189" dirty="0" err="1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behaviour</a:t>
            </a: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 online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The ways I can get help if I am concerned by a subject that I have seen online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What computer networks are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That not all websites are as reliable as others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endParaRPr lang="en-US" sz="2189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How simple algorithms solve a given problem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endParaRPr lang="en-US" sz="2189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search for key on the internet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That computer networks allow data to be transferred and shared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That the internet is a large network that enables computers to share information</a:t>
            </a:r>
          </a:p>
          <a:p>
            <a:pPr algn="ctr">
              <a:lnSpc>
                <a:spcPts val="3653"/>
              </a:lnSpc>
            </a:pPr>
            <a:endParaRPr lang="en-US" sz="2189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27917308" y="21446794"/>
            <a:ext cx="6320384" cy="4667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know: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That what I say or post on the internet, might be saved, copied or shared.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What to do if I see something inappropriate online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recognize acceptable and unacceptable </a:t>
            </a:r>
            <a:r>
              <a:rPr lang="en-US" sz="2187" dirty="0" err="1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behaviour</a:t>
            </a: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 online 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endParaRPr lang="en-US" sz="2187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apply coding knowledge to a range of programs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endParaRPr lang="en-US" sz="2187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What computers do on a network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How search engines order their results</a:t>
            </a:r>
            <a:endParaRPr lang="en-US" sz="2189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27501338" y="6225540"/>
            <a:ext cx="7503152" cy="69916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73"/>
              </a:lnSpc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can: </a:t>
            </a:r>
          </a:p>
          <a:p>
            <a:pPr algn="l">
              <a:lnSpc>
                <a:spcPts val="2573"/>
              </a:lnSpc>
            </a:pPr>
            <a:endParaRPr lang="en-US" sz="2144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Make safe choices about what I put on the internet</a:t>
            </a: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can manage content and messages which are inappropriate</a:t>
            </a: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Use information in my work, presenting in different ways</a:t>
            </a: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endParaRPr lang="en-US" sz="2144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Break a program up in smaller parts</a:t>
            </a: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Use logical thinking to identify and solve potential bugs during coding</a:t>
            </a: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Give an on-screen robot specific instructions</a:t>
            </a: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Make an accurate prediction and explain why I believe something will happen</a:t>
            </a: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De-bug a program</a:t>
            </a: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endParaRPr lang="en-US" sz="2144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Use a range of programs to complete a task</a:t>
            </a: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Select and use software to accomplish given goals</a:t>
            </a: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Collect and present data</a:t>
            </a: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r>
              <a:rPr lang="en-US" sz="2144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Produce and upload a podcast</a:t>
            </a:r>
          </a:p>
          <a:p>
            <a:pPr marL="342900" indent="-342900" algn="l">
              <a:lnSpc>
                <a:spcPts val="2573"/>
              </a:lnSpc>
              <a:buFontTx/>
              <a:buChar char="-"/>
            </a:pPr>
            <a:endParaRPr lang="en-US" sz="2144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43052269" y="21158352"/>
            <a:ext cx="5545926" cy="73353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know:</a:t>
            </a:r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minimize risks online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protect my computer or device from harm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report concerns about content in and out of school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How it is difficult to remove content when it is online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maintain a positive reputation online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endParaRPr lang="en-US" sz="2189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There can be different solutions for the same problem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How an algorithm works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That I can make debugging easier by breaking the code down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endParaRPr lang="en-US" sz="2189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Which technology to use for a specific project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How computers are able to communicate and share information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42905272" y="6328045"/>
            <a:ext cx="7074546" cy="8335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Discuss the risks of online technology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can independently select and use appropriate communication tools to solve problems and collaborate with others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endParaRPr lang="en-US" sz="2187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Use logical reasoning to detect errors in algorithm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Design a solution by breaking a program up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Work with variables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Explore ‘what if’ questions by planning different scenarios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Use constructs like loops, variables and IF statements to alter the way my programs run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Use logical thinking to debug when coding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endParaRPr lang="en-US" sz="2187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Use more than one piece of software to complete a task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Design a program for a given audience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Use software to </a:t>
            </a:r>
            <a:r>
              <a:rPr lang="en-US" sz="2187" dirty="0" err="1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analyse</a:t>
            </a: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 and present data and information 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 err="1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Recognise</a:t>
            </a: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 trustworthy sources of information on the internet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Use a broad range of resources online to find what I am looking for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5999852" y="20947568"/>
            <a:ext cx="5292185" cy="90024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know:</a:t>
            </a:r>
          </a:p>
          <a:p>
            <a:pPr algn="l">
              <a:lnSpc>
                <a:spcPts val="2627"/>
              </a:lnSpc>
            </a:pPr>
            <a:endParaRPr lang="en-US" sz="2189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The difference between content made for my age and content that isn’t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make choices when using technology and know everything is not safe or true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That I cannot publish another person’s information online without their consent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That some material online is copyrighted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The positive and negative impact on technology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Not to give personal details to people online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That I have an online reputation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endParaRPr lang="en-US" sz="2189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That increasingly complex algorithms solve trickier problems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endParaRPr lang="en-US" sz="2189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</a:t>
            </a:r>
            <a:r>
              <a:rPr lang="en-US" sz="2189" dirty="0" err="1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analyse</a:t>
            </a: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 information gathered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How to evaluate information</a:t>
            </a:r>
          </a:p>
          <a:p>
            <a:pPr marL="342900" indent="-342900" algn="l">
              <a:lnSpc>
                <a:spcPts val="2627"/>
              </a:lnSpc>
              <a:buFontTx/>
              <a:buChar char="-"/>
            </a:pPr>
            <a:r>
              <a:rPr lang="en-US" sz="2189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How search results are selected and ranked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35545431" y="5978061"/>
            <a:ext cx="6819938" cy="73939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Choose content made for my age group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Evaluate what I have read online considering the author, site and content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endParaRPr lang="en-US" sz="2187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Use loops to repeat tasks within a program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Use IF statements to alter the way my program runs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Combine sequences of instructions and procedures to turn devices on and off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Use algorithms that use repetition and 2-way selection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Use selection in programs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endParaRPr lang="en-US" sz="2187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Select appropriate software to use for a given task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Use more advanced features when searching online</a:t>
            </a:r>
          </a:p>
          <a:p>
            <a:pPr marL="342900" indent="-342900" algn="l">
              <a:lnSpc>
                <a:spcPts val="2625"/>
              </a:lnSpc>
              <a:buFontTx/>
              <a:buChar char="-"/>
            </a:pPr>
            <a:r>
              <a:rPr lang="en-US" sz="2187" dirty="0">
                <a:solidFill>
                  <a:srgbClr val="4F298A"/>
                </a:solidFill>
                <a:latin typeface="ABeeZee Bold"/>
                <a:ea typeface="ABeeZee Bold"/>
                <a:cs typeface="ABeeZee Bold"/>
                <a:sym typeface="ABeeZee Bold"/>
              </a:rPr>
              <a:t>Use a range of search tools to find exactly what I am looking for</a:t>
            </a: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960</Words>
  <Application>Microsoft Office PowerPoint</Application>
  <PresentationFormat>Custom</PresentationFormat>
  <Paragraphs>177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League Spartan</vt:lpstr>
      <vt:lpstr>Calibri</vt:lpstr>
      <vt:lpstr>Arial</vt:lpstr>
      <vt:lpstr>ABeeZee 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Colourful Minimal Brainstorm Roadmap Mind Map</dc:title>
  <dc:creator>Heidi Daulton</dc:creator>
  <cp:lastModifiedBy>Mr D Sinclair</cp:lastModifiedBy>
  <cp:revision>4</cp:revision>
  <dcterms:created xsi:type="dcterms:W3CDTF">2006-08-16T00:00:00Z</dcterms:created>
  <dcterms:modified xsi:type="dcterms:W3CDTF">2026-01-05T15:12:46Z</dcterms:modified>
  <dc:identifier>DAG7qpUwMFo</dc:identifier>
</cp:coreProperties>
</file>