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51117500" cy="32918400"/>
  <p:notesSz cx="6858000" cy="9144000"/>
  <p:embeddedFontLst>
    <p:embeddedFont>
      <p:font typeface="ABeeZee Bold" panose="020B0604020202020204" charset="0"/>
      <p:regular r:id="rId3"/>
    </p:embeddedFont>
    <p:embeddedFont>
      <p:font typeface="League Spartan" panose="020B0604020202020204" charset="0"/>
      <p:regular r:id="rId4"/>
    </p:embeddedFont>
    <p:embeddedFont>
      <p:font typeface="Letter-join Air Plus 40" panose="02000805000000020003" pitchFamily="50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40" d="100"/>
          <a:sy n="40" d="100"/>
        </p:scale>
        <p:origin x="-5251" y="-492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3.fntdata"/><Relationship Id="rId4" Type="http://schemas.openxmlformats.org/officeDocument/2006/relationships/font" Target="fonts/font2.fntdata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14583" y="3399581"/>
            <a:ext cx="3809401" cy="2937989"/>
          </a:xfrm>
          <a:custGeom>
            <a:avLst/>
            <a:gdLst/>
            <a:ahLst/>
            <a:cxnLst/>
            <a:rect l="l" t="t" r="r" b="b"/>
            <a:pathLst>
              <a:path w="3809401" h="2937989">
                <a:moveTo>
                  <a:pt x="0" y="0"/>
                </a:moveTo>
                <a:lnTo>
                  <a:pt x="3809401" y="0"/>
                </a:lnTo>
                <a:lnTo>
                  <a:pt x="3809401" y="2937989"/>
                </a:lnTo>
                <a:lnTo>
                  <a:pt x="0" y="29379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223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" name="Freeform 3"/>
          <p:cNvSpPr/>
          <p:nvPr/>
        </p:nvSpPr>
        <p:spPr>
          <a:xfrm>
            <a:off x="48442647" y="4020497"/>
            <a:ext cx="2214568" cy="2214568"/>
          </a:xfrm>
          <a:custGeom>
            <a:avLst/>
            <a:gdLst/>
            <a:ahLst/>
            <a:cxnLst/>
            <a:rect l="l" t="t" r="r" b="b"/>
            <a:pathLst>
              <a:path w="2214568" h="2214568">
                <a:moveTo>
                  <a:pt x="0" y="0"/>
                </a:moveTo>
                <a:lnTo>
                  <a:pt x="2214568" y="0"/>
                </a:lnTo>
                <a:lnTo>
                  <a:pt x="2214568" y="2214568"/>
                </a:lnTo>
                <a:lnTo>
                  <a:pt x="0" y="221456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" name="TextBox 4"/>
          <p:cNvSpPr txBox="1"/>
          <p:nvPr/>
        </p:nvSpPr>
        <p:spPr>
          <a:xfrm>
            <a:off x="1356985" y="6225540"/>
            <a:ext cx="14743475" cy="22035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69"/>
              </a:lnSpc>
            </a:pPr>
            <a:endParaRPr dirty="0"/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Wow days : </a:t>
            </a:r>
          </a:p>
          <a:p>
            <a:pPr marL="676198" lvl="1" indent="-338099" algn="l">
              <a:lnSpc>
                <a:spcPts val="3758"/>
              </a:lnSpc>
              <a:buFont typeface="Arial"/>
              <a:buChar char="•"/>
            </a:pPr>
            <a:r>
              <a:rPr lang="en-US" sz="3131" dirty="0">
                <a:solidFill>
                  <a:srgbClr val="000000"/>
                </a:solidFill>
                <a:latin typeface="ABeeZee Bold"/>
                <a:ea typeface="ABeeZee Bold"/>
                <a:cs typeface="ABeeZee Bold"/>
                <a:sym typeface="ABeeZee Bold"/>
              </a:rPr>
              <a:t>- Enrichment days , </a:t>
            </a:r>
          </a:p>
          <a:p>
            <a:pPr algn="ctr">
              <a:lnSpc>
                <a:spcPts val="4969"/>
              </a:lnSpc>
            </a:pPr>
            <a:endParaRPr lang="en-US" sz="3131" dirty="0">
              <a:solidFill>
                <a:srgbClr val="000000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5" name="TextBox 5"/>
          <p:cNvSpPr txBox="1"/>
          <p:nvPr/>
        </p:nvSpPr>
        <p:spPr>
          <a:xfrm rot="-5400000">
            <a:off x="-14930658" y="7244888"/>
            <a:ext cx="31779244" cy="1083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WHOLE SCHOOL</a:t>
            </a:r>
          </a:p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INITATIVES:</a:t>
            </a:r>
          </a:p>
        </p:txBody>
      </p:sp>
      <p:sp>
        <p:nvSpPr>
          <p:cNvPr id="6" name="Freeform 6"/>
          <p:cNvSpPr/>
          <p:nvPr/>
        </p:nvSpPr>
        <p:spPr>
          <a:xfrm>
            <a:off x="25933962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3" y="0"/>
                </a:lnTo>
                <a:lnTo>
                  <a:pt x="24723253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7" name="Group 7"/>
          <p:cNvGrpSpPr/>
          <p:nvPr/>
        </p:nvGrpSpPr>
        <p:grpSpPr>
          <a:xfrm>
            <a:off x="30082691" y="17393220"/>
            <a:ext cx="2599304" cy="1946952"/>
            <a:chOff x="0" y="0"/>
            <a:chExt cx="3465739" cy="259593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98558" y="486377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4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7346293" y="15334847"/>
            <a:ext cx="2599304" cy="1946952"/>
            <a:chOff x="0" y="0"/>
            <a:chExt cx="3465739" cy="2595937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3465739" cy="2595937"/>
            </a:xfrm>
            <a:custGeom>
              <a:avLst/>
              <a:gdLst/>
              <a:ahLst/>
              <a:cxnLst/>
              <a:rect l="l" t="t" r="r" b="b"/>
              <a:pathLst>
                <a:path w="3465739" h="2595937">
                  <a:moveTo>
                    <a:pt x="0" y="0"/>
                  </a:moveTo>
                  <a:lnTo>
                    <a:pt x="3465739" y="0"/>
                  </a:lnTo>
                  <a:lnTo>
                    <a:pt x="346573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t="-16753" b="-167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98558" y="236358"/>
              <a:ext cx="3268623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5</a:t>
              </a:r>
            </a:p>
          </p:txBody>
        </p:sp>
      </p:grpSp>
      <p:sp>
        <p:nvSpPr>
          <p:cNvPr id="13" name="Freeform 13"/>
          <p:cNvSpPr/>
          <p:nvPr/>
        </p:nvSpPr>
        <p:spPr>
          <a:xfrm>
            <a:off x="44165334" y="17504631"/>
            <a:ext cx="2836523" cy="1946952"/>
          </a:xfrm>
          <a:custGeom>
            <a:avLst/>
            <a:gdLst/>
            <a:ahLst/>
            <a:cxnLst/>
            <a:rect l="l" t="t" r="r" b="b"/>
            <a:pathLst>
              <a:path w="2836523" h="1946952">
                <a:moveTo>
                  <a:pt x="0" y="0"/>
                </a:moveTo>
                <a:lnTo>
                  <a:pt x="2836523" y="0"/>
                </a:lnTo>
                <a:lnTo>
                  <a:pt x="2836523" y="1946952"/>
                </a:lnTo>
                <a:lnTo>
                  <a:pt x="0" y="194695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t="-22845" b="-22845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4" name="TextBox 14"/>
          <p:cNvSpPr txBox="1"/>
          <p:nvPr/>
        </p:nvSpPr>
        <p:spPr>
          <a:xfrm>
            <a:off x="9506597" y="3431232"/>
            <a:ext cx="37418638" cy="17931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02"/>
              </a:lnSpc>
            </a:pPr>
            <a:r>
              <a:rPr lang="en-US" sz="10358" dirty="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SCIENCE  CHEMISTRY PROGRESSION DOCUMENT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4245999" y="17890632"/>
            <a:ext cx="2675195" cy="14495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930"/>
              </a:lnSpc>
            </a:pPr>
            <a:r>
              <a:rPr lang="en-US" sz="852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Yr 6</a:t>
            </a:r>
          </a:p>
        </p:txBody>
      </p:sp>
      <p:sp>
        <p:nvSpPr>
          <p:cNvPr id="16" name="Freeform 16"/>
          <p:cNvSpPr/>
          <p:nvPr/>
        </p:nvSpPr>
        <p:spPr>
          <a:xfrm>
            <a:off x="1210710" y="15987083"/>
            <a:ext cx="24723253" cy="4759226"/>
          </a:xfrm>
          <a:custGeom>
            <a:avLst/>
            <a:gdLst/>
            <a:ahLst/>
            <a:cxnLst/>
            <a:rect l="l" t="t" r="r" b="b"/>
            <a:pathLst>
              <a:path w="24723253" h="4759226">
                <a:moveTo>
                  <a:pt x="0" y="0"/>
                </a:moveTo>
                <a:lnTo>
                  <a:pt x="24723252" y="0"/>
                </a:lnTo>
                <a:lnTo>
                  <a:pt x="24723252" y="4759226"/>
                </a:lnTo>
                <a:lnTo>
                  <a:pt x="0" y="47592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34000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17" name="Group 17"/>
          <p:cNvGrpSpPr/>
          <p:nvPr/>
        </p:nvGrpSpPr>
        <p:grpSpPr>
          <a:xfrm>
            <a:off x="786209" y="14526387"/>
            <a:ext cx="3785399" cy="1946952"/>
            <a:chOff x="0" y="0"/>
            <a:chExt cx="5047199" cy="2595937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5047199" cy="2595937"/>
            </a:xfrm>
            <a:custGeom>
              <a:avLst/>
              <a:gdLst/>
              <a:ahLst/>
              <a:cxnLst/>
              <a:rect l="l" t="t" r="r" b="b"/>
              <a:pathLst>
                <a:path w="5047199" h="2595937">
                  <a:moveTo>
                    <a:pt x="0" y="0"/>
                  </a:moveTo>
                  <a:lnTo>
                    <a:pt x="5047199" y="0"/>
                  </a:lnTo>
                  <a:lnTo>
                    <a:pt x="5047199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t="-47213" b="-4721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488643" y="363768"/>
              <a:ext cx="4069912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EYFS</a:t>
              </a: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6327915" y="17342163"/>
            <a:ext cx="2421390" cy="1946952"/>
            <a:chOff x="0" y="0"/>
            <a:chExt cx="3228520" cy="259593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3228520" cy="2595937"/>
            </a:xfrm>
            <a:custGeom>
              <a:avLst/>
              <a:gdLst/>
              <a:ahLst/>
              <a:cxnLst/>
              <a:rect l="l" t="t" r="r" b="b"/>
              <a:pathLst>
                <a:path w="3228520" h="2595937">
                  <a:moveTo>
                    <a:pt x="0" y="0"/>
                  </a:moveTo>
                  <a:lnTo>
                    <a:pt x="3228520" y="0"/>
                  </a:lnTo>
                  <a:lnTo>
                    <a:pt x="3228520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t="-12184" b="-12184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91812" y="363768"/>
              <a:ext cx="3044897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 dirty="0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1</a:t>
              </a:r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3061133" y="15987083"/>
            <a:ext cx="3039327" cy="1946952"/>
            <a:chOff x="0" y="0"/>
            <a:chExt cx="4052436" cy="259593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4052436" cy="2595937"/>
            </a:xfrm>
            <a:custGeom>
              <a:avLst/>
              <a:gdLst/>
              <a:ahLst/>
              <a:cxnLst/>
              <a:rect l="l" t="t" r="r" b="b"/>
              <a:pathLst>
                <a:path w="4052436" h="2595937">
                  <a:moveTo>
                    <a:pt x="0" y="0"/>
                  </a:moveTo>
                  <a:lnTo>
                    <a:pt x="4052436" y="0"/>
                  </a:lnTo>
                  <a:lnTo>
                    <a:pt x="405243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t="-28053" b="-28053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115242" y="550082"/>
              <a:ext cx="3821951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2</a:t>
              </a:r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21477301" y="15557678"/>
            <a:ext cx="2540000" cy="1946952"/>
            <a:chOff x="0" y="0"/>
            <a:chExt cx="3386666" cy="2595937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3386666" cy="2595937"/>
            </a:xfrm>
            <a:custGeom>
              <a:avLst/>
              <a:gdLst/>
              <a:ahLst/>
              <a:cxnLst/>
              <a:rect l="l" t="t" r="r" b="b"/>
              <a:pathLst>
                <a:path w="3386666" h="2595937">
                  <a:moveTo>
                    <a:pt x="0" y="0"/>
                  </a:moveTo>
                  <a:lnTo>
                    <a:pt x="3386666" y="0"/>
                  </a:lnTo>
                  <a:lnTo>
                    <a:pt x="3386666" y="2595937"/>
                  </a:lnTo>
                  <a:lnTo>
                    <a:pt x="0" y="25959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t="-15230" b="-15230"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TextBox 28"/>
            <p:cNvSpPr txBox="1"/>
            <p:nvPr/>
          </p:nvSpPr>
          <p:spPr>
            <a:xfrm>
              <a:off x="96309" y="518230"/>
              <a:ext cx="3194048" cy="191367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5364"/>
                </a:lnSpc>
              </a:pPr>
              <a:r>
                <a:rPr lang="en-US" sz="10974">
                  <a:solidFill>
                    <a:srgbClr val="FFFFFF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Yr 3</a:t>
              </a:r>
            </a:p>
          </p:txBody>
        </p:sp>
      </p:grpSp>
      <p:sp>
        <p:nvSpPr>
          <p:cNvPr id="29" name="TextBox 29"/>
          <p:cNvSpPr txBox="1"/>
          <p:nvPr/>
        </p:nvSpPr>
        <p:spPr>
          <a:xfrm rot="-5400000">
            <a:off x="-3535443" y="31917644"/>
            <a:ext cx="15695057" cy="5190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99"/>
              </a:lnSpc>
            </a:pPr>
            <a:r>
              <a:rPr lang="en-US" sz="3071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0" name="TextBox 30"/>
          <p:cNvSpPr txBox="1"/>
          <p:nvPr/>
        </p:nvSpPr>
        <p:spPr>
          <a:xfrm rot="-5400000">
            <a:off x="-15204593" y="12294552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SKILLS PROGRESSION</a:t>
            </a:r>
          </a:p>
        </p:txBody>
      </p:sp>
      <p:sp>
        <p:nvSpPr>
          <p:cNvPr id="31" name="TextBox 31"/>
          <p:cNvSpPr txBox="1"/>
          <p:nvPr/>
        </p:nvSpPr>
        <p:spPr>
          <a:xfrm rot="-5400000">
            <a:off x="-15204593" y="22460744"/>
            <a:ext cx="31779244" cy="535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4"/>
              </a:lnSpc>
            </a:pPr>
            <a:r>
              <a:rPr lang="en-US" sz="3110">
                <a:solidFill>
                  <a:srgbClr val="231F2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KNOWLEDGE PROGRESSION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10710" y="21446794"/>
            <a:ext cx="4560636" cy="1342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4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·I know and understand the effect change of seasons on the natural world around them. 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210710" y="9558454"/>
            <a:ext cx="4342228" cy="30008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608"/>
              </a:lnSpc>
            </a:pPr>
            <a:r>
              <a:rPr lang="en-US" sz="24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 algn="just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explore materials in the natural world around them.</a:t>
            </a:r>
          </a:p>
          <a:p>
            <a:pPr marL="342900" indent="-342900" algn="just">
              <a:lnSpc>
                <a:spcPts val="2608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FFB6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08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B6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describe what they can see, hear and feel outside </a:t>
            </a:r>
          </a:p>
          <a:p>
            <a:pPr algn="l">
              <a:lnSpc>
                <a:spcPts val="2608"/>
              </a:lnSpc>
            </a:pPr>
            <a:endParaRPr lang="en-US" sz="2174" dirty="0">
              <a:solidFill>
                <a:srgbClr val="FFB6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6520114" y="21446794"/>
            <a:ext cx="4560636" cy="1667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just">
              <a:lnSpc>
                <a:spcPts val="2625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names of everyday materials, including wood, plastic, glass, metal, water and rock.</a:t>
            </a:r>
          </a:p>
          <a:p>
            <a:pPr marL="342900" indent="-342900" algn="l">
              <a:lnSpc>
                <a:spcPts val="2625"/>
              </a:lnSpc>
              <a:buFont typeface="Wingdings" panose="05000000000000000000" pitchFamily="2" charset="2"/>
              <a:buChar char="§"/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5959714" y="9557449"/>
            <a:ext cx="4813113" cy="50013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625"/>
              </a:lnSpc>
            </a:pPr>
            <a:r>
              <a:rPr lang="en-US" sz="24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can :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 a variety of everyday materials, including wood, plastic, glass, metal, water and rock. 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FF23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compare and group together a variety of everyday materials based on the simple physical properties.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FF2315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2315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describe the simple physical properties of common materials.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7" dirty="0">
              <a:solidFill>
                <a:srgbClr val="FF2315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11313767" y="9341430"/>
            <a:ext cx="6819938" cy="50103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>
              <a:lnSpc>
                <a:spcPts val="2627"/>
              </a:lnSpc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 and name a variety of everyday materials including wood, metal, plastic, glass, brick, rock, paper and cardboard.</a:t>
            </a: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find out how the shape of solid objects made from some materials can by squashing, bending, twisting and stretching. </a:t>
            </a: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compare how things move on different surfaces.</a:t>
            </a: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describe properties of everyday materials. 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12211047" y="21379781"/>
            <a:ext cx="5292184" cy="53934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·I know a range of materials, including wood, metal, plastic, glass, brick, rock paper and cardboard for particular uses.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some materials are used for more than one thing. 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316602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16602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when a material is suitable or unsuitable for particular purposes.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316602"/>
                </a:solidFill>
                <a:latin typeface="ABeeZee Bold"/>
                <a:ea typeface="ABeeZee Bold"/>
                <a:cs typeface="ABeeZee Bold"/>
                <a:sym typeface="ABeeZee Bold"/>
              </a:rPr>
              <a:t> 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ctr">
              <a:lnSpc>
                <a:spcPts val="3319"/>
              </a:lnSpc>
            </a:pPr>
            <a:endParaRPr lang="en-US" sz="2187" dirty="0">
              <a:solidFill>
                <a:srgbClr val="316602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19132108" y="9376309"/>
            <a:ext cx="7665111" cy="51825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650"/>
              </a:lnSpc>
            </a:pPr>
            <a:r>
              <a:rPr lang="en-US" sz="2400" dirty="0">
                <a:solidFill>
                  <a:srgbClr val="0448A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can:</a:t>
            </a:r>
          </a:p>
          <a:p>
            <a:pPr marL="342900" indent="-342900" algn="just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448A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compare and group together different kinds of rocks based on appearance and simple physical properties.</a:t>
            </a:r>
          </a:p>
          <a:p>
            <a:pPr algn="just">
              <a:lnSpc>
                <a:spcPts val="2650"/>
              </a:lnSpc>
            </a:pPr>
            <a:r>
              <a:rPr lang="en-US" sz="2400" dirty="0">
                <a:solidFill>
                  <a:srgbClr val="0448A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</a:t>
            </a:r>
          </a:p>
          <a:p>
            <a:pPr marL="342900" indent="-342900" algn="just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448A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 and compare suitability of  variety of  rocks for particular uses.</a:t>
            </a:r>
          </a:p>
          <a:p>
            <a:pPr marL="342900" indent="-342900" algn="just">
              <a:lnSpc>
                <a:spcPts val="2650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448A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5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448A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describe in simple terms how fossils are formed when things that have lived are trapped within rock. </a:t>
            </a: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algn="l">
              <a:lnSpc>
                <a:spcPts val="2650"/>
              </a:lnSpc>
            </a:pPr>
            <a:endParaRPr lang="en-US" sz="2208" dirty="0">
              <a:solidFill>
                <a:srgbClr val="0448AF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9571733" y="21446794"/>
            <a:ext cx="5187513" cy="20095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448A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that soils are made from rocks and organic matter.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448AF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448AF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recognise that soils are made from rocks and organic matter. 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7917308" y="21446794"/>
            <a:ext cx="6320384" cy="20005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some materials change state.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I understand the part played by evaporation and condensation  in the water cycle.</a:t>
            </a:r>
          </a:p>
          <a:p>
            <a:pPr algn="l">
              <a:lnSpc>
                <a:spcPts val="2625"/>
              </a:lnSpc>
            </a:pPr>
            <a:endParaRPr lang="en-US" sz="2189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27413399" y="9289899"/>
            <a:ext cx="7503152" cy="62222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573"/>
              </a:lnSpc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can: </a:t>
            </a: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compare and group materials together according to whether they are solids, liquids or gases.</a:t>
            </a: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observe that some materials change state when they are heated or cooled.</a:t>
            </a: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measure or research the temperature at which a material changes state, in degrees </a:t>
            </a:r>
            <a:r>
              <a:rPr lang="en-US" sz="2400" dirty="0" err="1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celsuis</a:t>
            </a: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[c]</a:t>
            </a: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identify the part played by evaporation and condensation in the water cycle. </a:t>
            </a: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AF049E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573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AF049E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associate the rate of evaporation with temperature, in the water cycle.</a:t>
            </a:r>
          </a:p>
          <a:p>
            <a:pPr algn="ctr">
              <a:lnSpc>
                <a:spcPts val="5021"/>
              </a:lnSpc>
            </a:pPr>
            <a:endParaRPr lang="en-US" sz="2144" dirty="0">
              <a:solidFill>
                <a:srgbClr val="AF049E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2" name="TextBox 42"/>
          <p:cNvSpPr txBox="1"/>
          <p:nvPr/>
        </p:nvSpPr>
        <p:spPr>
          <a:xfrm>
            <a:off x="43052269" y="21158352"/>
            <a:ext cx="5545926" cy="333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27"/>
              </a:lnSpc>
            </a:pPr>
            <a:r>
              <a:rPr lang="en-US" sz="2189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·I know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43237150" y="6328045"/>
            <a:ext cx="6742668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2625"/>
              </a:lnSpc>
            </a:pPr>
            <a:r>
              <a:rPr lang="en-US" sz="2187" dirty="0">
                <a:solidFill>
                  <a:srgbClr val="FF66C4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·I can</a:t>
            </a:r>
            <a:r>
              <a:rPr lang="en-US" sz="2187" dirty="0">
                <a:solidFill>
                  <a:srgbClr val="FF66C4"/>
                </a:solidFill>
                <a:latin typeface="ABeeZee Bold"/>
                <a:ea typeface="ABeeZee Bold"/>
                <a:cs typeface="ABeeZee Bold"/>
                <a:sym typeface="ABeeZee Bold"/>
              </a:rPr>
              <a:t>: n/a</a:t>
            </a:r>
          </a:p>
          <a:p>
            <a:pPr algn="l">
              <a:lnSpc>
                <a:spcPts val="2625"/>
              </a:lnSpc>
            </a:pPr>
            <a:endParaRPr lang="en-US" sz="2187" dirty="0">
              <a:solidFill>
                <a:srgbClr val="FF66C4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4" name="TextBox 44"/>
          <p:cNvSpPr txBox="1"/>
          <p:nvPr/>
        </p:nvSpPr>
        <p:spPr>
          <a:xfrm>
            <a:off x="35312350" y="20278387"/>
            <a:ext cx="6400800" cy="50013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that dissolving is a reversible change. </a:t>
            </a: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that mixing is a reversible change.</a:t>
            </a: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that changes of state is a reversible change.</a:t>
            </a: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if a change is reversible or irreversible.</a:t>
            </a:r>
          </a:p>
          <a:p>
            <a:pPr algn="just">
              <a:lnSpc>
                <a:spcPts val="2627"/>
              </a:lnSpc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7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I know chemists create new materials. </a:t>
            </a:r>
          </a:p>
          <a:p>
            <a:pPr marL="342900" indent="-342900" algn="l">
              <a:lnSpc>
                <a:spcPts val="2627"/>
              </a:lnSpc>
              <a:buFont typeface="Arial" panose="020B0604020202020204" pitchFamily="34" charset="0"/>
              <a:buChar char="•"/>
            </a:pPr>
            <a:endParaRPr lang="en-US" sz="2189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35545430" y="5978061"/>
            <a:ext cx="7359841" cy="86690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·I can: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compare and group together everyday materials based on their properties including their hardness, solubility, transparency, conductivity [electrical and thermal], and response to magnets.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give reasons based on evidence from comparative and fair tests, for the use of everyday materials, including metals, woods and plastic.</a:t>
            </a:r>
          </a:p>
          <a:p>
            <a:pPr algn="just">
              <a:lnSpc>
                <a:spcPts val="2625"/>
              </a:lnSpc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 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demonstrate that dissolving, mixing and change of state are reversible a changes.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explain that some of the changes create new materials, and this is sometimes irreversible [including changes with burning and acid on bicarbonate of sofa.</a:t>
            </a: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4F298A"/>
              </a:solidFill>
              <a:latin typeface="Letter-join Air Plus 40" panose="02000805000000020003" pitchFamily="50" charset="0"/>
              <a:ea typeface="ABeeZee Bold"/>
              <a:cs typeface="ABeeZee Bold"/>
              <a:sym typeface="ABeeZee Bold"/>
            </a:endParaRPr>
          </a:p>
          <a:p>
            <a:pPr marL="342900" indent="-342900" algn="just">
              <a:lnSpc>
                <a:spcPts val="2625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4F298A"/>
                </a:solidFill>
                <a:latin typeface="Letter-join Air Plus 40" panose="02000805000000020003" pitchFamily="50" charset="0"/>
                <a:ea typeface="ABeeZee Bold"/>
                <a:cs typeface="ABeeZee Bold"/>
                <a:sym typeface="ABeeZee Bold"/>
              </a:rPr>
              <a:t>explore reversible changes including evaporating, filtering, sieving, melting and dissolving, recognising that melting and dissolving are different processes. </a:t>
            </a: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  <a:p>
            <a:pPr marL="342900" indent="-342900" algn="l">
              <a:lnSpc>
                <a:spcPts val="2625"/>
              </a:lnSpc>
              <a:buFont typeface="Arial" panose="020B0604020202020204" pitchFamily="34" charset="0"/>
              <a:buChar char="•"/>
            </a:pPr>
            <a:endParaRPr lang="en-US" sz="2187" dirty="0">
              <a:solidFill>
                <a:srgbClr val="4F298A"/>
              </a:solidFill>
              <a:latin typeface="ABeeZee Bold"/>
              <a:ea typeface="ABeeZee Bold"/>
              <a:cs typeface="ABeeZee Bold"/>
              <a:sym typeface="ABeeZee Bol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610</Words>
  <Application>Microsoft Office PowerPoint</Application>
  <PresentationFormat>Custom</PresentationFormat>
  <Paragraphs>89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League Spartan</vt:lpstr>
      <vt:lpstr>Arial</vt:lpstr>
      <vt:lpstr>Wingdings</vt:lpstr>
      <vt:lpstr>ABeeZee Bold</vt:lpstr>
      <vt:lpstr>Letter-join Air Plus 40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Colourful Minimal Brainstorm Roadmap Mind Map</dc:title>
  <dc:creator>Heidi Daulton</dc:creator>
  <cp:lastModifiedBy>Mr R Balaam</cp:lastModifiedBy>
  <cp:revision>5</cp:revision>
  <dcterms:created xsi:type="dcterms:W3CDTF">2006-08-16T00:00:00Z</dcterms:created>
  <dcterms:modified xsi:type="dcterms:W3CDTF">2026-02-20T14:17:34Z</dcterms:modified>
  <dc:identifier>DAG7qpUwMFo</dc:identifier>
</cp:coreProperties>
</file>