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Lst>
  <p:sldSz cx="51117500" cy="32918400"/>
  <p:notesSz cx="6858000" cy="9144000"/>
  <p:embeddedFontLst>
    <p:embeddedFont>
      <p:font typeface="ABeeZee Bold" panose="020B0604020202020204" charset="0"/>
      <p:regular r:id="rId3"/>
    </p:embeddedFont>
    <p:embeddedFont>
      <p:font typeface="League Spartan" panose="020B0604020202020204" charset="0"/>
      <p:regular r:id="rId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22" autoAdjust="0"/>
  </p:normalViewPr>
  <p:slideViewPr>
    <p:cSldViewPr>
      <p:cViewPr>
        <p:scale>
          <a:sx n="61" d="100"/>
          <a:sy n="61" d="100"/>
        </p:scale>
        <p:origin x="-14578" y="-819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font" Target="fonts/font1.fntdata"/><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3/3/2026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svg"/><Relationship Id="rId18" Type="http://schemas.openxmlformats.org/officeDocument/2006/relationships/image" Target="../media/image17.png"/><Relationship Id="rId3" Type="http://schemas.openxmlformats.org/officeDocument/2006/relationships/image" Target="../media/image2.png"/><Relationship Id="rId7" Type="http://schemas.openxmlformats.org/officeDocument/2006/relationships/image" Target="../media/image6.svg"/><Relationship Id="rId12" Type="http://schemas.openxmlformats.org/officeDocument/2006/relationships/image" Target="../media/image11.png"/><Relationship Id="rId17" Type="http://schemas.openxmlformats.org/officeDocument/2006/relationships/image" Target="../media/image16.svg"/><Relationship Id="rId2" Type="http://schemas.openxmlformats.org/officeDocument/2006/relationships/image" Target="../media/image1.png"/><Relationship Id="rId16"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9.png"/><Relationship Id="rId19" Type="http://schemas.openxmlformats.org/officeDocument/2006/relationships/image" Target="../media/image18.svg"/><Relationship Id="rId4" Type="http://schemas.openxmlformats.org/officeDocument/2006/relationships/image" Target="../media/image3.png"/><Relationship Id="rId9" Type="http://schemas.openxmlformats.org/officeDocument/2006/relationships/image" Target="../media/image8.sv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6E6E6"/>
        </a:solidFill>
        <a:effectLst/>
      </p:bgPr>
    </p:bg>
    <p:spTree>
      <p:nvGrpSpPr>
        <p:cNvPr id="1" name=""/>
        <p:cNvGrpSpPr/>
        <p:nvPr/>
      </p:nvGrpSpPr>
      <p:grpSpPr>
        <a:xfrm>
          <a:off x="0" y="0"/>
          <a:ext cx="0" cy="0"/>
          <a:chOff x="0" y="0"/>
          <a:chExt cx="0" cy="0"/>
        </a:xfrm>
      </p:grpSpPr>
      <p:sp>
        <p:nvSpPr>
          <p:cNvPr id="2" name="Freeform 2"/>
          <p:cNvSpPr/>
          <p:nvPr/>
        </p:nvSpPr>
        <p:spPr>
          <a:xfrm>
            <a:off x="314583" y="3399581"/>
            <a:ext cx="3809401" cy="2937989"/>
          </a:xfrm>
          <a:custGeom>
            <a:avLst/>
            <a:gdLst/>
            <a:ahLst/>
            <a:cxnLst/>
            <a:rect l="l" t="t" r="r" b="b"/>
            <a:pathLst>
              <a:path w="3809401" h="2937989">
                <a:moveTo>
                  <a:pt x="0" y="0"/>
                </a:moveTo>
                <a:lnTo>
                  <a:pt x="3809401" y="0"/>
                </a:lnTo>
                <a:lnTo>
                  <a:pt x="3809401" y="2937989"/>
                </a:lnTo>
                <a:lnTo>
                  <a:pt x="0" y="2937989"/>
                </a:lnTo>
                <a:lnTo>
                  <a:pt x="0" y="0"/>
                </a:lnTo>
                <a:close/>
              </a:path>
            </a:pathLst>
          </a:custGeom>
          <a:blipFill>
            <a:blip r:embed="rId2"/>
            <a:stretch>
              <a:fillRect r="-2235"/>
            </a:stretch>
          </a:blipFill>
        </p:spPr>
        <p:txBody>
          <a:bodyPr/>
          <a:lstStyle/>
          <a:p>
            <a:endParaRPr lang="en-GB"/>
          </a:p>
        </p:txBody>
      </p:sp>
      <p:sp>
        <p:nvSpPr>
          <p:cNvPr id="3" name="Freeform 3"/>
          <p:cNvSpPr/>
          <p:nvPr/>
        </p:nvSpPr>
        <p:spPr>
          <a:xfrm>
            <a:off x="48442647" y="4020497"/>
            <a:ext cx="2214568" cy="2214568"/>
          </a:xfrm>
          <a:custGeom>
            <a:avLst/>
            <a:gdLst/>
            <a:ahLst/>
            <a:cxnLst/>
            <a:rect l="l" t="t" r="r" b="b"/>
            <a:pathLst>
              <a:path w="2214568" h="2214568">
                <a:moveTo>
                  <a:pt x="0" y="0"/>
                </a:moveTo>
                <a:lnTo>
                  <a:pt x="2214568" y="0"/>
                </a:lnTo>
                <a:lnTo>
                  <a:pt x="2214568" y="2214568"/>
                </a:lnTo>
                <a:lnTo>
                  <a:pt x="0" y="2214568"/>
                </a:lnTo>
                <a:lnTo>
                  <a:pt x="0" y="0"/>
                </a:lnTo>
                <a:close/>
              </a:path>
            </a:pathLst>
          </a:custGeom>
          <a:blipFill>
            <a:blip r:embed="rId3"/>
            <a:stretch>
              <a:fillRect/>
            </a:stretch>
          </a:blipFill>
        </p:spPr>
        <p:txBody>
          <a:bodyPr/>
          <a:lstStyle/>
          <a:p>
            <a:endParaRPr lang="en-GB"/>
          </a:p>
        </p:txBody>
      </p:sp>
      <p:sp>
        <p:nvSpPr>
          <p:cNvPr id="4" name="TextBox 4"/>
          <p:cNvSpPr txBox="1"/>
          <p:nvPr/>
        </p:nvSpPr>
        <p:spPr>
          <a:xfrm>
            <a:off x="1267293" y="5304489"/>
            <a:ext cx="14743475" cy="1740173"/>
          </a:xfrm>
          <a:prstGeom prst="rect">
            <a:avLst/>
          </a:prstGeom>
        </p:spPr>
        <p:txBody>
          <a:bodyPr lIns="0" tIns="0" rIns="0" bIns="0" rtlCol="0" anchor="t">
            <a:spAutoFit/>
          </a:bodyPr>
          <a:lstStyle/>
          <a:p>
            <a:pPr algn="l">
              <a:lnSpc>
                <a:spcPts val="4969"/>
              </a:lnSpc>
            </a:pPr>
            <a:endParaRPr dirty="0"/>
          </a:p>
          <a:p>
            <a:pPr marL="676198" lvl="1" indent="-338099" algn="l">
              <a:lnSpc>
                <a:spcPts val="3758"/>
              </a:lnSpc>
              <a:buFont typeface="Arial"/>
              <a:buChar char="•"/>
            </a:pPr>
            <a:r>
              <a:rPr lang="en-US" sz="3131" dirty="0">
                <a:solidFill>
                  <a:srgbClr val="000000"/>
                </a:solidFill>
                <a:latin typeface="ABeeZee Bold"/>
                <a:ea typeface="ABeeZee Bold"/>
                <a:cs typeface="ABeeZee Bold"/>
                <a:sym typeface="ABeeZee Bold"/>
              </a:rPr>
              <a:t>Physics Enrichment- Science WOW days</a:t>
            </a:r>
          </a:p>
          <a:p>
            <a:pPr algn="ctr">
              <a:lnSpc>
                <a:spcPts val="4969"/>
              </a:lnSpc>
            </a:pPr>
            <a:endParaRPr lang="en-US" sz="3131" dirty="0">
              <a:solidFill>
                <a:srgbClr val="000000"/>
              </a:solidFill>
              <a:latin typeface="ABeeZee Bold"/>
              <a:ea typeface="ABeeZee Bold"/>
              <a:cs typeface="ABeeZee Bold"/>
              <a:sym typeface="ABeeZee Bold"/>
            </a:endParaRPr>
          </a:p>
        </p:txBody>
      </p:sp>
      <p:sp>
        <p:nvSpPr>
          <p:cNvPr id="5" name="TextBox 5"/>
          <p:cNvSpPr txBox="1"/>
          <p:nvPr/>
        </p:nvSpPr>
        <p:spPr>
          <a:xfrm rot="-5400000">
            <a:off x="-14930658" y="7244888"/>
            <a:ext cx="31779244" cy="108341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WHOLE SCHOOL</a:t>
            </a:r>
          </a:p>
          <a:p>
            <a:pPr algn="ctr">
              <a:lnSpc>
                <a:spcPts val="4354"/>
              </a:lnSpc>
            </a:pPr>
            <a:r>
              <a:rPr lang="en-US" sz="3110">
                <a:solidFill>
                  <a:srgbClr val="231F20"/>
                </a:solidFill>
                <a:latin typeface="League Spartan"/>
                <a:ea typeface="League Spartan"/>
                <a:cs typeface="League Spartan"/>
                <a:sym typeface="League Spartan"/>
              </a:rPr>
              <a:t>INITATIVES:</a:t>
            </a:r>
          </a:p>
        </p:txBody>
      </p:sp>
      <p:sp>
        <p:nvSpPr>
          <p:cNvPr id="6" name="Freeform 6"/>
          <p:cNvSpPr/>
          <p:nvPr/>
        </p:nvSpPr>
        <p:spPr>
          <a:xfrm>
            <a:off x="25933962" y="15987083"/>
            <a:ext cx="24723253" cy="4759226"/>
          </a:xfrm>
          <a:custGeom>
            <a:avLst/>
            <a:gdLst/>
            <a:ahLst/>
            <a:cxnLst/>
            <a:rect l="l" t="t" r="r" b="b"/>
            <a:pathLst>
              <a:path w="24723253" h="4759226">
                <a:moveTo>
                  <a:pt x="0" y="0"/>
                </a:moveTo>
                <a:lnTo>
                  <a:pt x="24723253" y="0"/>
                </a:lnTo>
                <a:lnTo>
                  <a:pt x="24723253" y="4759226"/>
                </a:lnTo>
                <a:lnTo>
                  <a:pt x="0" y="4759226"/>
                </a:lnTo>
                <a:lnTo>
                  <a:pt x="0" y="0"/>
                </a:lnTo>
                <a:close/>
              </a:path>
            </a:pathLst>
          </a:custGeom>
          <a:blipFill>
            <a:blip r:embed="rId4">
              <a:alphaModFix amt="34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7" name="Group 7"/>
          <p:cNvGrpSpPr/>
          <p:nvPr/>
        </p:nvGrpSpPr>
        <p:grpSpPr>
          <a:xfrm>
            <a:off x="30082691" y="17393220"/>
            <a:ext cx="2599304" cy="1946952"/>
            <a:chOff x="0" y="0"/>
            <a:chExt cx="3465739" cy="2595937"/>
          </a:xfrm>
        </p:grpSpPr>
        <p:sp>
          <p:nvSpPr>
            <p:cNvPr id="8" name="Freeform 8"/>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6">
                <a:extLst>
                  <a:ext uri="{96DAC541-7B7A-43D3-8B79-37D633B846F1}">
                    <asvg:svgBlip xmlns:asvg="http://schemas.microsoft.com/office/drawing/2016/SVG/main" r:embed="rId7"/>
                  </a:ext>
                </a:extLst>
              </a:blip>
              <a:stretch>
                <a:fillRect t="-16753" b="-16753"/>
              </a:stretch>
            </a:blipFill>
          </p:spPr>
          <p:txBody>
            <a:bodyPr/>
            <a:lstStyle/>
            <a:p>
              <a:endParaRPr lang="en-GB"/>
            </a:p>
          </p:txBody>
        </p:sp>
        <p:sp>
          <p:nvSpPr>
            <p:cNvPr id="9" name="TextBox 9"/>
            <p:cNvSpPr txBox="1"/>
            <p:nvPr/>
          </p:nvSpPr>
          <p:spPr>
            <a:xfrm>
              <a:off x="98558" y="486377"/>
              <a:ext cx="3268623"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Yr 4</a:t>
              </a:r>
            </a:p>
          </p:txBody>
        </p:sp>
      </p:grpSp>
      <p:grpSp>
        <p:nvGrpSpPr>
          <p:cNvPr id="10" name="Group 10"/>
          <p:cNvGrpSpPr/>
          <p:nvPr/>
        </p:nvGrpSpPr>
        <p:grpSpPr>
          <a:xfrm>
            <a:off x="37346293" y="15334847"/>
            <a:ext cx="2599304" cy="1946952"/>
            <a:chOff x="0" y="0"/>
            <a:chExt cx="3465739" cy="2595937"/>
          </a:xfrm>
        </p:grpSpPr>
        <p:sp>
          <p:nvSpPr>
            <p:cNvPr id="11" name="Freeform 11"/>
            <p:cNvSpPr/>
            <p:nvPr/>
          </p:nvSpPr>
          <p:spPr>
            <a:xfrm>
              <a:off x="0" y="0"/>
              <a:ext cx="3465739" cy="2595937"/>
            </a:xfrm>
            <a:custGeom>
              <a:avLst/>
              <a:gdLst/>
              <a:ahLst/>
              <a:cxnLst/>
              <a:rect l="l" t="t" r="r" b="b"/>
              <a:pathLst>
                <a:path w="3465739" h="2595937">
                  <a:moveTo>
                    <a:pt x="0" y="0"/>
                  </a:moveTo>
                  <a:lnTo>
                    <a:pt x="3465739" y="0"/>
                  </a:lnTo>
                  <a:lnTo>
                    <a:pt x="3465739" y="2595937"/>
                  </a:lnTo>
                  <a:lnTo>
                    <a:pt x="0" y="2595937"/>
                  </a:lnTo>
                  <a:lnTo>
                    <a:pt x="0" y="0"/>
                  </a:lnTo>
                  <a:close/>
                </a:path>
              </a:pathLst>
            </a:custGeom>
            <a:blipFill>
              <a:blip r:embed="rId8">
                <a:extLst>
                  <a:ext uri="{96DAC541-7B7A-43D3-8B79-37D633B846F1}">
                    <asvg:svgBlip xmlns:asvg="http://schemas.microsoft.com/office/drawing/2016/SVG/main" r:embed="rId9"/>
                  </a:ext>
                </a:extLst>
              </a:blip>
              <a:stretch>
                <a:fillRect t="-16753" b="-16753"/>
              </a:stretch>
            </a:blipFill>
          </p:spPr>
          <p:txBody>
            <a:bodyPr/>
            <a:lstStyle/>
            <a:p>
              <a:endParaRPr lang="en-GB"/>
            </a:p>
          </p:txBody>
        </p:sp>
        <p:sp>
          <p:nvSpPr>
            <p:cNvPr id="12" name="TextBox 12"/>
            <p:cNvSpPr txBox="1"/>
            <p:nvPr/>
          </p:nvSpPr>
          <p:spPr>
            <a:xfrm>
              <a:off x="98558" y="236358"/>
              <a:ext cx="3268623"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5</a:t>
              </a:r>
            </a:p>
          </p:txBody>
        </p:sp>
      </p:grpSp>
      <p:sp>
        <p:nvSpPr>
          <p:cNvPr id="13" name="Freeform 13"/>
          <p:cNvSpPr/>
          <p:nvPr/>
        </p:nvSpPr>
        <p:spPr>
          <a:xfrm>
            <a:off x="44165334" y="17504631"/>
            <a:ext cx="2836523" cy="1946952"/>
          </a:xfrm>
          <a:custGeom>
            <a:avLst/>
            <a:gdLst/>
            <a:ahLst/>
            <a:cxnLst/>
            <a:rect l="l" t="t" r="r" b="b"/>
            <a:pathLst>
              <a:path w="2836523" h="1946952">
                <a:moveTo>
                  <a:pt x="0" y="0"/>
                </a:moveTo>
                <a:lnTo>
                  <a:pt x="2836523" y="0"/>
                </a:lnTo>
                <a:lnTo>
                  <a:pt x="2836523" y="1946952"/>
                </a:lnTo>
                <a:lnTo>
                  <a:pt x="0" y="1946952"/>
                </a:lnTo>
                <a:lnTo>
                  <a:pt x="0" y="0"/>
                </a:lnTo>
                <a:close/>
              </a:path>
            </a:pathLst>
          </a:custGeom>
          <a:blipFill>
            <a:blip r:embed="rId10">
              <a:extLst>
                <a:ext uri="{96DAC541-7B7A-43D3-8B79-37D633B846F1}">
                  <asvg:svgBlip xmlns:asvg="http://schemas.microsoft.com/office/drawing/2016/SVG/main" r:embed="rId11"/>
                </a:ext>
              </a:extLst>
            </a:blip>
            <a:stretch>
              <a:fillRect t="-22845" b="-22845"/>
            </a:stretch>
          </a:blipFill>
        </p:spPr>
        <p:txBody>
          <a:bodyPr/>
          <a:lstStyle/>
          <a:p>
            <a:endParaRPr lang="en-GB"/>
          </a:p>
        </p:txBody>
      </p:sp>
      <p:sp>
        <p:nvSpPr>
          <p:cNvPr id="14" name="TextBox 14"/>
          <p:cNvSpPr txBox="1"/>
          <p:nvPr/>
        </p:nvSpPr>
        <p:spPr>
          <a:xfrm>
            <a:off x="9502556" y="4260058"/>
            <a:ext cx="32862812" cy="1778496"/>
          </a:xfrm>
          <a:prstGeom prst="rect">
            <a:avLst/>
          </a:prstGeom>
        </p:spPr>
        <p:txBody>
          <a:bodyPr lIns="0" tIns="0" rIns="0" bIns="0" rtlCol="0" anchor="t">
            <a:spAutoFit/>
          </a:bodyPr>
          <a:lstStyle/>
          <a:p>
            <a:pPr algn="ctr">
              <a:lnSpc>
                <a:spcPts val="14502"/>
              </a:lnSpc>
            </a:pPr>
            <a:r>
              <a:rPr lang="en-US" sz="10358" dirty="0">
                <a:solidFill>
                  <a:srgbClr val="231F20"/>
                </a:solidFill>
                <a:latin typeface="League Spartan"/>
                <a:ea typeface="League Spartan"/>
                <a:cs typeface="League Spartan"/>
                <a:sym typeface="League Spartan"/>
              </a:rPr>
              <a:t>PHYSICS PROGRESSION DOCUMENT</a:t>
            </a:r>
          </a:p>
        </p:txBody>
      </p:sp>
      <p:sp>
        <p:nvSpPr>
          <p:cNvPr id="15" name="TextBox 15"/>
          <p:cNvSpPr txBox="1"/>
          <p:nvPr/>
        </p:nvSpPr>
        <p:spPr>
          <a:xfrm>
            <a:off x="44245999" y="17890632"/>
            <a:ext cx="2675195" cy="1449541"/>
          </a:xfrm>
          <a:prstGeom prst="rect">
            <a:avLst/>
          </a:prstGeom>
        </p:spPr>
        <p:txBody>
          <a:bodyPr lIns="0" tIns="0" rIns="0" bIns="0" rtlCol="0" anchor="t">
            <a:spAutoFit/>
          </a:bodyPr>
          <a:lstStyle/>
          <a:p>
            <a:pPr algn="ctr">
              <a:lnSpc>
                <a:spcPts val="11930"/>
              </a:lnSpc>
            </a:pPr>
            <a:r>
              <a:rPr lang="en-US" sz="8521">
                <a:solidFill>
                  <a:srgbClr val="FFFFFF"/>
                </a:solidFill>
                <a:latin typeface="League Spartan"/>
                <a:ea typeface="League Spartan"/>
                <a:cs typeface="League Spartan"/>
                <a:sym typeface="League Spartan"/>
              </a:rPr>
              <a:t>Yr 6</a:t>
            </a:r>
          </a:p>
        </p:txBody>
      </p:sp>
      <p:sp>
        <p:nvSpPr>
          <p:cNvPr id="16" name="Freeform 16"/>
          <p:cNvSpPr/>
          <p:nvPr/>
        </p:nvSpPr>
        <p:spPr>
          <a:xfrm>
            <a:off x="1210710" y="15987083"/>
            <a:ext cx="24723253" cy="4759226"/>
          </a:xfrm>
          <a:custGeom>
            <a:avLst/>
            <a:gdLst/>
            <a:ahLst/>
            <a:cxnLst/>
            <a:rect l="l" t="t" r="r" b="b"/>
            <a:pathLst>
              <a:path w="24723253" h="4759226">
                <a:moveTo>
                  <a:pt x="0" y="0"/>
                </a:moveTo>
                <a:lnTo>
                  <a:pt x="24723252" y="0"/>
                </a:lnTo>
                <a:lnTo>
                  <a:pt x="24723252" y="4759226"/>
                </a:lnTo>
                <a:lnTo>
                  <a:pt x="0" y="4759226"/>
                </a:lnTo>
                <a:lnTo>
                  <a:pt x="0" y="0"/>
                </a:lnTo>
                <a:close/>
              </a:path>
            </a:pathLst>
          </a:custGeom>
          <a:blipFill>
            <a:blip r:embed="rId4">
              <a:alphaModFix amt="34000"/>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17" name="Group 17"/>
          <p:cNvGrpSpPr/>
          <p:nvPr/>
        </p:nvGrpSpPr>
        <p:grpSpPr>
          <a:xfrm>
            <a:off x="786209" y="14526387"/>
            <a:ext cx="4560636" cy="1946952"/>
            <a:chOff x="0" y="0"/>
            <a:chExt cx="5047199" cy="2595937"/>
          </a:xfrm>
        </p:grpSpPr>
        <p:sp>
          <p:nvSpPr>
            <p:cNvPr id="18" name="Freeform 18"/>
            <p:cNvSpPr/>
            <p:nvPr/>
          </p:nvSpPr>
          <p:spPr>
            <a:xfrm>
              <a:off x="0" y="0"/>
              <a:ext cx="5047199" cy="2595937"/>
            </a:xfrm>
            <a:custGeom>
              <a:avLst/>
              <a:gdLst/>
              <a:ahLst/>
              <a:cxnLst/>
              <a:rect l="l" t="t" r="r" b="b"/>
              <a:pathLst>
                <a:path w="5047199" h="2595937">
                  <a:moveTo>
                    <a:pt x="0" y="0"/>
                  </a:moveTo>
                  <a:lnTo>
                    <a:pt x="5047199" y="0"/>
                  </a:lnTo>
                  <a:lnTo>
                    <a:pt x="5047199" y="2595937"/>
                  </a:lnTo>
                  <a:lnTo>
                    <a:pt x="0" y="2595937"/>
                  </a:lnTo>
                  <a:lnTo>
                    <a:pt x="0" y="0"/>
                  </a:lnTo>
                  <a:close/>
                </a:path>
              </a:pathLst>
            </a:custGeom>
            <a:blipFill>
              <a:blip r:embed="rId12">
                <a:extLst>
                  <a:ext uri="{96DAC541-7B7A-43D3-8B79-37D633B846F1}">
                    <asvg:svgBlip xmlns:asvg="http://schemas.microsoft.com/office/drawing/2016/SVG/main" r:embed="rId13"/>
                  </a:ext>
                </a:extLst>
              </a:blip>
              <a:stretch>
                <a:fillRect t="-47213" b="-47213"/>
              </a:stretch>
            </a:blipFill>
          </p:spPr>
          <p:txBody>
            <a:bodyPr/>
            <a:lstStyle/>
            <a:p>
              <a:endParaRPr lang="en-GB"/>
            </a:p>
          </p:txBody>
        </p:sp>
        <p:sp>
          <p:nvSpPr>
            <p:cNvPr id="19" name="TextBox 19"/>
            <p:cNvSpPr txBox="1"/>
            <p:nvPr/>
          </p:nvSpPr>
          <p:spPr>
            <a:xfrm>
              <a:off x="488643" y="363768"/>
              <a:ext cx="4069912" cy="1913671"/>
            </a:xfrm>
            <a:prstGeom prst="rect">
              <a:avLst/>
            </a:prstGeom>
          </p:spPr>
          <p:txBody>
            <a:bodyPr lIns="0" tIns="0" rIns="0" bIns="0" rtlCol="0" anchor="t">
              <a:spAutoFit/>
            </a:bodyPr>
            <a:lstStyle/>
            <a:p>
              <a:pPr algn="ctr">
                <a:lnSpc>
                  <a:spcPts val="15364"/>
                </a:lnSpc>
              </a:pPr>
              <a:r>
                <a:rPr lang="en-US" sz="10974" dirty="0">
                  <a:solidFill>
                    <a:srgbClr val="FFFFFF"/>
                  </a:solidFill>
                  <a:latin typeface="League Spartan"/>
                  <a:ea typeface="League Spartan"/>
                  <a:cs typeface="League Spartan"/>
                  <a:sym typeface="League Spartan"/>
                </a:rPr>
                <a:t>EYFS</a:t>
              </a:r>
            </a:p>
          </p:txBody>
        </p:sp>
      </p:grpSp>
      <p:grpSp>
        <p:nvGrpSpPr>
          <p:cNvPr id="20" name="Group 20"/>
          <p:cNvGrpSpPr/>
          <p:nvPr/>
        </p:nvGrpSpPr>
        <p:grpSpPr>
          <a:xfrm>
            <a:off x="6327915" y="17342163"/>
            <a:ext cx="2421390" cy="1946952"/>
            <a:chOff x="0" y="0"/>
            <a:chExt cx="3228520" cy="2595937"/>
          </a:xfrm>
        </p:grpSpPr>
        <p:sp>
          <p:nvSpPr>
            <p:cNvPr id="21" name="Freeform 21"/>
            <p:cNvSpPr/>
            <p:nvPr/>
          </p:nvSpPr>
          <p:spPr>
            <a:xfrm>
              <a:off x="0" y="0"/>
              <a:ext cx="3228520" cy="2595937"/>
            </a:xfrm>
            <a:custGeom>
              <a:avLst/>
              <a:gdLst/>
              <a:ahLst/>
              <a:cxnLst/>
              <a:rect l="l" t="t" r="r" b="b"/>
              <a:pathLst>
                <a:path w="3228520" h="2595937">
                  <a:moveTo>
                    <a:pt x="0" y="0"/>
                  </a:moveTo>
                  <a:lnTo>
                    <a:pt x="3228520" y="0"/>
                  </a:lnTo>
                  <a:lnTo>
                    <a:pt x="3228520" y="2595937"/>
                  </a:lnTo>
                  <a:lnTo>
                    <a:pt x="0" y="2595937"/>
                  </a:lnTo>
                  <a:lnTo>
                    <a:pt x="0" y="0"/>
                  </a:lnTo>
                  <a:close/>
                </a:path>
              </a:pathLst>
            </a:custGeom>
            <a:blipFill>
              <a:blip r:embed="rId14">
                <a:extLst>
                  <a:ext uri="{96DAC541-7B7A-43D3-8B79-37D633B846F1}">
                    <asvg:svgBlip xmlns:asvg="http://schemas.microsoft.com/office/drawing/2016/SVG/main" r:embed="rId15"/>
                  </a:ext>
                </a:extLst>
              </a:blip>
              <a:stretch>
                <a:fillRect t="-12184" b="-12184"/>
              </a:stretch>
            </a:blipFill>
          </p:spPr>
          <p:txBody>
            <a:bodyPr/>
            <a:lstStyle/>
            <a:p>
              <a:endParaRPr lang="en-GB"/>
            </a:p>
          </p:txBody>
        </p:sp>
        <p:sp>
          <p:nvSpPr>
            <p:cNvPr id="22" name="TextBox 22"/>
            <p:cNvSpPr txBox="1"/>
            <p:nvPr/>
          </p:nvSpPr>
          <p:spPr>
            <a:xfrm>
              <a:off x="91812" y="363768"/>
              <a:ext cx="3044897"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1</a:t>
              </a:r>
            </a:p>
          </p:txBody>
        </p:sp>
      </p:grpSp>
      <p:grpSp>
        <p:nvGrpSpPr>
          <p:cNvPr id="23" name="Group 23"/>
          <p:cNvGrpSpPr/>
          <p:nvPr/>
        </p:nvGrpSpPr>
        <p:grpSpPr>
          <a:xfrm>
            <a:off x="13061133" y="15987083"/>
            <a:ext cx="3039327" cy="1946952"/>
            <a:chOff x="0" y="0"/>
            <a:chExt cx="4052436" cy="2595937"/>
          </a:xfrm>
        </p:grpSpPr>
        <p:sp>
          <p:nvSpPr>
            <p:cNvPr id="24" name="Freeform 24"/>
            <p:cNvSpPr/>
            <p:nvPr/>
          </p:nvSpPr>
          <p:spPr>
            <a:xfrm>
              <a:off x="0" y="0"/>
              <a:ext cx="4052436" cy="2595937"/>
            </a:xfrm>
            <a:custGeom>
              <a:avLst/>
              <a:gdLst/>
              <a:ahLst/>
              <a:cxnLst/>
              <a:rect l="l" t="t" r="r" b="b"/>
              <a:pathLst>
                <a:path w="4052436" h="2595937">
                  <a:moveTo>
                    <a:pt x="0" y="0"/>
                  </a:moveTo>
                  <a:lnTo>
                    <a:pt x="4052436" y="0"/>
                  </a:lnTo>
                  <a:lnTo>
                    <a:pt x="4052436" y="2595937"/>
                  </a:lnTo>
                  <a:lnTo>
                    <a:pt x="0" y="2595937"/>
                  </a:lnTo>
                  <a:lnTo>
                    <a:pt x="0" y="0"/>
                  </a:lnTo>
                  <a:close/>
                </a:path>
              </a:pathLst>
            </a:custGeom>
            <a:blipFill>
              <a:blip r:embed="rId16">
                <a:extLst>
                  <a:ext uri="{96DAC541-7B7A-43D3-8B79-37D633B846F1}">
                    <asvg:svgBlip xmlns:asvg="http://schemas.microsoft.com/office/drawing/2016/SVG/main" r:embed="rId17"/>
                  </a:ext>
                </a:extLst>
              </a:blip>
              <a:stretch>
                <a:fillRect t="-28053" b="-28053"/>
              </a:stretch>
            </a:blipFill>
          </p:spPr>
          <p:txBody>
            <a:bodyPr/>
            <a:lstStyle/>
            <a:p>
              <a:endParaRPr lang="en-GB"/>
            </a:p>
          </p:txBody>
        </p:sp>
        <p:sp>
          <p:nvSpPr>
            <p:cNvPr id="25" name="TextBox 25"/>
            <p:cNvSpPr txBox="1"/>
            <p:nvPr/>
          </p:nvSpPr>
          <p:spPr>
            <a:xfrm>
              <a:off x="115242" y="550082"/>
              <a:ext cx="3821951"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2</a:t>
              </a:r>
            </a:p>
          </p:txBody>
        </p:sp>
      </p:grpSp>
      <p:grpSp>
        <p:nvGrpSpPr>
          <p:cNvPr id="26" name="Group 26"/>
          <p:cNvGrpSpPr/>
          <p:nvPr/>
        </p:nvGrpSpPr>
        <p:grpSpPr>
          <a:xfrm>
            <a:off x="21477301" y="15557678"/>
            <a:ext cx="2540000" cy="1946952"/>
            <a:chOff x="0" y="0"/>
            <a:chExt cx="3386666" cy="2595937"/>
          </a:xfrm>
        </p:grpSpPr>
        <p:sp>
          <p:nvSpPr>
            <p:cNvPr id="27" name="Freeform 27"/>
            <p:cNvSpPr/>
            <p:nvPr/>
          </p:nvSpPr>
          <p:spPr>
            <a:xfrm>
              <a:off x="0" y="0"/>
              <a:ext cx="3386666" cy="2595937"/>
            </a:xfrm>
            <a:custGeom>
              <a:avLst/>
              <a:gdLst/>
              <a:ahLst/>
              <a:cxnLst/>
              <a:rect l="l" t="t" r="r" b="b"/>
              <a:pathLst>
                <a:path w="3386666" h="2595937">
                  <a:moveTo>
                    <a:pt x="0" y="0"/>
                  </a:moveTo>
                  <a:lnTo>
                    <a:pt x="3386666" y="0"/>
                  </a:lnTo>
                  <a:lnTo>
                    <a:pt x="3386666" y="2595937"/>
                  </a:lnTo>
                  <a:lnTo>
                    <a:pt x="0" y="2595937"/>
                  </a:lnTo>
                  <a:lnTo>
                    <a:pt x="0" y="0"/>
                  </a:lnTo>
                  <a:close/>
                </a:path>
              </a:pathLst>
            </a:custGeom>
            <a:blipFill>
              <a:blip r:embed="rId18">
                <a:extLst>
                  <a:ext uri="{96DAC541-7B7A-43D3-8B79-37D633B846F1}">
                    <asvg:svgBlip xmlns:asvg="http://schemas.microsoft.com/office/drawing/2016/SVG/main" r:embed="rId19"/>
                  </a:ext>
                </a:extLst>
              </a:blip>
              <a:stretch>
                <a:fillRect t="-15230" b="-15230"/>
              </a:stretch>
            </a:blipFill>
          </p:spPr>
          <p:txBody>
            <a:bodyPr/>
            <a:lstStyle/>
            <a:p>
              <a:endParaRPr lang="en-GB"/>
            </a:p>
          </p:txBody>
        </p:sp>
        <p:sp>
          <p:nvSpPr>
            <p:cNvPr id="28" name="TextBox 28"/>
            <p:cNvSpPr txBox="1"/>
            <p:nvPr/>
          </p:nvSpPr>
          <p:spPr>
            <a:xfrm>
              <a:off x="96309" y="518230"/>
              <a:ext cx="3194048" cy="1913671"/>
            </a:xfrm>
            <a:prstGeom prst="rect">
              <a:avLst/>
            </a:prstGeom>
          </p:spPr>
          <p:txBody>
            <a:bodyPr lIns="0" tIns="0" rIns="0" bIns="0" rtlCol="0" anchor="t">
              <a:spAutoFit/>
            </a:bodyPr>
            <a:lstStyle/>
            <a:p>
              <a:pPr algn="ctr">
                <a:lnSpc>
                  <a:spcPts val="15364"/>
                </a:lnSpc>
              </a:pPr>
              <a:r>
                <a:rPr lang="en-US" sz="10974">
                  <a:solidFill>
                    <a:srgbClr val="FFFFFF"/>
                  </a:solidFill>
                  <a:latin typeface="League Spartan"/>
                  <a:ea typeface="League Spartan"/>
                  <a:cs typeface="League Spartan"/>
                  <a:sym typeface="League Spartan"/>
                </a:rPr>
                <a:t>Yr 3</a:t>
              </a:r>
            </a:p>
          </p:txBody>
        </p:sp>
      </p:grpSp>
      <p:sp>
        <p:nvSpPr>
          <p:cNvPr id="29" name="TextBox 29"/>
          <p:cNvSpPr txBox="1"/>
          <p:nvPr/>
        </p:nvSpPr>
        <p:spPr>
          <a:xfrm rot="-5400000">
            <a:off x="-3535443" y="31917644"/>
            <a:ext cx="15695057" cy="519045"/>
          </a:xfrm>
          <a:prstGeom prst="rect">
            <a:avLst/>
          </a:prstGeom>
        </p:spPr>
        <p:txBody>
          <a:bodyPr lIns="0" tIns="0" rIns="0" bIns="0" rtlCol="0" anchor="t">
            <a:spAutoFit/>
          </a:bodyPr>
          <a:lstStyle/>
          <a:p>
            <a:pPr algn="ctr">
              <a:lnSpc>
                <a:spcPts val="4299"/>
              </a:lnSpc>
            </a:pPr>
            <a:r>
              <a:rPr lang="en-US" sz="3071">
                <a:solidFill>
                  <a:srgbClr val="231F20"/>
                </a:solidFill>
                <a:latin typeface="League Spartan"/>
                <a:ea typeface="League Spartan"/>
                <a:cs typeface="League Spartan"/>
                <a:sym typeface="League Spartan"/>
              </a:rPr>
              <a:t>SKILLS PROGRESSION</a:t>
            </a:r>
          </a:p>
        </p:txBody>
      </p:sp>
      <p:sp>
        <p:nvSpPr>
          <p:cNvPr id="30" name="TextBox 30"/>
          <p:cNvSpPr txBox="1"/>
          <p:nvPr/>
        </p:nvSpPr>
        <p:spPr>
          <a:xfrm rot="-5400000">
            <a:off x="-15204593" y="12294552"/>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SKILLS PROGRESSION</a:t>
            </a:r>
          </a:p>
        </p:txBody>
      </p:sp>
      <p:sp>
        <p:nvSpPr>
          <p:cNvPr id="31" name="TextBox 31"/>
          <p:cNvSpPr txBox="1"/>
          <p:nvPr/>
        </p:nvSpPr>
        <p:spPr>
          <a:xfrm rot="-5400000">
            <a:off x="-15204593" y="22460744"/>
            <a:ext cx="31779244" cy="535549"/>
          </a:xfrm>
          <a:prstGeom prst="rect">
            <a:avLst/>
          </a:prstGeom>
        </p:spPr>
        <p:txBody>
          <a:bodyPr lIns="0" tIns="0" rIns="0" bIns="0" rtlCol="0" anchor="t">
            <a:spAutoFit/>
          </a:bodyPr>
          <a:lstStyle/>
          <a:p>
            <a:pPr algn="ctr">
              <a:lnSpc>
                <a:spcPts val="4354"/>
              </a:lnSpc>
            </a:pPr>
            <a:r>
              <a:rPr lang="en-US" sz="3110">
                <a:solidFill>
                  <a:srgbClr val="231F20"/>
                </a:solidFill>
                <a:latin typeface="League Spartan"/>
                <a:ea typeface="League Spartan"/>
                <a:cs typeface="League Spartan"/>
                <a:sym typeface="League Spartan"/>
              </a:rPr>
              <a:t>KNOWLEDGE PROGRESSION</a:t>
            </a:r>
          </a:p>
        </p:txBody>
      </p:sp>
      <p:sp>
        <p:nvSpPr>
          <p:cNvPr id="32" name="TextBox 32"/>
          <p:cNvSpPr txBox="1"/>
          <p:nvPr/>
        </p:nvSpPr>
        <p:spPr>
          <a:xfrm>
            <a:off x="1055475" y="21389325"/>
            <a:ext cx="4560636" cy="1995033"/>
          </a:xfrm>
          <a:prstGeom prst="rect">
            <a:avLst/>
          </a:prstGeom>
        </p:spPr>
        <p:txBody>
          <a:bodyPr lIns="0" tIns="0" rIns="0" bIns="0" rtlCol="0" anchor="t">
            <a:spAutoFit/>
          </a:bodyPr>
          <a:lstStyle/>
          <a:p>
            <a:pPr algn="l">
              <a:lnSpc>
                <a:spcPts val="2625"/>
              </a:lnSpc>
            </a:pPr>
            <a:endParaRPr lang="en-US" sz="2187" dirty="0">
              <a:solidFill>
                <a:srgbClr val="FFB615"/>
              </a:solidFill>
              <a:latin typeface="ABeeZee Bold"/>
              <a:ea typeface="ABeeZee Bold"/>
              <a:cs typeface="ABeeZee Bold"/>
              <a:sym typeface="ABeeZee Bold"/>
            </a:endParaRPr>
          </a:p>
          <a:p>
            <a:pPr algn="ctr">
              <a:lnSpc>
                <a:spcPts val="3319"/>
              </a:lnSpc>
            </a:pPr>
            <a:r>
              <a:rPr lang="en-US" sz="2187" dirty="0">
                <a:solidFill>
                  <a:srgbClr val="FFB615"/>
                </a:solidFill>
                <a:latin typeface="ABeeZee Bold"/>
                <a:ea typeface="ABeeZee Bold"/>
                <a:cs typeface="ABeeZee Bold"/>
                <a:sym typeface="ABeeZee Bold"/>
              </a:rPr>
              <a:t>I know- </a:t>
            </a:r>
          </a:p>
          <a:p>
            <a:pPr marL="342900" indent="-342900" algn="ctr">
              <a:lnSpc>
                <a:spcPts val="3319"/>
              </a:lnSpc>
              <a:buFont typeface="Arial" panose="020B0604020202020204" pitchFamily="34" charset="0"/>
              <a:buChar char="•"/>
            </a:pPr>
            <a:r>
              <a:rPr lang="en-US" sz="2187" dirty="0">
                <a:solidFill>
                  <a:srgbClr val="FFB615"/>
                </a:solidFill>
                <a:latin typeface="ABeeZee Bold"/>
                <a:ea typeface="ABeeZee Bold"/>
                <a:cs typeface="ABeeZee Bold"/>
                <a:sym typeface="ABeeZee Bold"/>
              </a:rPr>
              <a:t>What happens in each season.</a:t>
            </a:r>
          </a:p>
          <a:p>
            <a:pPr marL="342900" indent="-342900" algn="ctr">
              <a:lnSpc>
                <a:spcPts val="3319"/>
              </a:lnSpc>
              <a:buFont typeface="Arial" panose="020B0604020202020204" pitchFamily="34" charset="0"/>
              <a:buChar char="•"/>
            </a:pPr>
            <a:r>
              <a:rPr lang="en-US" sz="2187" dirty="0">
                <a:solidFill>
                  <a:srgbClr val="FFB615"/>
                </a:solidFill>
                <a:latin typeface="ABeeZee Bold"/>
                <a:ea typeface="ABeeZee Bold"/>
                <a:cs typeface="ABeeZee Bold"/>
                <a:sym typeface="ABeeZee Bold"/>
              </a:rPr>
              <a:t>About changes in the natural world around me.</a:t>
            </a:r>
          </a:p>
        </p:txBody>
      </p:sp>
      <p:sp>
        <p:nvSpPr>
          <p:cNvPr id="33" name="TextBox 33"/>
          <p:cNvSpPr txBox="1"/>
          <p:nvPr/>
        </p:nvSpPr>
        <p:spPr>
          <a:xfrm>
            <a:off x="1210710" y="9558454"/>
            <a:ext cx="4342228" cy="1667123"/>
          </a:xfrm>
          <a:prstGeom prst="rect">
            <a:avLst/>
          </a:prstGeom>
        </p:spPr>
        <p:txBody>
          <a:bodyPr lIns="0" tIns="0" rIns="0" bIns="0" rtlCol="0" anchor="t">
            <a:spAutoFit/>
          </a:bodyPr>
          <a:lstStyle/>
          <a:p>
            <a:pPr algn="l">
              <a:lnSpc>
                <a:spcPts val="2608"/>
              </a:lnSpc>
            </a:pPr>
            <a:r>
              <a:rPr lang="en-US" sz="2174" dirty="0">
                <a:solidFill>
                  <a:srgbClr val="FFB615"/>
                </a:solidFill>
                <a:latin typeface="ABeeZee Bold"/>
                <a:ea typeface="ABeeZee Bold"/>
                <a:cs typeface="ABeeZee Bold"/>
                <a:sym typeface="ABeeZee Bold"/>
              </a:rPr>
              <a:t>I can –</a:t>
            </a:r>
          </a:p>
          <a:p>
            <a:pPr algn="l">
              <a:lnSpc>
                <a:spcPts val="2608"/>
              </a:lnSpc>
            </a:pPr>
            <a:r>
              <a:rPr lang="en-US" sz="2174" dirty="0">
                <a:solidFill>
                  <a:srgbClr val="FFB615"/>
                </a:solidFill>
                <a:latin typeface="ABeeZee Bold"/>
                <a:ea typeface="ABeeZee Bold"/>
                <a:cs typeface="ABeeZee Bold"/>
                <a:sym typeface="ABeeZee Bold"/>
              </a:rPr>
              <a:t>· melt ice and see what happens.</a:t>
            </a:r>
          </a:p>
          <a:p>
            <a:pPr marL="342900" indent="-342900" algn="l">
              <a:lnSpc>
                <a:spcPts val="2608"/>
              </a:lnSpc>
              <a:buFont typeface="Arial" panose="020B0604020202020204" pitchFamily="34" charset="0"/>
              <a:buChar char="•"/>
            </a:pPr>
            <a:r>
              <a:rPr lang="en-US" sz="2174" dirty="0">
                <a:solidFill>
                  <a:srgbClr val="FFB615"/>
                </a:solidFill>
                <a:latin typeface="ABeeZee Bold"/>
                <a:ea typeface="ABeeZee Bold"/>
                <a:cs typeface="ABeeZee Bold"/>
                <a:sym typeface="ABeeZee Bold"/>
              </a:rPr>
              <a:t>Learn about planets and  space and light and dark. </a:t>
            </a:r>
          </a:p>
          <a:p>
            <a:pPr algn="l">
              <a:lnSpc>
                <a:spcPts val="2608"/>
              </a:lnSpc>
            </a:pPr>
            <a:endParaRPr lang="en-US" sz="2174" dirty="0">
              <a:solidFill>
                <a:srgbClr val="FFB615"/>
              </a:solidFill>
              <a:latin typeface="ABeeZee Bold"/>
              <a:ea typeface="ABeeZee Bold"/>
              <a:cs typeface="ABeeZee Bold"/>
              <a:sym typeface="ABeeZee Bold"/>
            </a:endParaRPr>
          </a:p>
        </p:txBody>
      </p:sp>
      <p:sp>
        <p:nvSpPr>
          <p:cNvPr id="34" name="TextBox 34"/>
          <p:cNvSpPr txBox="1"/>
          <p:nvPr/>
        </p:nvSpPr>
        <p:spPr>
          <a:xfrm>
            <a:off x="6448404" y="21446794"/>
            <a:ext cx="4560636" cy="2667397"/>
          </a:xfrm>
          <a:prstGeom prst="rect">
            <a:avLst/>
          </a:prstGeom>
        </p:spPr>
        <p:txBody>
          <a:bodyPr lIns="0" tIns="0" rIns="0" bIns="0" rtlCol="0" anchor="t">
            <a:spAutoFit/>
          </a:bodyPr>
          <a:lstStyle/>
          <a:p>
            <a:pPr algn="l">
              <a:lnSpc>
                <a:spcPts val="2625"/>
              </a:lnSpc>
            </a:pPr>
            <a:r>
              <a:rPr lang="en-GB" sz="2187" dirty="0">
                <a:solidFill>
                  <a:srgbClr val="FF2315"/>
                </a:solidFill>
                <a:latin typeface="ABeeZee Bold"/>
                <a:ea typeface="ABeeZee Bold"/>
                <a:cs typeface="ABeeZee Bold"/>
                <a:sym typeface="ABeeZee Bold"/>
              </a:rPr>
              <a:t>I know:</a:t>
            </a:r>
          </a:p>
          <a:p>
            <a:pPr algn="l">
              <a:lnSpc>
                <a:spcPts val="2625"/>
              </a:lnSpc>
            </a:pPr>
            <a:r>
              <a:rPr lang="en-GB" sz="2187" dirty="0">
                <a:solidFill>
                  <a:srgbClr val="FF2315"/>
                </a:solidFill>
                <a:latin typeface="ABeeZee Bold"/>
                <a:ea typeface="ABeeZee Bold"/>
                <a:cs typeface="ABeeZee Bold"/>
                <a:sym typeface="ABeeZee Bold"/>
              </a:rPr>
              <a:t>(Seasonal Changes)</a:t>
            </a:r>
          </a:p>
          <a:p>
            <a:pPr algn="l">
              <a:lnSpc>
                <a:spcPts val="2625"/>
              </a:lnSpc>
            </a:pPr>
            <a:r>
              <a:rPr lang="en-GB" sz="2187" dirty="0">
                <a:solidFill>
                  <a:srgbClr val="FF2315"/>
                </a:solidFill>
                <a:latin typeface="ABeeZee Bold"/>
                <a:ea typeface="ABeeZee Bold"/>
                <a:cs typeface="ABeeZee Bold"/>
                <a:sym typeface="ABeeZee Bold"/>
              </a:rPr>
              <a:t>Non-statutory</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about changes in the weather and the seasons.</a:t>
            </a:r>
          </a:p>
          <a:p>
            <a:pPr marL="342900" indent="-342900" algn="l">
              <a:lnSpc>
                <a:spcPts val="2625"/>
              </a:lnSpc>
              <a:buFont typeface="Arial" panose="020B0604020202020204" pitchFamily="34" charset="0"/>
              <a:buChar char="•"/>
            </a:pPr>
            <a:r>
              <a:rPr lang="en-GB" sz="2187" dirty="0">
                <a:solidFill>
                  <a:srgbClr val="FF2315"/>
                </a:solidFill>
                <a:latin typeface="ABeeZee Bold"/>
                <a:ea typeface="ABeeZee Bold"/>
                <a:cs typeface="ABeeZee Bold"/>
                <a:sym typeface="ABeeZee Bold"/>
              </a:rPr>
              <a:t>that it is not safe to look directly at the sun, even when wearing dark glasses.</a:t>
            </a:r>
          </a:p>
        </p:txBody>
      </p:sp>
      <p:sp>
        <p:nvSpPr>
          <p:cNvPr id="35" name="TextBox 35"/>
          <p:cNvSpPr txBox="1"/>
          <p:nvPr/>
        </p:nvSpPr>
        <p:spPr>
          <a:xfrm>
            <a:off x="5532398" y="6497158"/>
            <a:ext cx="5510900" cy="3334246"/>
          </a:xfrm>
          <a:prstGeom prst="rect">
            <a:avLst/>
          </a:prstGeom>
        </p:spPr>
        <p:txBody>
          <a:bodyPr wrap="square" lIns="0" tIns="0" rIns="0" bIns="0" rtlCol="0" anchor="t">
            <a:spAutoFit/>
          </a:bodyPr>
          <a:lstStyle/>
          <a:p>
            <a:pPr algn="l">
              <a:lnSpc>
                <a:spcPts val="2625"/>
              </a:lnSpc>
            </a:pPr>
            <a:r>
              <a:rPr lang="en-US" sz="2187" dirty="0">
                <a:solidFill>
                  <a:srgbClr val="FF2315"/>
                </a:solidFill>
                <a:latin typeface="ABeeZee Bold"/>
                <a:ea typeface="ABeeZee Bold"/>
                <a:cs typeface="ABeeZee Bold"/>
                <a:sym typeface="ABeeZee Bold"/>
              </a:rPr>
              <a:t>I can : </a:t>
            </a:r>
            <a:r>
              <a:rPr lang="en-US" sz="2000" dirty="0">
                <a:solidFill>
                  <a:srgbClr val="FF2315"/>
                </a:solidFill>
                <a:latin typeface="ABeeZee Bold"/>
                <a:ea typeface="ABeeZee Bold"/>
                <a:cs typeface="ABeeZee Bold"/>
                <a:sym typeface="ABeeZee Bold"/>
              </a:rPr>
              <a:t>(Seasonal changes)</a:t>
            </a:r>
          </a:p>
          <a:p>
            <a:pPr marL="342900" indent="-342900" algn="l">
              <a:lnSpc>
                <a:spcPts val="2625"/>
              </a:lnSpc>
              <a:buFont typeface="Arial" panose="020B0604020202020204" pitchFamily="34" charset="0"/>
              <a:buChar char="•"/>
            </a:pPr>
            <a:r>
              <a:rPr lang="en-GB" sz="2000" dirty="0">
                <a:solidFill>
                  <a:srgbClr val="FF2315"/>
                </a:solidFill>
                <a:latin typeface="ABeeZee Bold"/>
                <a:ea typeface="ABeeZee Bold"/>
                <a:cs typeface="ABeeZee Bold"/>
                <a:sym typeface="ABeeZee Bold"/>
              </a:rPr>
              <a:t>observe changes across the 4 seasons</a:t>
            </a:r>
          </a:p>
          <a:p>
            <a:pPr marL="342900" indent="-342900" algn="l">
              <a:lnSpc>
                <a:spcPts val="2625"/>
              </a:lnSpc>
              <a:buFont typeface="Arial" panose="020B0604020202020204" pitchFamily="34" charset="0"/>
              <a:buChar char="•"/>
            </a:pPr>
            <a:r>
              <a:rPr lang="en-GB" sz="2000" dirty="0">
                <a:solidFill>
                  <a:srgbClr val="FF2315"/>
                </a:solidFill>
                <a:latin typeface="ABeeZee Bold"/>
                <a:ea typeface="ABeeZee Bold"/>
                <a:cs typeface="ABeeZee Bold"/>
                <a:sym typeface="ABeeZee Bold"/>
              </a:rPr>
              <a:t>observe and describe weather associated with the seasons and how day length varies</a:t>
            </a:r>
            <a:endParaRPr lang="en-US" sz="2000" dirty="0">
              <a:solidFill>
                <a:srgbClr val="FF2315"/>
              </a:solidFill>
              <a:latin typeface="ABeeZee Bold"/>
              <a:ea typeface="ABeeZee Bold"/>
              <a:cs typeface="ABeeZee Bold"/>
              <a:sym typeface="ABeeZee Bold"/>
            </a:endParaRPr>
          </a:p>
          <a:p>
            <a:pPr algn="l">
              <a:lnSpc>
                <a:spcPts val="2625"/>
              </a:lnSpc>
            </a:pPr>
            <a:endParaRPr lang="en-GB" sz="1600" dirty="0">
              <a:solidFill>
                <a:srgbClr val="FF2315"/>
              </a:solidFill>
              <a:latin typeface="ABeeZee Bold"/>
              <a:ea typeface="ABeeZee Bold"/>
              <a:cs typeface="ABeeZee Bold"/>
              <a:sym typeface="ABeeZee Bold"/>
            </a:endParaRPr>
          </a:p>
          <a:p>
            <a:pPr algn="l">
              <a:lnSpc>
                <a:spcPts val="2625"/>
              </a:lnSpc>
            </a:pPr>
            <a:endParaRPr lang="en-GB" sz="1600" dirty="0">
              <a:solidFill>
                <a:srgbClr val="FF2315"/>
              </a:solidFill>
              <a:latin typeface="ABeeZee Bold"/>
              <a:ea typeface="ABeeZee Bold"/>
              <a:cs typeface="ABeeZee Bold"/>
              <a:sym typeface="ABeeZee Bold"/>
            </a:endParaRPr>
          </a:p>
          <a:p>
            <a:pPr algn="l">
              <a:lnSpc>
                <a:spcPts val="2625"/>
              </a:lnSpc>
            </a:pPr>
            <a:endParaRPr lang="en-GB" sz="2187" dirty="0">
              <a:solidFill>
                <a:srgbClr val="FF2315"/>
              </a:solidFill>
              <a:latin typeface="ABeeZee Bold"/>
              <a:ea typeface="ABeeZee Bold"/>
              <a:cs typeface="ABeeZee Bold"/>
              <a:sym typeface="ABeeZee Bold"/>
            </a:endParaRPr>
          </a:p>
          <a:p>
            <a:pPr algn="l">
              <a:lnSpc>
                <a:spcPts val="2625"/>
              </a:lnSpc>
            </a:pPr>
            <a:endParaRPr lang="en-GB" sz="2187" dirty="0">
              <a:solidFill>
                <a:srgbClr val="FF2315"/>
              </a:solidFill>
              <a:latin typeface="ABeeZee Bold"/>
              <a:ea typeface="ABeeZee Bold"/>
              <a:cs typeface="ABeeZee Bold"/>
              <a:sym typeface="ABeeZee Bold"/>
            </a:endParaRPr>
          </a:p>
          <a:p>
            <a:pPr marL="342900" indent="-342900" algn="l">
              <a:lnSpc>
                <a:spcPts val="2625"/>
              </a:lnSpc>
              <a:buFont typeface="Arial" panose="020B0604020202020204" pitchFamily="34" charset="0"/>
              <a:buChar char="•"/>
            </a:pPr>
            <a:endParaRPr lang="en-US" sz="2187" dirty="0">
              <a:solidFill>
                <a:srgbClr val="FF2315"/>
              </a:solidFill>
              <a:latin typeface="ABeeZee Bold"/>
              <a:ea typeface="ABeeZee Bold"/>
              <a:cs typeface="ABeeZee Bold"/>
              <a:sym typeface="ABeeZee Bold"/>
            </a:endParaRPr>
          </a:p>
        </p:txBody>
      </p:sp>
      <p:sp>
        <p:nvSpPr>
          <p:cNvPr id="36" name="TextBox 36"/>
          <p:cNvSpPr txBox="1"/>
          <p:nvPr/>
        </p:nvSpPr>
        <p:spPr>
          <a:xfrm>
            <a:off x="11434972" y="5630918"/>
            <a:ext cx="7574743" cy="304635"/>
          </a:xfrm>
          <a:prstGeom prst="rect">
            <a:avLst/>
          </a:prstGeom>
        </p:spPr>
        <p:txBody>
          <a:bodyPr lIns="0" tIns="0" rIns="0" bIns="0" rtlCol="0" anchor="t">
            <a:spAutoFit/>
          </a:bodyPr>
          <a:lstStyle/>
          <a:p>
            <a:pPr algn="l">
              <a:lnSpc>
                <a:spcPts val="2627"/>
              </a:lnSpc>
            </a:pPr>
            <a:r>
              <a:rPr lang="en-US" sz="1600" dirty="0">
                <a:solidFill>
                  <a:srgbClr val="316602"/>
                </a:solidFill>
                <a:latin typeface="ABeeZee Bold"/>
                <a:ea typeface="ABeeZee Bold"/>
                <a:cs typeface="ABeeZee Bold"/>
                <a:sym typeface="ABeeZee Bold"/>
              </a:rPr>
              <a:t>I can:</a:t>
            </a:r>
            <a:endParaRPr lang="en-US" sz="2189" dirty="0">
              <a:solidFill>
                <a:srgbClr val="316602"/>
              </a:solidFill>
              <a:latin typeface="ABeeZee Bold"/>
              <a:ea typeface="ABeeZee Bold"/>
              <a:cs typeface="ABeeZee Bold"/>
              <a:sym typeface="ABeeZee Bold"/>
            </a:endParaRPr>
          </a:p>
        </p:txBody>
      </p:sp>
      <p:sp>
        <p:nvSpPr>
          <p:cNvPr id="37" name="TextBox 37"/>
          <p:cNvSpPr txBox="1"/>
          <p:nvPr/>
        </p:nvSpPr>
        <p:spPr>
          <a:xfrm>
            <a:off x="12198810" y="20422427"/>
            <a:ext cx="5292184" cy="1661609"/>
          </a:xfrm>
          <a:prstGeom prst="rect">
            <a:avLst/>
          </a:prstGeom>
        </p:spPr>
        <p:txBody>
          <a:bodyPr wrap="square" lIns="0" tIns="0" rIns="0" bIns="0" rtlCol="0" anchor="t">
            <a:spAutoFit/>
          </a:bodyPr>
          <a:lstStyle/>
          <a:p>
            <a:pPr>
              <a:lnSpc>
                <a:spcPts val="3319"/>
              </a:lnSpc>
            </a:pPr>
            <a:r>
              <a:rPr lang="en-US" sz="2187" dirty="0">
                <a:solidFill>
                  <a:srgbClr val="316602"/>
                </a:solidFill>
                <a:latin typeface="ABeeZee Bold"/>
                <a:ea typeface="ABeeZee Bold"/>
                <a:cs typeface="ABeeZee Bold"/>
                <a:sym typeface="ABeeZee Bold"/>
              </a:rPr>
              <a:t>I know:</a:t>
            </a:r>
          </a:p>
          <a:p>
            <a:pPr>
              <a:lnSpc>
                <a:spcPts val="3319"/>
              </a:lnSpc>
            </a:pPr>
            <a:endParaRPr lang="en-GB" sz="2187" dirty="0">
              <a:solidFill>
                <a:srgbClr val="316602"/>
              </a:solidFill>
              <a:latin typeface="ABeeZee Bold"/>
              <a:ea typeface="ABeeZee Bold"/>
              <a:cs typeface="ABeeZee Bold"/>
              <a:sym typeface="ABeeZee Bold"/>
            </a:endParaRPr>
          </a:p>
          <a:p>
            <a:pPr>
              <a:lnSpc>
                <a:spcPts val="3319"/>
              </a:lnSpc>
            </a:pPr>
            <a:endParaRPr lang="en-GB" sz="2187" dirty="0">
              <a:solidFill>
                <a:srgbClr val="316602"/>
              </a:solidFill>
              <a:latin typeface="ABeeZee Bold"/>
              <a:ea typeface="ABeeZee Bold"/>
              <a:cs typeface="ABeeZee Bold"/>
              <a:sym typeface="ABeeZee Bold"/>
            </a:endParaRPr>
          </a:p>
          <a:p>
            <a:pPr marL="342900" indent="-342900" algn="ctr">
              <a:lnSpc>
                <a:spcPts val="3319"/>
              </a:lnSpc>
              <a:buFont typeface="Arial" panose="020B0604020202020204" pitchFamily="34" charset="0"/>
              <a:buChar char="•"/>
            </a:pPr>
            <a:endParaRPr lang="en-GB" sz="2187" dirty="0">
              <a:solidFill>
                <a:srgbClr val="316602"/>
              </a:solidFill>
              <a:latin typeface="ABeeZee Bold"/>
              <a:ea typeface="ABeeZee Bold"/>
              <a:cs typeface="ABeeZee Bold"/>
              <a:sym typeface="ABeeZee Bold"/>
            </a:endParaRPr>
          </a:p>
        </p:txBody>
      </p:sp>
      <p:sp>
        <p:nvSpPr>
          <p:cNvPr id="38" name="TextBox 38"/>
          <p:cNvSpPr txBox="1"/>
          <p:nvPr/>
        </p:nvSpPr>
        <p:spPr>
          <a:xfrm>
            <a:off x="19295287" y="5920533"/>
            <a:ext cx="7665111" cy="10789813"/>
          </a:xfrm>
          <a:prstGeom prst="rect">
            <a:avLst/>
          </a:prstGeom>
        </p:spPr>
        <p:txBody>
          <a:bodyPr lIns="0" tIns="0" rIns="0" bIns="0" rtlCol="0" anchor="t">
            <a:spAutoFit/>
          </a:bodyPr>
          <a:lstStyle/>
          <a:p>
            <a:pPr algn="l">
              <a:lnSpc>
                <a:spcPts val="2650"/>
              </a:lnSpc>
            </a:pPr>
            <a:r>
              <a:rPr lang="en-US" sz="2208" dirty="0">
                <a:solidFill>
                  <a:srgbClr val="0448AF"/>
                </a:solidFill>
                <a:latin typeface="ABeeZee Bold"/>
                <a:ea typeface="ABeeZee Bold"/>
                <a:cs typeface="ABeeZee Bold"/>
                <a:sym typeface="ABeeZee Bold"/>
              </a:rPr>
              <a:t>I can: (Light)</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recognise that they need light in order to see things and that dark is the absence of light</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notice that light is reflected from surfaces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recognise that light from the sun can be dangerous and that there are ways to protect their eyes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recognise that shadows are formed when the light from a light source is blocked by an opaque object</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find patterns in the way that the size of shadows change</a:t>
            </a:r>
            <a:endParaRPr lang="en-US" sz="2208" dirty="0">
              <a:solidFill>
                <a:srgbClr val="0448AF"/>
              </a:solidFill>
              <a:latin typeface="ABeeZee Bold"/>
              <a:ea typeface="ABeeZee Bold"/>
              <a:cs typeface="ABeeZee Bold"/>
              <a:sym typeface="ABeeZee Bold"/>
            </a:endParaRPr>
          </a:p>
          <a:p>
            <a:pPr algn="l">
              <a:lnSpc>
                <a:spcPts val="2650"/>
              </a:lnSpc>
            </a:pPr>
            <a:r>
              <a:rPr lang="en-GB" sz="2208" dirty="0">
                <a:solidFill>
                  <a:srgbClr val="0448AF"/>
                </a:solidFill>
                <a:latin typeface="ABeeZee Bold"/>
                <a:ea typeface="ABeeZee Bold"/>
                <a:cs typeface="ABeeZee Bold"/>
                <a:sym typeface="ABeeZee Bold"/>
              </a:rPr>
              <a:t>Non-statutory-</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look for, and measure, shadows, and find out how they are formed and what might cause the shadows to change.</a:t>
            </a:r>
          </a:p>
          <a:p>
            <a:pPr algn="l">
              <a:lnSpc>
                <a:spcPts val="2650"/>
              </a:lnSpc>
            </a:pPr>
            <a:r>
              <a:rPr lang="en-GB" sz="2208" dirty="0">
                <a:solidFill>
                  <a:srgbClr val="0448AF"/>
                </a:solidFill>
                <a:latin typeface="ABeeZee Bold"/>
                <a:ea typeface="ABeeZee Bold"/>
                <a:cs typeface="ABeeZee Bold"/>
                <a:sym typeface="ABeeZee Bold"/>
              </a:rPr>
              <a:t>(Forces and magnets) </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compare how things move on different surfaces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observe how magnets attract or repel each other and attract some materials and not others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compare and group together a variety of everyday materials on the basis of whether they are attracted to a magnet, and identify some magnetic materials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describe magnets as having 2 poles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predict whether 2 magnets will attract or repel each other, depending on which poles are facing</a:t>
            </a:r>
          </a:p>
          <a:p>
            <a:pPr algn="l">
              <a:lnSpc>
                <a:spcPts val="2650"/>
              </a:lnSpc>
            </a:pPr>
            <a:r>
              <a:rPr lang="en-GB" sz="2208" dirty="0">
                <a:solidFill>
                  <a:srgbClr val="0448AF"/>
                </a:solidFill>
                <a:latin typeface="ABeeZee Bold"/>
                <a:ea typeface="ABeeZee Bold"/>
                <a:cs typeface="ABeeZee Bold"/>
                <a:sym typeface="ABeeZee Bold"/>
              </a:rPr>
              <a:t>Non-statutory</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observe that magnetic forces can act without direct contact, unlike most forces, where direct contact is necessary (for example, opening a door, pushing a swing).</a:t>
            </a:r>
            <a:endParaRPr lang="en-US" sz="2208" dirty="0">
              <a:solidFill>
                <a:srgbClr val="0448AF"/>
              </a:solidFill>
              <a:latin typeface="ABeeZee Bold"/>
              <a:ea typeface="ABeeZee Bold"/>
              <a:cs typeface="ABeeZee Bold"/>
              <a:sym typeface="ABeeZee Bold"/>
            </a:endParaRPr>
          </a:p>
          <a:p>
            <a:pPr algn="l">
              <a:lnSpc>
                <a:spcPts val="2650"/>
              </a:lnSpc>
            </a:pPr>
            <a:endParaRPr lang="en-US" sz="2208" dirty="0">
              <a:solidFill>
                <a:srgbClr val="0448AF"/>
              </a:solidFill>
              <a:latin typeface="ABeeZee Bold"/>
              <a:ea typeface="ABeeZee Bold"/>
              <a:cs typeface="ABeeZee Bold"/>
              <a:sym typeface="ABeeZee Bold"/>
            </a:endParaRPr>
          </a:p>
          <a:p>
            <a:pPr algn="ctr">
              <a:lnSpc>
                <a:spcPts val="3350"/>
              </a:lnSpc>
            </a:pPr>
            <a:endParaRPr lang="en-US" sz="2208" dirty="0">
              <a:solidFill>
                <a:srgbClr val="0448AF"/>
              </a:solidFill>
              <a:latin typeface="ABeeZee Bold"/>
              <a:ea typeface="ABeeZee Bold"/>
              <a:cs typeface="ABeeZee Bold"/>
              <a:sym typeface="ABeeZee Bold"/>
            </a:endParaRPr>
          </a:p>
        </p:txBody>
      </p:sp>
      <p:sp>
        <p:nvSpPr>
          <p:cNvPr id="40" name="TextBox 40"/>
          <p:cNvSpPr txBox="1"/>
          <p:nvPr/>
        </p:nvSpPr>
        <p:spPr>
          <a:xfrm>
            <a:off x="27884117" y="21208836"/>
            <a:ext cx="6320384" cy="7001917"/>
          </a:xfrm>
          <a:prstGeom prst="rect">
            <a:avLst/>
          </a:prstGeom>
        </p:spPr>
        <p:txBody>
          <a:bodyPr lIns="0" tIns="0" rIns="0" bIns="0" rtlCol="0" anchor="t">
            <a:spAutoFit/>
          </a:bodyPr>
          <a:lstStyle/>
          <a:p>
            <a:pPr algn="l">
              <a:lnSpc>
                <a:spcPts val="2625"/>
              </a:lnSpc>
            </a:pPr>
            <a:r>
              <a:rPr lang="en-US" sz="2189" dirty="0">
                <a:solidFill>
                  <a:srgbClr val="AF049E"/>
                </a:solidFill>
                <a:latin typeface="ABeeZee Bold"/>
                <a:ea typeface="ABeeZee Bold"/>
                <a:cs typeface="ABeeZee Bold"/>
                <a:sym typeface="ABeeZee Bold"/>
              </a:rPr>
              <a:t>I know</a:t>
            </a:r>
          </a:p>
          <a:p>
            <a:pPr algn="l">
              <a:lnSpc>
                <a:spcPts val="2625"/>
              </a:lnSpc>
            </a:pPr>
            <a:r>
              <a:rPr lang="en-US" sz="2189" dirty="0">
                <a:solidFill>
                  <a:srgbClr val="AF049E"/>
                </a:solidFill>
                <a:latin typeface="ABeeZee Bold"/>
                <a:ea typeface="ABeeZee Bold"/>
                <a:cs typeface="ABeeZee Bold"/>
                <a:sym typeface="ABeeZee Bold"/>
              </a:rPr>
              <a:t>(Sound)</a:t>
            </a:r>
          </a:p>
          <a:p>
            <a:pPr algn="l">
              <a:lnSpc>
                <a:spcPts val="2625"/>
              </a:lnSpc>
            </a:pPr>
            <a:r>
              <a:rPr lang="en-US" sz="2189" dirty="0">
                <a:solidFill>
                  <a:srgbClr val="AF049E"/>
                </a:solidFill>
                <a:latin typeface="ABeeZee Bold"/>
                <a:ea typeface="ABeeZee Bold"/>
                <a:cs typeface="ABeeZee Bold"/>
                <a:sym typeface="ABeeZee Bold"/>
              </a:rPr>
              <a:t>Non-statutory</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the way sound is made through vibration in a range of different musical instruments from around the world; and find out how the pitch and volume of sounds can be changed in a variety of ways.</a:t>
            </a:r>
          </a:p>
          <a:p>
            <a:pPr algn="l">
              <a:lnSpc>
                <a:spcPts val="2625"/>
              </a:lnSpc>
            </a:pPr>
            <a:r>
              <a:rPr lang="en-GB" sz="2189" dirty="0">
                <a:solidFill>
                  <a:srgbClr val="AF049E"/>
                </a:solidFill>
                <a:latin typeface="ABeeZee Bold"/>
                <a:ea typeface="ABeeZee Bold"/>
                <a:cs typeface="ABeeZee Bold"/>
                <a:sym typeface="ABeeZee Bold"/>
              </a:rPr>
              <a:t>(Electricity)</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that a switch opens and closes a circuit and associate this with whether or not a lamp lights in a simple series circuit</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recognise some common conductors and insulators, and associate metals with being good conductors</a:t>
            </a:r>
          </a:p>
          <a:p>
            <a:pPr algn="l">
              <a:lnSpc>
                <a:spcPts val="2625"/>
              </a:lnSpc>
            </a:pPr>
            <a:r>
              <a:rPr lang="en-US" sz="2189" dirty="0">
                <a:solidFill>
                  <a:srgbClr val="AF049E"/>
                </a:solidFill>
                <a:latin typeface="ABeeZee Bold"/>
                <a:ea typeface="ABeeZee Bold"/>
                <a:cs typeface="ABeeZee Bold"/>
                <a:sym typeface="ABeeZee Bold"/>
              </a:rPr>
              <a:t>Non – statutory</a:t>
            </a:r>
          </a:p>
          <a:p>
            <a:pPr marL="342900" indent="-342900" algn="l">
              <a:lnSpc>
                <a:spcPts val="2625"/>
              </a:lnSpc>
              <a:buFont typeface="Arial" panose="020B0604020202020204" pitchFamily="34" charset="0"/>
              <a:buChar char="•"/>
            </a:pPr>
            <a:r>
              <a:rPr lang="en-GB" sz="2189" dirty="0">
                <a:solidFill>
                  <a:srgbClr val="AF049E"/>
                </a:solidFill>
                <a:latin typeface="ABeeZee Bold"/>
                <a:ea typeface="ABeeZee Bold"/>
                <a:cs typeface="ABeeZee Bold"/>
                <a:sym typeface="ABeeZee Bold"/>
              </a:rPr>
              <a:t>How to construct simple series circuits, trying different components, for example, bulbs, buzzers and motors, and including switches, and use their circuits to create simple devices.</a:t>
            </a:r>
            <a:endParaRPr lang="en-US" sz="2189" dirty="0">
              <a:solidFill>
                <a:srgbClr val="AF049E"/>
              </a:solidFill>
              <a:latin typeface="ABeeZee Bold"/>
              <a:ea typeface="ABeeZee Bold"/>
              <a:cs typeface="ABeeZee Bold"/>
              <a:sym typeface="ABeeZee Bold"/>
            </a:endParaRPr>
          </a:p>
        </p:txBody>
      </p:sp>
      <p:sp>
        <p:nvSpPr>
          <p:cNvPr id="41" name="TextBox 41"/>
          <p:cNvSpPr txBox="1"/>
          <p:nvPr/>
        </p:nvSpPr>
        <p:spPr>
          <a:xfrm>
            <a:off x="27449107" y="5583804"/>
            <a:ext cx="7503152" cy="13070245"/>
          </a:xfrm>
          <a:prstGeom prst="rect">
            <a:avLst/>
          </a:prstGeom>
        </p:spPr>
        <p:txBody>
          <a:bodyPr lIns="0" tIns="0" rIns="0" bIns="0" rtlCol="0" anchor="t">
            <a:spAutoFit/>
          </a:bodyPr>
          <a:lstStyle/>
          <a:p>
            <a:pPr algn="l">
              <a:lnSpc>
                <a:spcPts val="2573"/>
              </a:lnSpc>
            </a:pPr>
            <a:r>
              <a:rPr lang="en-US" sz="1400" dirty="0">
                <a:solidFill>
                  <a:srgbClr val="AF049E"/>
                </a:solidFill>
                <a:latin typeface="ABeeZee Bold"/>
                <a:ea typeface="ABeeZee Bold"/>
                <a:cs typeface="ABeeZee Bold"/>
                <a:sym typeface="ABeeZee Bold"/>
              </a:rPr>
              <a:t>I can: </a:t>
            </a:r>
          </a:p>
          <a:p>
            <a:pPr>
              <a:lnSpc>
                <a:spcPts val="5021"/>
              </a:lnSpc>
            </a:pPr>
            <a:r>
              <a:rPr lang="en-US" sz="1400" dirty="0">
                <a:solidFill>
                  <a:srgbClr val="AF049E"/>
                </a:solidFill>
                <a:latin typeface="ABeeZee Bold"/>
                <a:ea typeface="ABeeZee Bold"/>
                <a:cs typeface="ABeeZee Bold"/>
                <a:sym typeface="ABeeZee Bold"/>
              </a:rPr>
              <a:t>(Sound) </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identify how sounds are made, associating some of them with something vibrating </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recognise that vibrations from sounds travel through a medium to the ear</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find patterns between the pitch of a sound and features of the object that produced it</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find patterns between the volume of a sound and the strength of the vibrations that produced it</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recognise that sounds get fainter as the distance from the sound source increases</a:t>
            </a:r>
            <a:endParaRPr lang="en-US" sz="1400" dirty="0">
              <a:solidFill>
                <a:srgbClr val="AF049E"/>
              </a:solidFill>
              <a:latin typeface="ABeeZee Bold"/>
              <a:ea typeface="ABeeZee Bold"/>
              <a:cs typeface="ABeeZee Bold"/>
              <a:sym typeface="ABeeZee Bold"/>
            </a:endParaRPr>
          </a:p>
          <a:p>
            <a:pPr>
              <a:lnSpc>
                <a:spcPts val="5021"/>
              </a:lnSpc>
            </a:pPr>
            <a:r>
              <a:rPr lang="en-GB" sz="1400" dirty="0">
                <a:solidFill>
                  <a:srgbClr val="AF049E"/>
                </a:solidFill>
                <a:latin typeface="ABeeZee Bold"/>
                <a:ea typeface="ABeeZee Bold"/>
                <a:cs typeface="ABeeZee Bold"/>
                <a:sym typeface="ABeeZee Bold"/>
              </a:rPr>
              <a:t>Non- statutory- </a:t>
            </a:r>
          </a:p>
          <a:p>
            <a:pPr>
              <a:lnSpc>
                <a:spcPts val="5021"/>
              </a:lnSpc>
            </a:pPr>
            <a:r>
              <a:rPr lang="en-GB" sz="1400" dirty="0">
                <a:solidFill>
                  <a:srgbClr val="AF049E"/>
                </a:solidFill>
                <a:latin typeface="ABeeZee Bold"/>
                <a:ea typeface="ABeeZee Bold"/>
                <a:cs typeface="ABeeZee Bold"/>
                <a:sym typeface="ABeeZee Bold"/>
              </a:rPr>
              <a:t>(Electricity) </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identify common appliances that run on electricity</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construct a simple series electrical circuit, identifying and naming its basic parts, including cells, wires, bulbs, switches and buzzers</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identify whether or not a lamp will light in a simple series circuit, based on whether or not the lamp is part of a complete loop with a battery</a:t>
            </a:r>
          </a:p>
          <a:p>
            <a:pPr>
              <a:lnSpc>
                <a:spcPts val="5021"/>
              </a:lnSpc>
            </a:pPr>
            <a:r>
              <a:rPr lang="en-GB" sz="1400" dirty="0">
                <a:solidFill>
                  <a:srgbClr val="AF049E"/>
                </a:solidFill>
                <a:latin typeface="ABeeZee Bold"/>
                <a:ea typeface="ABeeZee Bold"/>
                <a:cs typeface="ABeeZee Bold"/>
                <a:sym typeface="ABeeZee Bold"/>
              </a:rPr>
              <a:t>Non-statutory:</a:t>
            </a:r>
          </a:p>
          <a:p>
            <a:pPr marL="285750" indent="-285750">
              <a:lnSpc>
                <a:spcPts val="5021"/>
              </a:lnSpc>
              <a:buFont typeface="Arial" panose="020B0604020202020204" pitchFamily="34" charset="0"/>
              <a:buChar char="•"/>
            </a:pPr>
            <a:r>
              <a:rPr lang="en-GB" sz="1400" dirty="0">
                <a:solidFill>
                  <a:srgbClr val="AF049E"/>
                </a:solidFill>
                <a:latin typeface="ABeeZee Bold"/>
                <a:ea typeface="ABeeZee Bold"/>
                <a:cs typeface="ABeeZee Bold"/>
                <a:sym typeface="ABeeZee Bold"/>
              </a:rPr>
              <a:t>draw the circuit as a pictorial representation, not necessarily using conventional circuit symbols at this stage; these will be introduced in year 6.</a:t>
            </a:r>
          </a:p>
          <a:p>
            <a:pPr>
              <a:lnSpc>
                <a:spcPts val="5021"/>
              </a:lnSpc>
            </a:pPr>
            <a:endParaRPr lang="en-GB" dirty="0">
              <a:solidFill>
                <a:srgbClr val="AF049E"/>
              </a:solidFill>
              <a:latin typeface="ABeeZee Bold"/>
              <a:ea typeface="ABeeZee Bold"/>
              <a:cs typeface="ABeeZee Bold"/>
              <a:sym typeface="ABeeZee Bold"/>
            </a:endParaRPr>
          </a:p>
          <a:p>
            <a:pPr marL="342900" indent="-342900">
              <a:lnSpc>
                <a:spcPts val="5021"/>
              </a:lnSpc>
              <a:buFont typeface="Arial" panose="020B0604020202020204" pitchFamily="34" charset="0"/>
              <a:buChar char="•"/>
            </a:pPr>
            <a:endParaRPr lang="en-GB" sz="2144" dirty="0">
              <a:solidFill>
                <a:srgbClr val="AF049E"/>
              </a:solidFill>
              <a:latin typeface="ABeeZee Bold"/>
              <a:ea typeface="ABeeZee Bold"/>
              <a:cs typeface="ABeeZee Bold"/>
              <a:sym typeface="ABeeZee Bold"/>
            </a:endParaRPr>
          </a:p>
        </p:txBody>
      </p:sp>
      <p:sp>
        <p:nvSpPr>
          <p:cNvPr id="42" name="TextBox 42"/>
          <p:cNvSpPr txBox="1"/>
          <p:nvPr/>
        </p:nvSpPr>
        <p:spPr>
          <a:xfrm>
            <a:off x="43052269" y="21158352"/>
            <a:ext cx="5545926" cy="10669588"/>
          </a:xfrm>
          <a:prstGeom prst="rect">
            <a:avLst/>
          </a:prstGeom>
        </p:spPr>
        <p:txBody>
          <a:bodyPr lIns="0" tIns="0" rIns="0" bIns="0" rtlCol="0" anchor="t">
            <a:spAutoFit/>
          </a:bodyPr>
          <a:lstStyle/>
          <a:p>
            <a:pPr algn="l">
              <a:lnSpc>
                <a:spcPts val="2627"/>
              </a:lnSpc>
            </a:pPr>
            <a:r>
              <a:rPr lang="en-GB" sz="2189" dirty="0">
                <a:solidFill>
                  <a:srgbClr val="FF66C4"/>
                </a:solidFill>
                <a:latin typeface="ABeeZee Bold"/>
                <a:ea typeface="ABeeZee Bold"/>
                <a:cs typeface="ABeeZee Bold"/>
                <a:sym typeface="ABeeZee Bold"/>
              </a:rPr>
              <a:t>·I know</a:t>
            </a:r>
          </a:p>
          <a:p>
            <a:pPr algn="l">
              <a:lnSpc>
                <a:spcPts val="2627"/>
              </a:lnSpc>
            </a:pPr>
            <a:r>
              <a:rPr lang="en-GB" sz="2189" dirty="0">
                <a:solidFill>
                  <a:srgbClr val="FF66C4"/>
                </a:solidFill>
                <a:latin typeface="ABeeZee Bold"/>
                <a:ea typeface="ABeeZee Bold"/>
                <a:cs typeface="ABeeZee Bold"/>
                <a:sym typeface="ABeeZee Bold"/>
              </a:rPr>
              <a:t>Non – statutory-</a:t>
            </a:r>
          </a:p>
          <a:p>
            <a:pPr algn="l">
              <a:lnSpc>
                <a:spcPts val="2627"/>
              </a:lnSpc>
            </a:pPr>
            <a:r>
              <a:rPr lang="en-GB" sz="2189" dirty="0">
                <a:solidFill>
                  <a:srgbClr val="FF66C4"/>
                </a:solidFill>
                <a:latin typeface="ABeeZee Bold"/>
                <a:ea typeface="ABeeZee Bold"/>
                <a:cs typeface="ABeeZee Bold"/>
                <a:sym typeface="ABeeZee Bold"/>
              </a:rPr>
              <a:t>(Light)</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about what happens and make predictions when it comes to how light behaves.</a:t>
            </a:r>
          </a:p>
          <a:p>
            <a:pPr algn="l">
              <a:lnSpc>
                <a:spcPts val="2627"/>
              </a:lnSpc>
            </a:pPr>
            <a:r>
              <a:rPr lang="en-GB" sz="2189" dirty="0">
                <a:solidFill>
                  <a:srgbClr val="FF66C4"/>
                </a:solidFill>
                <a:latin typeface="ABeeZee Bold"/>
                <a:ea typeface="ABeeZee Bold"/>
                <a:cs typeface="ABeeZee Bold"/>
                <a:sym typeface="ABeeZee Bold"/>
              </a:rPr>
              <a:t>(Electricity)</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how to answer questions about what happens when they try different components, for example, switches, bulbs, buzzers and motors. </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how to represent a simple circuit in a diagram using recognised symbols.</a:t>
            </a:r>
          </a:p>
          <a:p>
            <a:pPr algn="l">
              <a:lnSpc>
                <a:spcPts val="2627"/>
              </a:lnSpc>
            </a:pPr>
            <a:r>
              <a:rPr lang="en-GB" sz="2189" dirty="0">
                <a:solidFill>
                  <a:srgbClr val="FF66C4"/>
                </a:solidFill>
                <a:latin typeface="ABeeZee Bold"/>
                <a:ea typeface="ABeeZee Bold"/>
                <a:cs typeface="ABeeZee Bold"/>
                <a:sym typeface="ABeeZee Bold"/>
              </a:rPr>
              <a:t>(Evolution) </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how living things on earth have changed over time.</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characteristics are passed from parents to their offspring, for instance by considering different breeds of dogs, and what happens when, for example, labradors are crossed with poodles.</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the work of palaeontologists such as Mary Anning and about how Charles Darwin and Alfred Wallace developed their ideas on evolution.</a:t>
            </a:r>
          </a:p>
          <a:p>
            <a:pPr marL="342900" indent="-342900" algn="l">
              <a:lnSpc>
                <a:spcPts val="2627"/>
              </a:lnSpc>
              <a:buFont typeface="Arial" panose="020B0604020202020204" pitchFamily="34" charset="0"/>
              <a:buChar char="•"/>
            </a:pPr>
            <a:r>
              <a:rPr lang="en-GB" sz="2189" dirty="0">
                <a:solidFill>
                  <a:srgbClr val="FF66C4"/>
                </a:solidFill>
                <a:latin typeface="ABeeZee Bold"/>
                <a:ea typeface="ABeeZee Bold"/>
                <a:cs typeface="ABeeZee Bold"/>
                <a:sym typeface="ABeeZee Bold"/>
              </a:rPr>
              <a:t>variation in offspring over time can make animals more or less able to survive in particular environments, for example, by exploring how giraffes’ necks got longer, or the development of insulating fur on the arctic fox.</a:t>
            </a:r>
          </a:p>
        </p:txBody>
      </p:sp>
      <p:sp>
        <p:nvSpPr>
          <p:cNvPr id="43" name="TextBox 43"/>
          <p:cNvSpPr txBox="1"/>
          <p:nvPr/>
        </p:nvSpPr>
        <p:spPr>
          <a:xfrm>
            <a:off x="42993307" y="5576819"/>
            <a:ext cx="7074546" cy="10669588"/>
          </a:xfrm>
          <a:prstGeom prst="rect">
            <a:avLst/>
          </a:prstGeom>
        </p:spPr>
        <p:txBody>
          <a:bodyPr lIns="0" tIns="0" rIns="0" bIns="0" rtlCol="0" anchor="t">
            <a:spAutoFit/>
          </a:bodyPr>
          <a:lstStyle/>
          <a:p>
            <a:pPr algn="l">
              <a:lnSpc>
                <a:spcPts val="2625"/>
              </a:lnSpc>
            </a:pPr>
            <a:r>
              <a:rPr lang="en-US" sz="2187" dirty="0">
                <a:solidFill>
                  <a:srgbClr val="FF66C4"/>
                </a:solidFill>
                <a:latin typeface="ABeeZee Bold"/>
                <a:ea typeface="ABeeZee Bold"/>
                <a:cs typeface="ABeeZee Bold"/>
                <a:sym typeface="ABeeZee Bold"/>
              </a:rPr>
              <a:t>·I can:</a:t>
            </a:r>
            <a:endParaRPr lang="en-GB" sz="2187" dirty="0">
              <a:solidFill>
                <a:srgbClr val="FF66C4"/>
              </a:solidFill>
              <a:latin typeface="ABeeZee Bold"/>
              <a:ea typeface="ABeeZee Bold"/>
              <a:cs typeface="ABeeZee Bold"/>
              <a:sym typeface="ABeeZee Bold"/>
            </a:endParaRPr>
          </a:p>
          <a:p>
            <a:pPr algn="l">
              <a:lnSpc>
                <a:spcPts val="2625"/>
              </a:lnSpc>
            </a:pPr>
            <a:r>
              <a:rPr lang="en-GB" sz="2187" dirty="0">
                <a:solidFill>
                  <a:srgbClr val="FF66C4"/>
                </a:solidFill>
                <a:latin typeface="ABeeZee Bold"/>
                <a:ea typeface="ABeeZee Bold"/>
                <a:cs typeface="ABeeZee Bold"/>
                <a:sym typeface="ABeeZee Bold"/>
              </a:rPr>
              <a:t>(Light)</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that light appears to travel in straight lines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the idea that light travels in straight lines to explain that objects are seen because they give out or reflect light into the eye</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explain that we see things because light travels from light sources to our eyes or from light sources to objects and then to our eyes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the idea that light travels in straight lines to explain why shadows have the same shape as the objects that cast them</a:t>
            </a:r>
          </a:p>
          <a:p>
            <a:pPr algn="l">
              <a:lnSpc>
                <a:spcPts val="2625"/>
              </a:lnSpc>
            </a:pPr>
            <a:r>
              <a:rPr lang="en-GB" sz="2187" dirty="0">
                <a:solidFill>
                  <a:srgbClr val="FF66C4"/>
                </a:solidFill>
                <a:latin typeface="ABeeZee Bold"/>
                <a:ea typeface="ABeeZee Bold"/>
                <a:cs typeface="ABeeZee Bold"/>
                <a:sym typeface="ABeeZee Bold"/>
              </a:rPr>
              <a:t>(Electricity)</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associate the brightness of a lamp or the volume of a buzzer with the number and voltage of cells used in the circuit</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compare and give reasons for variations in how components function, including the brightness of bulbs, the loudness of buzzers and the on/off position of switches</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use recognised symbols when representing a simple circuit in a diagram</a:t>
            </a:r>
          </a:p>
          <a:p>
            <a:pPr algn="l">
              <a:lnSpc>
                <a:spcPts val="2625"/>
              </a:lnSpc>
            </a:pPr>
            <a:r>
              <a:rPr lang="en-GB" sz="2187" dirty="0">
                <a:solidFill>
                  <a:srgbClr val="FF66C4"/>
                </a:solidFill>
                <a:latin typeface="ABeeZee Bold"/>
                <a:ea typeface="ABeeZee Bold"/>
                <a:cs typeface="ABeeZee Bold"/>
                <a:sym typeface="ABeeZee Bold"/>
              </a:rPr>
              <a:t>(Evolution and inheritance)</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that living things have changed over time and that fossils provide information about living things that inhabited the Earth millions of years ago</a:t>
            </a:r>
          </a:p>
          <a:p>
            <a:pPr marL="342900" indent="-342900" algn="l">
              <a:lnSpc>
                <a:spcPts val="2625"/>
              </a:lnSpc>
              <a:buFont typeface="Arial" panose="020B0604020202020204" pitchFamily="34" charset="0"/>
              <a:buChar char="•"/>
            </a:pPr>
            <a:r>
              <a:rPr lang="en-GB" sz="2187" dirty="0">
                <a:solidFill>
                  <a:srgbClr val="FF66C4"/>
                </a:solidFill>
                <a:latin typeface="ABeeZee Bold"/>
                <a:ea typeface="ABeeZee Bold"/>
                <a:cs typeface="ABeeZee Bold"/>
                <a:sym typeface="ABeeZee Bold"/>
              </a:rPr>
              <a:t>recognise that living things produce offspring of the same kind, but normally offspring vary and are not identical to their parents</a:t>
            </a:r>
          </a:p>
          <a:p>
            <a:pPr algn="l">
              <a:lnSpc>
                <a:spcPts val="2625"/>
              </a:lnSpc>
            </a:pPr>
            <a:r>
              <a:rPr lang="en-GB" sz="2187" dirty="0">
                <a:solidFill>
                  <a:srgbClr val="FF66C4"/>
                </a:solidFill>
                <a:latin typeface="ABeeZee Bold"/>
                <a:ea typeface="ABeeZee Bold"/>
                <a:cs typeface="ABeeZee Bold"/>
                <a:sym typeface="ABeeZee Bold"/>
              </a:rPr>
              <a:t> </a:t>
            </a:r>
            <a:endParaRPr lang="en-US" sz="2187" dirty="0">
              <a:solidFill>
                <a:srgbClr val="FF66C4"/>
              </a:solidFill>
              <a:latin typeface="ABeeZee Bold"/>
              <a:ea typeface="ABeeZee Bold"/>
              <a:cs typeface="ABeeZee Bold"/>
              <a:sym typeface="ABeeZee Bold"/>
            </a:endParaRPr>
          </a:p>
        </p:txBody>
      </p:sp>
      <p:sp>
        <p:nvSpPr>
          <p:cNvPr id="44" name="TextBox 44"/>
          <p:cNvSpPr txBox="1">
            <a:spLocks noGrp="1" noRot="1" noMove="1" noResize="1" noEditPoints="1" noAdjustHandles="1" noChangeArrowheads="1" noChangeShapeType="1"/>
          </p:cNvSpPr>
          <p:nvPr/>
        </p:nvSpPr>
        <p:spPr>
          <a:xfrm>
            <a:off x="35973402" y="20550249"/>
            <a:ext cx="5292185" cy="6668492"/>
          </a:xfrm>
          <a:prstGeom prst="rect">
            <a:avLst/>
          </a:prstGeom>
        </p:spPr>
        <p:txBody>
          <a:bodyPr lIns="0" tIns="0" rIns="0" bIns="0" rtlCol="0" anchor="t">
            <a:spAutoFit/>
          </a:bodyPr>
          <a:lstStyle/>
          <a:p>
            <a:pPr algn="l">
              <a:lnSpc>
                <a:spcPts val="2627"/>
              </a:lnSpc>
            </a:pPr>
            <a:r>
              <a:rPr lang="en-US" sz="2189" dirty="0">
                <a:solidFill>
                  <a:srgbClr val="4F298A"/>
                </a:solidFill>
                <a:latin typeface="ABeeZee Bold"/>
                <a:ea typeface="ABeeZee Bold"/>
                <a:cs typeface="ABeeZee Bold"/>
                <a:sym typeface="ABeeZee Bold"/>
              </a:rPr>
              <a:t>·I know</a:t>
            </a:r>
          </a:p>
          <a:p>
            <a:pPr algn="l">
              <a:lnSpc>
                <a:spcPts val="2627"/>
              </a:lnSpc>
            </a:pPr>
            <a:r>
              <a:rPr lang="en-GB" sz="2189" dirty="0">
                <a:solidFill>
                  <a:srgbClr val="4F298A"/>
                </a:solidFill>
                <a:latin typeface="ABeeZee Bold"/>
                <a:ea typeface="ABeeZee Bold"/>
                <a:cs typeface="ABeeZee Bold"/>
                <a:sym typeface="ABeeZee Bold"/>
              </a:rPr>
              <a:t>(Earth and space)</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the idea of the Earth’s rotation to explain day and night and the apparent movement of the sun across the sky</a:t>
            </a:r>
          </a:p>
          <a:p>
            <a:pPr algn="l">
              <a:lnSpc>
                <a:spcPts val="2627"/>
              </a:lnSpc>
            </a:pPr>
            <a:r>
              <a:rPr lang="en-GB" sz="2189" dirty="0">
                <a:solidFill>
                  <a:srgbClr val="4F298A"/>
                </a:solidFill>
                <a:latin typeface="ABeeZee Bold"/>
                <a:ea typeface="ABeeZee Bold"/>
                <a:cs typeface="ABeeZee Bold"/>
                <a:sym typeface="ABeeZee Bold"/>
              </a:rPr>
              <a:t>Non-statutory</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About day and night.</a:t>
            </a:r>
          </a:p>
          <a:p>
            <a:pPr marL="342900" indent="-342900">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that the sun is a star at the centre of our solar system and that it has 8 planets: Mercury, Venus, Earth, Mars, Jupiter, Saturn, Uranus and Neptune (Pluto was reclassified as a ‘dwarf planet’ in 2006). </a:t>
            </a:r>
          </a:p>
          <a:p>
            <a:pPr marL="342900" indent="-342900" algn="l">
              <a:lnSpc>
                <a:spcPts val="2627"/>
              </a:lnSpc>
              <a:buFont typeface="Arial" panose="020B0604020202020204" pitchFamily="34" charset="0"/>
              <a:buChar char="•"/>
            </a:pPr>
            <a:r>
              <a:rPr lang="en-GB" sz="2189" dirty="0">
                <a:solidFill>
                  <a:srgbClr val="4F298A"/>
                </a:solidFill>
                <a:latin typeface="ABeeZee Bold"/>
                <a:ea typeface="ABeeZee Bold"/>
                <a:cs typeface="ABeeZee Bold"/>
                <a:sym typeface="ABeeZee Bold"/>
              </a:rPr>
              <a:t>that a moon is a celestial body that orbits a planet (Earth has 1 moon; Jupiter has 4 large moons and numerous smaller ones).</a:t>
            </a:r>
          </a:p>
          <a:p>
            <a:pPr algn="l">
              <a:lnSpc>
                <a:spcPts val="2627"/>
              </a:lnSpc>
            </a:pPr>
            <a:endParaRPr lang="en-GB" sz="2189" dirty="0">
              <a:solidFill>
                <a:srgbClr val="4F298A"/>
              </a:solidFill>
              <a:latin typeface="ABeeZee Bold"/>
              <a:ea typeface="ABeeZee Bold"/>
              <a:cs typeface="ABeeZee Bold"/>
              <a:sym typeface="ABeeZee Bold"/>
            </a:endParaRPr>
          </a:p>
          <a:p>
            <a:pPr algn="l">
              <a:lnSpc>
                <a:spcPts val="2627"/>
              </a:lnSpc>
            </a:pPr>
            <a:endParaRPr lang="en-US" sz="2189" dirty="0">
              <a:solidFill>
                <a:srgbClr val="4F298A"/>
              </a:solidFill>
              <a:latin typeface="ABeeZee Bold"/>
              <a:ea typeface="ABeeZee Bold"/>
              <a:cs typeface="ABeeZee Bold"/>
              <a:sym typeface="ABeeZee Bold"/>
            </a:endParaRPr>
          </a:p>
        </p:txBody>
      </p:sp>
      <p:sp>
        <p:nvSpPr>
          <p:cNvPr id="45" name="TextBox 45"/>
          <p:cNvSpPr txBox="1"/>
          <p:nvPr/>
        </p:nvSpPr>
        <p:spPr>
          <a:xfrm>
            <a:off x="35545431" y="5978061"/>
            <a:ext cx="6819938" cy="9099542"/>
          </a:xfrm>
          <a:prstGeom prst="rect">
            <a:avLst/>
          </a:prstGeom>
        </p:spPr>
        <p:txBody>
          <a:bodyPr lIns="0" tIns="0" rIns="0" bIns="0" rtlCol="0" anchor="t">
            <a:spAutoFit/>
          </a:bodyPr>
          <a:lstStyle/>
          <a:p>
            <a:pPr>
              <a:lnSpc>
                <a:spcPts val="2625"/>
              </a:lnSpc>
            </a:pPr>
            <a:r>
              <a:rPr lang="en-US" sz="2187" dirty="0">
                <a:solidFill>
                  <a:srgbClr val="4F298A"/>
                </a:solidFill>
                <a:latin typeface="ABeeZee Bold"/>
                <a:ea typeface="ABeeZee Bold"/>
                <a:cs typeface="ABeeZee Bold"/>
                <a:sym typeface="ABeeZee Bold"/>
              </a:rPr>
              <a:t>·I can:</a:t>
            </a:r>
          </a:p>
          <a:p>
            <a:pPr>
              <a:lnSpc>
                <a:spcPts val="2625"/>
              </a:lnSpc>
            </a:pPr>
            <a:endParaRPr lang="en-US" sz="2187" dirty="0">
              <a:solidFill>
                <a:srgbClr val="4F298A"/>
              </a:solidFill>
              <a:latin typeface="ABeeZee Bold"/>
              <a:ea typeface="ABeeZee Bold"/>
              <a:cs typeface="ABeeZee Bold"/>
              <a:sym typeface="ABeeZee Bold"/>
            </a:endParaRPr>
          </a:p>
          <a:p>
            <a:pPr>
              <a:lnSpc>
                <a:spcPts val="3319"/>
              </a:lnSpc>
            </a:pPr>
            <a:r>
              <a:rPr lang="en-GB" sz="2187" dirty="0">
                <a:solidFill>
                  <a:srgbClr val="4F298A"/>
                </a:solidFill>
                <a:latin typeface="ABeeZee Bold"/>
                <a:ea typeface="ABeeZee Bold"/>
                <a:cs typeface="ABeeZee Bold"/>
                <a:sym typeface="ABeeZee Bold"/>
              </a:rPr>
              <a:t>(Earth and Space)</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 describe the movement of the Earth and other planets relative to the sun in the solar system</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describe the movement of the moon relative to the Earth</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describe the sun, Earth and moon as approximately spherical bodies</a:t>
            </a:r>
          </a:p>
          <a:p>
            <a:pPr>
              <a:lnSpc>
                <a:spcPts val="3319"/>
              </a:lnSpc>
            </a:pPr>
            <a:r>
              <a:rPr lang="en-GB" sz="2187" dirty="0">
                <a:solidFill>
                  <a:srgbClr val="4F298A"/>
                </a:solidFill>
                <a:latin typeface="ABeeZee Bold"/>
                <a:ea typeface="ABeeZee Bold"/>
                <a:cs typeface="ABeeZee Bold"/>
                <a:sym typeface="ABeeZee Bold"/>
              </a:rPr>
              <a:t>Non- statutory- </a:t>
            </a:r>
          </a:p>
          <a:p>
            <a:pPr>
              <a:lnSpc>
                <a:spcPts val="3319"/>
              </a:lnSpc>
            </a:pPr>
            <a:r>
              <a:rPr lang="en-GB" sz="2187" dirty="0">
                <a:solidFill>
                  <a:srgbClr val="4F298A"/>
                </a:solidFill>
                <a:latin typeface="ABeeZee Bold"/>
                <a:ea typeface="ABeeZee Bold"/>
                <a:cs typeface="ABeeZee Bold"/>
                <a:sym typeface="ABeeZee Bold"/>
              </a:rPr>
              <a:t>(Forces) </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explain that unsupported objects fall towards the Earth because of the force of gravity acting between the Earth and the falling object</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identify the effects of air resistance, water resistance and friction, that act between moving surfaces</a:t>
            </a:r>
          </a:p>
          <a:p>
            <a:pPr marL="342900" indent="-342900">
              <a:lnSpc>
                <a:spcPts val="3319"/>
              </a:lnSpc>
              <a:buFont typeface="Arial" panose="020B0604020202020204" pitchFamily="34" charset="0"/>
              <a:buChar char="•"/>
            </a:pPr>
            <a:r>
              <a:rPr lang="en-GB" sz="2187" dirty="0">
                <a:solidFill>
                  <a:srgbClr val="4F298A"/>
                </a:solidFill>
                <a:latin typeface="ABeeZee Bold"/>
                <a:ea typeface="ABeeZee Bold"/>
                <a:cs typeface="ABeeZee Bold"/>
                <a:sym typeface="ABeeZee Bold"/>
              </a:rPr>
              <a:t>recognise that some mechanisms including levers, pulleys and gears allow a smaller force to have a greater effect</a:t>
            </a:r>
          </a:p>
          <a:p>
            <a:pPr>
              <a:lnSpc>
                <a:spcPts val="3319"/>
              </a:lnSpc>
            </a:pPr>
            <a:r>
              <a:rPr lang="en-US" sz="2187" dirty="0">
                <a:solidFill>
                  <a:srgbClr val="4F298A"/>
                </a:solidFill>
                <a:latin typeface="ABeeZee Bold"/>
                <a:ea typeface="ABeeZee Bold"/>
                <a:cs typeface="ABeeZee Bold"/>
                <a:sym typeface="ABeeZee Bold"/>
              </a:rPr>
              <a:t>Non-statutory-</a:t>
            </a:r>
          </a:p>
          <a:p>
            <a:pPr>
              <a:lnSpc>
                <a:spcPts val="3319"/>
              </a:lnSpc>
            </a:pPr>
            <a:endParaRPr lang="en-US" sz="2187" dirty="0">
              <a:solidFill>
                <a:srgbClr val="4F298A"/>
              </a:solidFill>
              <a:latin typeface="ABeeZee Bold"/>
              <a:ea typeface="ABeeZee Bold"/>
              <a:cs typeface="ABeeZee Bold"/>
              <a:sym typeface="ABeeZee Bold"/>
            </a:endParaRPr>
          </a:p>
        </p:txBody>
      </p:sp>
      <p:sp>
        <p:nvSpPr>
          <p:cNvPr id="46" name="TextBox 38">
            <a:extLst>
              <a:ext uri="{FF2B5EF4-FFF2-40B4-BE49-F238E27FC236}">
                <a16:creationId xmlns:a16="http://schemas.microsoft.com/office/drawing/2014/main" id="{E9F679C5-98E0-C744-8F80-0328CEA5A12D}"/>
              </a:ext>
            </a:extLst>
          </p:cNvPr>
          <p:cNvSpPr txBox="1"/>
          <p:nvPr/>
        </p:nvSpPr>
        <p:spPr>
          <a:xfrm>
            <a:off x="19022415" y="21295266"/>
            <a:ext cx="7665111" cy="4903586"/>
          </a:xfrm>
          <a:prstGeom prst="rect">
            <a:avLst/>
          </a:prstGeom>
        </p:spPr>
        <p:txBody>
          <a:bodyPr lIns="0" tIns="0" rIns="0" bIns="0" rtlCol="0" anchor="t">
            <a:spAutoFit/>
          </a:bodyPr>
          <a:lstStyle/>
          <a:p>
            <a:pPr algn="l">
              <a:lnSpc>
                <a:spcPts val="2650"/>
              </a:lnSpc>
            </a:pPr>
            <a:r>
              <a:rPr lang="en-US" sz="2208" dirty="0">
                <a:solidFill>
                  <a:srgbClr val="0448AF"/>
                </a:solidFill>
                <a:latin typeface="ABeeZee Bold"/>
                <a:ea typeface="ABeeZee Bold"/>
                <a:cs typeface="ABeeZee Bold"/>
                <a:sym typeface="ABeeZee Bold"/>
              </a:rPr>
              <a:t>I know:</a:t>
            </a:r>
          </a:p>
          <a:p>
            <a:pPr algn="l">
              <a:lnSpc>
                <a:spcPts val="2650"/>
              </a:lnSpc>
            </a:pPr>
            <a:r>
              <a:rPr lang="en-US" sz="2208" dirty="0">
                <a:solidFill>
                  <a:srgbClr val="0448AF"/>
                </a:solidFill>
                <a:latin typeface="ABeeZee Bold"/>
                <a:ea typeface="ABeeZee Bold"/>
                <a:cs typeface="ABeeZee Bold"/>
                <a:sym typeface="ABeeZee Bold"/>
              </a:rPr>
              <a:t>(Light)</a:t>
            </a:r>
          </a:p>
          <a:p>
            <a:pPr algn="l">
              <a:lnSpc>
                <a:spcPts val="2650"/>
              </a:lnSpc>
            </a:pPr>
            <a:r>
              <a:rPr lang="en-GB" sz="2208" dirty="0">
                <a:solidFill>
                  <a:srgbClr val="0448AF"/>
                </a:solidFill>
                <a:latin typeface="ABeeZee Bold"/>
                <a:ea typeface="ABeeZee Bold"/>
                <a:cs typeface="ABeeZee Bold"/>
                <a:sym typeface="ABeeZee Bold"/>
              </a:rPr>
              <a:t>Non-statutory-</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what happens when light reflects off a mirror or other reflective surfaces, including playing mirror games to help me to answer questions about how light behaves.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why it is important to protect their eyes from bright lights.</a:t>
            </a:r>
          </a:p>
          <a:p>
            <a:pPr algn="l">
              <a:lnSpc>
                <a:spcPts val="2650"/>
              </a:lnSpc>
            </a:pPr>
            <a:r>
              <a:rPr lang="en-US" sz="2208" dirty="0">
                <a:solidFill>
                  <a:srgbClr val="0448AF"/>
                </a:solidFill>
                <a:latin typeface="ABeeZee Bold"/>
                <a:ea typeface="ABeeZee Bold"/>
                <a:cs typeface="ABeeZee Bold"/>
                <a:sym typeface="ABeeZee Bold"/>
              </a:rPr>
              <a:t>(Forces ands magnets)</a:t>
            </a:r>
          </a:p>
          <a:p>
            <a:pPr marL="342900" indent="-342900" algn="l">
              <a:lnSpc>
                <a:spcPts val="2650"/>
              </a:lnSpc>
              <a:buFont typeface="Arial" panose="020B0604020202020204" pitchFamily="34" charset="0"/>
              <a:buChar char="•"/>
            </a:pPr>
            <a:r>
              <a:rPr lang="en-GB" sz="2208" dirty="0">
                <a:solidFill>
                  <a:srgbClr val="0448AF"/>
                </a:solidFill>
                <a:latin typeface="ABeeZee Bold"/>
                <a:ea typeface="ABeeZee Bold"/>
                <a:cs typeface="ABeeZee Bold"/>
                <a:sym typeface="ABeeZee Bold"/>
              </a:rPr>
              <a:t>that some forces need contact between 2 objects, but magnetic forces can act at a distance</a:t>
            </a:r>
          </a:p>
          <a:p>
            <a:pPr algn="l">
              <a:lnSpc>
                <a:spcPts val="2650"/>
              </a:lnSpc>
            </a:pPr>
            <a:r>
              <a:rPr lang="en-US" sz="2208" dirty="0">
                <a:solidFill>
                  <a:srgbClr val="0448AF"/>
                </a:solidFill>
                <a:latin typeface="ABeeZee Bold"/>
                <a:ea typeface="ABeeZee Bold"/>
                <a:cs typeface="ABeeZee Bold"/>
                <a:sym typeface="ABeeZee Bold"/>
              </a:rPr>
              <a:t>Non- statutory- </a:t>
            </a:r>
          </a:p>
          <a:p>
            <a:pPr algn="l">
              <a:lnSpc>
                <a:spcPts val="2650"/>
              </a:lnSpc>
            </a:pPr>
            <a:endParaRPr lang="en-US" sz="2208" dirty="0">
              <a:solidFill>
                <a:srgbClr val="0448AF"/>
              </a:solidFill>
              <a:latin typeface="ABeeZee Bold"/>
              <a:ea typeface="ABeeZee Bold"/>
              <a:cs typeface="ABeeZee Bold"/>
              <a:sym typeface="ABeeZee Bold"/>
            </a:endParaRPr>
          </a:p>
          <a:p>
            <a:pPr algn="ctr">
              <a:lnSpc>
                <a:spcPts val="3350"/>
              </a:lnSpc>
            </a:pPr>
            <a:endParaRPr lang="en-US" sz="2208" dirty="0">
              <a:solidFill>
                <a:srgbClr val="0448AF"/>
              </a:solidFill>
              <a:latin typeface="ABeeZee Bold"/>
              <a:ea typeface="ABeeZee Bold"/>
              <a:cs typeface="ABeeZee Bold"/>
              <a:sym typeface="ABeeZee 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5091</TotalTime>
  <Words>1309</Words>
  <Application>Microsoft Office PowerPoint</Application>
  <PresentationFormat>Custom</PresentationFormat>
  <Paragraphs>128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League Spartan</vt:lpstr>
      <vt:lpstr>Arial</vt:lpstr>
      <vt:lpstr>Calibri</vt:lpstr>
      <vt:lpstr>ABeeZee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Colourful Minimal Brainstorm Roadmap Mind Map</dc:title>
  <dc:creator>Heidi Daulton</dc:creator>
  <cp:lastModifiedBy>Miss E McMullon</cp:lastModifiedBy>
  <cp:revision>12</cp:revision>
  <dcterms:created xsi:type="dcterms:W3CDTF">2006-08-16T00:00:00Z</dcterms:created>
  <dcterms:modified xsi:type="dcterms:W3CDTF">2026-03-03T10:58:55Z</dcterms:modified>
  <dc:identifier>DAG7qpUwMFo</dc:identifier>
</cp:coreProperties>
</file>