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sldIdLst>
    <p:sldId id="256" r:id="rId2"/>
  </p:sldIdLst>
  <p:sldSz cx="51117500" cy="32918400"/>
  <p:notesSz cx="6797675" cy="9926638"/>
  <p:embeddedFontLst>
    <p:embeddedFont>
      <p:font typeface="ABeeZee Bold" panose="020B0604020202020204" charset="0"/>
      <p:regular r:id="rId4"/>
    </p:embeddedFont>
    <p:embeddedFont>
      <p:font typeface="League Spartan" panose="020B0604020202020204" charset="0"/>
      <p:regular r:id="rId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098" autoAdjust="0"/>
    <p:restoredTop sz="94622" autoAdjust="0"/>
  </p:normalViewPr>
  <p:slideViewPr>
    <p:cSldViewPr>
      <p:cViewPr>
        <p:scale>
          <a:sx n="10" d="100"/>
          <a:sy n="10" d="100"/>
        </p:scale>
        <p:origin x="2563" y="70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2.fntdata"/><Relationship Id="rId4" Type="http://schemas.openxmlformats.org/officeDocument/2006/relationships/font" Target="fonts/font1.fntdata"/><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3A6AC66-BC54-40D2-BC66-3D9B36D012A7}" type="datetimeFigureOut">
              <a:rPr lang="en-GB" smtClean="0"/>
              <a:t>08/01/2026</a:t>
            </a:fld>
            <a:endParaRPr lang="en-GB"/>
          </a:p>
        </p:txBody>
      </p:sp>
      <p:sp>
        <p:nvSpPr>
          <p:cNvPr id="4" name="Slide Image Placeholder 3"/>
          <p:cNvSpPr>
            <a:spLocks noGrp="1" noRot="1" noChangeAspect="1"/>
          </p:cNvSpPr>
          <p:nvPr>
            <p:ph type="sldImg" idx="2"/>
          </p:nvPr>
        </p:nvSpPr>
        <p:spPr>
          <a:xfrm>
            <a:off x="798513" y="1241425"/>
            <a:ext cx="52006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A2E181-D314-4076-8B66-799A0C7770AA}" type="slidenum">
              <a:rPr lang="en-GB" smtClean="0"/>
              <a:t>‹#›</a:t>
            </a:fld>
            <a:endParaRPr lang="en-GB"/>
          </a:p>
        </p:txBody>
      </p:sp>
    </p:spTree>
    <p:extLst>
      <p:ext uri="{BB962C8B-B14F-4D97-AF65-F5344CB8AC3E}">
        <p14:creationId xmlns:p14="http://schemas.microsoft.com/office/powerpoint/2010/main" val="3988692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A2E181-D314-4076-8B66-799A0C7770AA}" type="slidenum">
              <a:rPr lang="en-GB" smtClean="0"/>
              <a:t>1</a:t>
            </a:fld>
            <a:endParaRPr lang="en-GB"/>
          </a:p>
        </p:txBody>
      </p:sp>
    </p:spTree>
    <p:extLst>
      <p:ext uri="{BB962C8B-B14F-4D97-AF65-F5344CB8AC3E}">
        <p14:creationId xmlns:p14="http://schemas.microsoft.com/office/powerpoint/2010/main" val="2392521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2" name="Freeform 2"/>
          <p:cNvSpPr/>
          <p:nvPr/>
        </p:nvSpPr>
        <p:spPr>
          <a:xfrm>
            <a:off x="314583" y="-762000"/>
            <a:ext cx="3809401" cy="2937989"/>
          </a:xfrm>
          <a:custGeom>
            <a:avLst/>
            <a:gdLst/>
            <a:ahLst/>
            <a:cxnLst/>
            <a:rect l="l" t="t" r="r" b="b"/>
            <a:pathLst>
              <a:path w="3809401" h="2937989">
                <a:moveTo>
                  <a:pt x="0" y="0"/>
                </a:moveTo>
                <a:lnTo>
                  <a:pt x="3809401" y="0"/>
                </a:lnTo>
                <a:lnTo>
                  <a:pt x="3809401" y="2937989"/>
                </a:lnTo>
                <a:lnTo>
                  <a:pt x="0" y="2937989"/>
                </a:lnTo>
                <a:lnTo>
                  <a:pt x="0" y="0"/>
                </a:lnTo>
                <a:close/>
              </a:path>
            </a:pathLst>
          </a:custGeom>
          <a:blipFill>
            <a:blip r:embed="rId3"/>
            <a:stretch>
              <a:fillRect r="-2235"/>
            </a:stretch>
          </a:blipFill>
        </p:spPr>
        <p:txBody>
          <a:bodyPr/>
          <a:lstStyle/>
          <a:p>
            <a:endParaRPr lang="en-GB"/>
          </a:p>
        </p:txBody>
      </p:sp>
      <p:sp>
        <p:nvSpPr>
          <p:cNvPr id="3" name="Freeform 3"/>
          <p:cNvSpPr/>
          <p:nvPr/>
        </p:nvSpPr>
        <p:spPr>
          <a:xfrm>
            <a:off x="48442647" y="0"/>
            <a:ext cx="2214568" cy="2214568"/>
          </a:xfrm>
          <a:custGeom>
            <a:avLst/>
            <a:gdLst/>
            <a:ahLst/>
            <a:cxnLst/>
            <a:rect l="l" t="t" r="r" b="b"/>
            <a:pathLst>
              <a:path w="2214568" h="2214568">
                <a:moveTo>
                  <a:pt x="0" y="0"/>
                </a:moveTo>
                <a:lnTo>
                  <a:pt x="2214568" y="0"/>
                </a:lnTo>
                <a:lnTo>
                  <a:pt x="2214568" y="2214568"/>
                </a:lnTo>
                <a:lnTo>
                  <a:pt x="0" y="2214568"/>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1356985" y="1676400"/>
            <a:ext cx="14743475" cy="3178178"/>
          </a:xfrm>
          <a:prstGeom prst="rect">
            <a:avLst/>
          </a:prstGeom>
        </p:spPr>
        <p:txBody>
          <a:bodyPr lIns="0" tIns="0" rIns="0" bIns="0" rtlCol="0" anchor="t">
            <a:spAutoFit/>
          </a:bodyPr>
          <a:lstStyle/>
          <a:p>
            <a:pPr algn="l">
              <a:lnSpc>
                <a:spcPts val="4969"/>
              </a:lnSpc>
            </a:pPr>
            <a:endParaRPr dirty="0"/>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Languages club</a:t>
            </a:r>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Culture Day </a:t>
            </a:r>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Chinese New Year lunch </a:t>
            </a:r>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Fat Thursday (Polish doughnuts) </a:t>
            </a:r>
          </a:p>
          <a:p>
            <a:pPr algn="ctr">
              <a:lnSpc>
                <a:spcPts val="4969"/>
              </a:lnSpc>
            </a:pPr>
            <a:endParaRPr lang="en-US" sz="3131" dirty="0">
              <a:solidFill>
                <a:srgbClr val="000000"/>
              </a:solidFill>
              <a:latin typeface="ABeeZee Bold"/>
              <a:ea typeface="ABeeZee Bold"/>
              <a:cs typeface="ABeeZee Bold"/>
              <a:sym typeface="ABeeZee Bold"/>
            </a:endParaRPr>
          </a:p>
        </p:txBody>
      </p:sp>
      <p:sp>
        <p:nvSpPr>
          <p:cNvPr id="5" name="TextBox 5"/>
          <p:cNvSpPr txBox="1"/>
          <p:nvPr/>
        </p:nvSpPr>
        <p:spPr>
          <a:xfrm rot="-5400000">
            <a:off x="-14930658" y="7233049"/>
            <a:ext cx="31779244" cy="1107098"/>
          </a:xfrm>
          <a:prstGeom prst="rect">
            <a:avLst/>
          </a:prstGeom>
        </p:spPr>
        <p:txBody>
          <a:bodyPr lIns="0" tIns="0" rIns="0" bIns="0" rtlCol="0" anchor="t">
            <a:spAutoFit/>
          </a:bodyPr>
          <a:lstStyle/>
          <a:p>
            <a:pPr algn="ctr">
              <a:lnSpc>
                <a:spcPts val="4354"/>
              </a:lnSpc>
            </a:pPr>
            <a:r>
              <a:rPr lang="en-US" sz="3110" dirty="0">
                <a:solidFill>
                  <a:srgbClr val="231F20"/>
                </a:solidFill>
                <a:latin typeface="League Spartan"/>
                <a:ea typeface="League Spartan"/>
                <a:cs typeface="League Spartan"/>
                <a:sym typeface="League Spartan"/>
              </a:rPr>
              <a:t>                                                                        WHOLE SCHOOL</a:t>
            </a:r>
          </a:p>
          <a:p>
            <a:pPr algn="ctr">
              <a:lnSpc>
                <a:spcPts val="4354"/>
              </a:lnSpc>
            </a:pPr>
            <a:r>
              <a:rPr lang="en-US" sz="3110" dirty="0">
                <a:solidFill>
                  <a:srgbClr val="231F20"/>
                </a:solidFill>
                <a:latin typeface="League Spartan"/>
                <a:ea typeface="League Spartan"/>
                <a:cs typeface="League Spartan"/>
                <a:sym typeface="League Spartan"/>
              </a:rPr>
              <a:t>                                                              INITATIVES:</a:t>
            </a:r>
          </a:p>
        </p:txBody>
      </p:sp>
      <p:sp>
        <p:nvSpPr>
          <p:cNvPr id="6" name="Freeform 6"/>
          <p:cNvSpPr/>
          <p:nvPr/>
        </p:nvSpPr>
        <p:spPr>
          <a:xfrm>
            <a:off x="25933962" y="15987083"/>
            <a:ext cx="24723253" cy="4759226"/>
          </a:xfrm>
          <a:custGeom>
            <a:avLst/>
            <a:gdLst/>
            <a:ahLst/>
            <a:cxnLst/>
            <a:rect l="l" t="t" r="r" b="b"/>
            <a:pathLst>
              <a:path w="24723253" h="4759226">
                <a:moveTo>
                  <a:pt x="0" y="0"/>
                </a:moveTo>
                <a:lnTo>
                  <a:pt x="24723253" y="0"/>
                </a:lnTo>
                <a:lnTo>
                  <a:pt x="24723253" y="4759226"/>
                </a:lnTo>
                <a:lnTo>
                  <a:pt x="0" y="4759226"/>
                </a:lnTo>
                <a:lnTo>
                  <a:pt x="0" y="0"/>
                </a:lnTo>
                <a:close/>
              </a:path>
            </a:pathLst>
          </a:custGeom>
          <a:blipFill>
            <a:blip r:embed="rId5">
              <a:alphaModFix amt="34000"/>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p:cNvGrpSpPr/>
          <p:nvPr/>
        </p:nvGrpSpPr>
        <p:grpSpPr>
          <a:xfrm>
            <a:off x="20062903" y="18017448"/>
            <a:ext cx="2599304" cy="1946952"/>
            <a:chOff x="0" y="0"/>
            <a:chExt cx="3465739" cy="2595937"/>
          </a:xfrm>
        </p:grpSpPr>
        <p:sp>
          <p:nvSpPr>
            <p:cNvPr id="8" name="Freeform 8"/>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7">
                <a:extLst>
                  <a:ext uri="{96DAC541-7B7A-43D3-8B79-37D633B846F1}">
                    <asvg:svgBlip xmlns:asvg="http://schemas.microsoft.com/office/drawing/2016/SVG/main" r:embed="rId8"/>
                  </a:ext>
                </a:extLst>
              </a:blip>
              <a:stretch>
                <a:fillRect t="-16753" b="-16753"/>
              </a:stretch>
            </a:blipFill>
          </p:spPr>
          <p:txBody>
            <a:bodyPr/>
            <a:lstStyle/>
            <a:p>
              <a:endParaRPr lang="en-GB"/>
            </a:p>
          </p:txBody>
        </p:sp>
        <p:sp>
          <p:nvSpPr>
            <p:cNvPr id="9" name="TextBox 9"/>
            <p:cNvSpPr txBox="1"/>
            <p:nvPr/>
          </p:nvSpPr>
          <p:spPr>
            <a:xfrm>
              <a:off x="98558" y="486377"/>
              <a:ext cx="3268623"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Yr 4</a:t>
              </a:r>
            </a:p>
          </p:txBody>
        </p:sp>
      </p:grpSp>
      <p:grpSp>
        <p:nvGrpSpPr>
          <p:cNvPr id="10" name="Group 10"/>
          <p:cNvGrpSpPr/>
          <p:nvPr/>
        </p:nvGrpSpPr>
        <p:grpSpPr>
          <a:xfrm>
            <a:off x="33760412" y="17830800"/>
            <a:ext cx="2599304" cy="1946952"/>
            <a:chOff x="0" y="0"/>
            <a:chExt cx="3465739" cy="2595937"/>
          </a:xfrm>
        </p:grpSpPr>
        <p:sp>
          <p:nvSpPr>
            <p:cNvPr id="11" name="Freeform 11"/>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9">
                <a:extLst>
                  <a:ext uri="{96DAC541-7B7A-43D3-8B79-37D633B846F1}">
                    <asvg:svgBlip xmlns:asvg="http://schemas.microsoft.com/office/drawing/2016/SVG/main" r:embed="rId10"/>
                  </a:ext>
                </a:extLst>
              </a:blip>
              <a:stretch>
                <a:fillRect t="-16753" b="-16753"/>
              </a:stretch>
            </a:blipFill>
          </p:spPr>
          <p:txBody>
            <a:bodyPr/>
            <a:lstStyle/>
            <a:p>
              <a:endParaRPr lang="en-GB"/>
            </a:p>
          </p:txBody>
        </p:sp>
        <p:sp>
          <p:nvSpPr>
            <p:cNvPr id="12" name="TextBox 12"/>
            <p:cNvSpPr txBox="1"/>
            <p:nvPr/>
          </p:nvSpPr>
          <p:spPr>
            <a:xfrm>
              <a:off x="98558" y="236358"/>
              <a:ext cx="3268623"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Yr 5</a:t>
              </a:r>
            </a:p>
          </p:txBody>
        </p:sp>
      </p:grpSp>
      <p:sp>
        <p:nvSpPr>
          <p:cNvPr id="13" name="Freeform 13"/>
          <p:cNvSpPr/>
          <p:nvPr/>
        </p:nvSpPr>
        <p:spPr>
          <a:xfrm>
            <a:off x="44165334" y="17504631"/>
            <a:ext cx="2836523" cy="1946952"/>
          </a:xfrm>
          <a:custGeom>
            <a:avLst/>
            <a:gdLst/>
            <a:ahLst/>
            <a:cxnLst/>
            <a:rect l="l" t="t" r="r" b="b"/>
            <a:pathLst>
              <a:path w="2836523" h="1946952">
                <a:moveTo>
                  <a:pt x="0" y="0"/>
                </a:moveTo>
                <a:lnTo>
                  <a:pt x="2836523" y="0"/>
                </a:lnTo>
                <a:lnTo>
                  <a:pt x="2836523" y="1946952"/>
                </a:lnTo>
                <a:lnTo>
                  <a:pt x="0" y="1946952"/>
                </a:lnTo>
                <a:lnTo>
                  <a:pt x="0" y="0"/>
                </a:lnTo>
                <a:close/>
              </a:path>
            </a:pathLst>
          </a:custGeom>
          <a:blipFill>
            <a:blip r:embed="rId11">
              <a:extLst>
                <a:ext uri="{96DAC541-7B7A-43D3-8B79-37D633B846F1}">
                  <asvg:svgBlip xmlns:asvg="http://schemas.microsoft.com/office/drawing/2016/SVG/main" r:embed="rId12"/>
                </a:ext>
              </a:extLst>
            </a:blip>
            <a:stretch>
              <a:fillRect t="-22845" b="-22845"/>
            </a:stretch>
          </a:blipFill>
        </p:spPr>
        <p:txBody>
          <a:bodyPr/>
          <a:lstStyle/>
          <a:p>
            <a:endParaRPr lang="en-GB"/>
          </a:p>
        </p:txBody>
      </p:sp>
      <p:sp>
        <p:nvSpPr>
          <p:cNvPr id="14" name="TextBox 14"/>
          <p:cNvSpPr txBox="1"/>
          <p:nvPr/>
        </p:nvSpPr>
        <p:spPr>
          <a:xfrm>
            <a:off x="3536951" y="98477"/>
            <a:ext cx="44905696" cy="1793120"/>
          </a:xfrm>
          <a:prstGeom prst="rect">
            <a:avLst/>
          </a:prstGeom>
        </p:spPr>
        <p:txBody>
          <a:bodyPr wrap="square" lIns="0" tIns="0" rIns="0" bIns="0" rtlCol="0" anchor="t">
            <a:spAutoFit/>
          </a:bodyPr>
          <a:lstStyle/>
          <a:p>
            <a:pPr algn="ctr">
              <a:lnSpc>
                <a:spcPts val="14502"/>
              </a:lnSpc>
            </a:pPr>
            <a:r>
              <a:rPr lang="en-US" sz="10358" dirty="0">
                <a:solidFill>
                  <a:srgbClr val="231F20"/>
                </a:solidFill>
                <a:latin typeface="League Spartan"/>
                <a:ea typeface="League Spartan"/>
                <a:cs typeface="League Spartan"/>
                <a:sym typeface="League Spartan"/>
              </a:rPr>
              <a:t>MFL PROGRESSION DOCUMENT </a:t>
            </a:r>
          </a:p>
        </p:txBody>
      </p:sp>
      <p:sp>
        <p:nvSpPr>
          <p:cNvPr id="15" name="TextBox 15"/>
          <p:cNvSpPr txBox="1"/>
          <p:nvPr/>
        </p:nvSpPr>
        <p:spPr>
          <a:xfrm>
            <a:off x="44245999" y="17890632"/>
            <a:ext cx="2675195" cy="1449541"/>
          </a:xfrm>
          <a:prstGeom prst="rect">
            <a:avLst/>
          </a:prstGeom>
        </p:spPr>
        <p:txBody>
          <a:bodyPr lIns="0" tIns="0" rIns="0" bIns="0" rtlCol="0" anchor="t">
            <a:spAutoFit/>
          </a:bodyPr>
          <a:lstStyle/>
          <a:p>
            <a:pPr algn="ctr">
              <a:lnSpc>
                <a:spcPts val="11930"/>
              </a:lnSpc>
            </a:pPr>
            <a:r>
              <a:rPr lang="en-US" sz="8521">
                <a:solidFill>
                  <a:srgbClr val="FFFFFF"/>
                </a:solidFill>
                <a:latin typeface="League Spartan"/>
                <a:ea typeface="League Spartan"/>
                <a:cs typeface="League Spartan"/>
                <a:sym typeface="League Spartan"/>
              </a:rPr>
              <a:t>Yr 6</a:t>
            </a:r>
          </a:p>
        </p:txBody>
      </p:sp>
      <p:sp>
        <p:nvSpPr>
          <p:cNvPr id="16" name="Freeform 16"/>
          <p:cNvSpPr/>
          <p:nvPr/>
        </p:nvSpPr>
        <p:spPr>
          <a:xfrm>
            <a:off x="1210710" y="15987083"/>
            <a:ext cx="24723253" cy="4759226"/>
          </a:xfrm>
          <a:custGeom>
            <a:avLst/>
            <a:gdLst/>
            <a:ahLst/>
            <a:cxnLst/>
            <a:rect l="l" t="t" r="r" b="b"/>
            <a:pathLst>
              <a:path w="24723253" h="4759226">
                <a:moveTo>
                  <a:pt x="0" y="0"/>
                </a:moveTo>
                <a:lnTo>
                  <a:pt x="24723252" y="0"/>
                </a:lnTo>
                <a:lnTo>
                  <a:pt x="24723252" y="4759226"/>
                </a:lnTo>
                <a:lnTo>
                  <a:pt x="0" y="4759226"/>
                </a:lnTo>
                <a:lnTo>
                  <a:pt x="0" y="0"/>
                </a:lnTo>
                <a:close/>
              </a:path>
            </a:pathLst>
          </a:custGeom>
          <a:blipFill>
            <a:blip r:embed="rId5">
              <a:alphaModFix amt="34000"/>
              <a:extLst>
                <a:ext uri="{96DAC541-7B7A-43D3-8B79-37D633B846F1}">
                  <asvg:svgBlip xmlns:asvg="http://schemas.microsoft.com/office/drawing/2016/SVG/main" r:embed="rId6"/>
                </a:ext>
              </a:extLst>
            </a:blip>
            <a:stretch>
              <a:fillRect/>
            </a:stretch>
          </a:blipFill>
        </p:spPr>
        <p:txBody>
          <a:bodyPr/>
          <a:lstStyle/>
          <a:p>
            <a:endParaRPr lang="en-GB" dirty="0"/>
          </a:p>
        </p:txBody>
      </p:sp>
      <p:grpSp>
        <p:nvGrpSpPr>
          <p:cNvPr id="26" name="Group 26"/>
          <p:cNvGrpSpPr/>
          <p:nvPr/>
        </p:nvGrpSpPr>
        <p:grpSpPr>
          <a:xfrm>
            <a:off x="5947564" y="16471409"/>
            <a:ext cx="2540000" cy="1946952"/>
            <a:chOff x="0" y="0"/>
            <a:chExt cx="3386666" cy="2595937"/>
          </a:xfrm>
        </p:grpSpPr>
        <p:sp>
          <p:nvSpPr>
            <p:cNvPr id="27" name="Freeform 27"/>
            <p:cNvSpPr/>
            <p:nvPr/>
          </p:nvSpPr>
          <p:spPr>
            <a:xfrm>
              <a:off x="0" y="0"/>
              <a:ext cx="3386666" cy="2595937"/>
            </a:xfrm>
            <a:custGeom>
              <a:avLst/>
              <a:gdLst/>
              <a:ahLst/>
              <a:cxnLst/>
              <a:rect l="l" t="t" r="r" b="b"/>
              <a:pathLst>
                <a:path w="3386666" h="2595937">
                  <a:moveTo>
                    <a:pt x="0" y="0"/>
                  </a:moveTo>
                  <a:lnTo>
                    <a:pt x="3386666" y="0"/>
                  </a:lnTo>
                  <a:lnTo>
                    <a:pt x="3386666" y="2595937"/>
                  </a:lnTo>
                  <a:lnTo>
                    <a:pt x="0" y="2595937"/>
                  </a:lnTo>
                  <a:lnTo>
                    <a:pt x="0" y="0"/>
                  </a:lnTo>
                  <a:close/>
                </a:path>
              </a:pathLst>
            </a:custGeom>
            <a:blipFill>
              <a:blip r:embed="rId13">
                <a:extLst>
                  <a:ext uri="{96DAC541-7B7A-43D3-8B79-37D633B846F1}">
                    <asvg:svgBlip xmlns:asvg="http://schemas.microsoft.com/office/drawing/2016/SVG/main" r:embed="rId14"/>
                  </a:ext>
                </a:extLst>
              </a:blip>
              <a:stretch>
                <a:fillRect t="-15230" b="-15230"/>
              </a:stretch>
            </a:blipFill>
          </p:spPr>
          <p:txBody>
            <a:bodyPr/>
            <a:lstStyle/>
            <a:p>
              <a:endParaRPr lang="en-GB"/>
            </a:p>
          </p:txBody>
        </p:sp>
        <p:sp>
          <p:nvSpPr>
            <p:cNvPr id="28" name="TextBox 28"/>
            <p:cNvSpPr txBox="1"/>
            <p:nvPr/>
          </p:nvSpPr>
          <p:spPr>
            <a:xfrm>
              <a:off x="96309" y="518230"/>
              <a:ext cx="3194048"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Yr 3</a:t>
              </a:r>
            </a:p>
          </p:txBody>
        </p:sp>
      </p:grpSp>
      <p:sp>
        <p:nvSpPr>
          <p:cNvPr id="30" name="TextBox 30"/>
          <p:cNvSpPr txBox="1"/>
          <p:nvPr/>
        </p:nvSpPr>
        <p:spPr>
          <a:xfrm rot="-5400000">
            <a:off x="-15204593" y="12294552"/>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SKILLS PROGRESSION</a:t>
            </a:r>
          </a:p>
        </p:txBody>
      </p:sp>
      <p:sp>
        <p:nvSpPr>
          <p:cNvPr id="31" name="TextBox 31"/>
          <p:cNvSpPr txBox="1"/>
          <p:nvPr/>
        </p:nvSpPr>
        <p:spPr>
          <a:xfrm rot="-5400000">
            <a:off x="-15204593" y="22460744"/>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KNOWLEDGE PROGRESSION</a:t>
            </a:r>
          </a:p>
        </p:txBody>
      </p:sp>
      <p:sp>
        <p:nvSpPr>
          <p:cNvPr id="38" name="TextBox 38"/>
          <p:cNvSpPr txBox="1"/>
          <p:nvPr/>
        </p:nvSpPr>
        <p:spPr>
          <a:xfrm>
            <a:off x="1574592" y="7467600"/>
            <a:ext cx="15684681" cy="8525283"/>
          </a:xfrm>
          <a:prstGeom prst="rect">
            <a:avLst/>
          </a:prstGeom>
        </p:spPr>
        <p:txBody>
          <a:bodyPr wrap="square" lIns="0" tIns="0" rIns="0" bIns="0" rtlCol="0" anchor="t">
            <a:spAutoFit/>
          </a:bodyPr>
          <a:lstStyle/>
          <a:p>
            <a:pPr algn="l">
              <a:lnSpc>
                <a:spcPts val="2650"/>
              </a:lnSpc>
            </a:pPr>
            <a:r>
              <a:rPr lang="en-US" sz="2208" b="1" dirty="0">
                <a:solidFill>
                  <a:srgbClr val="0448AF"/>
                </a:solidFill>
                <a:latin typeface="ABeeZee Bold"/>
                <a:ea typeface="ABeeZee Bold"/>
                <a:cs typeface="ABeeZee Bold"/>
                <a:sym typeface="ABeeZee Bold"/>
              </a:rPr>
              <a:t>Speaking</a:t>
            </a:r>
          </a:p>
          <a:p>
            <a:pPr algn="l">
              <a:lnSpc>
                <a:spcPts val="2650"/>
              </a:lnSpc>
            </a:pPr>
            <a:r>
              <a:rPr lang="en-US" sz="2208" dirty="0">
                <a:solidFill>
                  <a:srgbClr val="0448AF"/>
                </a:solidFill>
                <a:latin typeface="ABeeZee Bold"/>
                <a:ea typeface="ABeeZee Bold"/>
                <a:cs typeface="ABeeZee Bold"/>
                <a:sym typeface="ABeeZee Bold"/>
              </a:rPr>
              <a:t>I can:</a:t>
            </a:r>
          </a:p>
          <a:p>
            <a:pPr marL="342900" indent="-342900" algn="l">
              <a:lnSpc>
                <a:spcPts val="2650"/>
              </a:lnSpc>
              <a:buFont typeface="Arial" panose="020B0604020202020204" pitchFamily="34" charset="0"/>
              <a:buChar char="•"/>
            </a:pPr>
            <a:r>
              <a:rPr lang="en-US" sz="2208" dirty="0">
                <a:solidFill>
                  <a:srgbClr val="0448AF"/>
                </a:solidFill>
                <a:latin typeface="ABeeZee Bold"/>
                <a:ea typeface="ABeeZee Bold"/>
                <a:cs typeface="ABeeZee Bold"/>
                <a:sym typeface="ABeeZee Bold"/>
              </a:rPr>
              <a:t>speak with others using simple words, phrases and short sentences (e.g. greetings and basic information about myself).</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Speak aloud familiar words or short phrases in chorus.</a:t>
            </a:r>
          </a:p>
          <a:p>
            <a:pPr marL="342900" indent="-342900">
              <a:buFont typeface="Arial" panose="020B0604020202020204" pitchFamily="34" charset="0"/>
              <a:buChar char="•"/>
            </a:pPr>
            <a:r>
              <a:rPr lang="en-GB" sz="2208" dirty="0">
                <a:solidFill>
                  <a:srgbClr val="0448AF"/>
                </a:solidFill>
                <a:latin typeface="ABeeZee Bold"/>
                <a:ea typeface="ABeeZee Bold"/>
                <a:cs typeface="ABeeZee Bold"/>
                <a:sym typeface="ABeeZee Bold"/>
              </a:rPr>
              <a:t>Use correct pronunciation when speaking and start to see links between pronunciation and spelling.</a:t>
            </a:r>
          </a:p>
          <a:p>
            <a:endParaRPr lang="en-US" sz="1000" dirty="0">
              <a:solidFill>
                <a:srgbClr val="0448AF"/>
              </a:solidFill>
              <a:latin typeface="ABeeZee Bold"/>
              <a:ea typeface="ABeeZee Bold"/>
              <a:cs typeface="ABeeZee Bold"/>
              <a:sym typeface="ABeeZee Bold"/>
            </a:endParaRPr>
          </a:p>
          <a:p>
            <a:r>
              <a:rPr lang="en-US" sz="2208" b="1" dirty="0">
                <a:solidFill>
                  <a:srgbClr val="0448AF"/>
                </a:solidFill>
                <a:latin typeface="ABeeZee Bold"/>
                <a:ea typeface="ABeeZee Bold"/>
                <a:cs typeface="ABeeZee Bold"/>
                <a:sym typeface="ABeeZee Bold"/>
              </a:rPr>
              <a:t>Listening</a:t>
            </a:r>
          </a:p>
          <a:p>
            <a:r>
              <a:rPr lang="en-US" sz="2208" b="1" dirty="0">
                <a:solidFill>
                  <a:srgbClr val="0448AF"/>
                </a:solidFill>
                <a:latin typeface="ABeeZee Bold"/>
                <a:ea typeface="ABeeZee Bold"/>
                <a:cs typeface="ABeeZee Bold"/>
                <a:sym typeface="ABeeZee Bold"/>
              </a:rPr>
              <a:t>I can: </a:t>
            </a:r>
          </a:p>
          <a:p>
            <a:pPr marL="342900" indent="-342900">
              <a:buFont typeface="Arial" panose="020B0604020202020204" pitchFamily="34" charset="0"/>
              <a:buChar char="•"/>
            </a:pPr>
            <a:r>
              <a:rPr lang="en-GB" sz="2208" b="1" dirty="0">
                <a:solidFill>
                  <a:srgbClr val="0448AF"/>
                </a:solidFill>
                <a:latin typeface="ABeeZee Bold"/>
                <a:ea typeface="ABeeZee Bold"/>
                <a:cs typeface="ABeeZee Bold"/>
                <a:sym typeface="ABeeZee Bold"/>
              </a:rPr>
              <a:t>Listen and respond to familiar spoken words, phrases and sentences (e.g. simple instructions, rhymes, songs).</a:t>
            </a:r>
          </a:p>
          <a:p>
            <a:pPr marL="342900" indent="-342900">
              <a:buFont typeface="Arial" panose="020B0604020202020204" pitchFamily="34" charset="0"/>
              <a:buChar char="•"/>
            </a:pPr>
            <a:r>
              <a:rPr lang="en-GB" sz="2208" b="1" dirty="0">
                <a:solidFill>
                  <a:srgbClr val="0448AF"/>
                </a:solidFill>
                <a:latin typeface="ABeeZee Bold"/>
                <a:ea typeface="ABeeZee Bold"/>
                <a:cs typeface="ABeeZee Bold"/>
                <a:sym typeface="ABeeZee Bold"/>
              </a:rPr>
              <a:t>Develop understanding of the sounds of individual letters and groups of letters (phonics).</a:t>
            </a:r>
          </a:p>
          <a:p>
            <a:endParaRPr lang="en-GB" sz="1000" b="1" dirty="0">
              <a:solidFill>
                <a:srgbClr val="0448AF"/>
              </a:solidFill>
              <a:latin typeface="ABeeZee Bold"/>
              <a:ea typeface="ABeeZee Bold"/>
              <a:cs typeface="ABeeZee Bold"/>
              <a:sym typeface="ABeeZee Bold"/>
            </a:endParaRPr>
          </a:p>
          <a:p>
            <a:r>
              <a:rPr lang="en-GB" sz="2208" b="1" dirty="0">
                <a:solidFill>
                  <a:srgbClr val="0448AF"/>
                </a:solidFill>
                <a:latin typeface="ABeeZee Bold"/>
                <a:ea typeface="ABeeZee Bold"/>
                <a:cs typeface="ABeeZee Bold"/>
                <a:sym typeface="ABeeZee Bold"/>
              </a:rPr>
              <a:t>Reading </a:t>
            </a:r>
          </a:p>
          <a:p>
            <a:r>
              <a:rPr lang="en-GB" sz="2208" b="1" dirty="0">
                <a:solidFill>
                  <a:srgbClr val="0448AF"/>
                </a:solidFill>
                <a:latin typeface="ABeeZee Bold"/>
                <a:ea typeface="ABeeZee Bold"/>
                <a:cs typeface="ABeeZee Bold"/>
                <a:sym typeface="ABeeZee Bold"/>
              </a:rPr>
              <a:t>I can: </a:t>
            </a:r>
          </a:p>
          <a:p>
            <a:pPr marL="342900" indent="-342900">
              <a:buFont typeface="Arial" panose="020B0604020202020204" pitchFamily="34" charset="0"/>
              <a:buChar char="•"/>
            </a:pPr>
            <a:r>
              <a:rPr lang="en-GB" sz="2208" b="1" dirty="0">
                <a:solidFill>
                  <a:srgbClr val="0448AF"/>
                </a:solidFill>
                <a:latin typeface="ABeeZee Bold"/>
                <a:ea typeface="ABeeZee Bold"/>
                <a:cs typeface="ABeeZee Bold"/>
                <a:sym typeface="ABeeZee Bold"/>
              </a:rPr>
              <a:t>Recognise and understand familiar written words and short phrases (e.g. basic nouns and first person “I” form of simple verbs) in written text.</a:t>
            </a:r>
          </a:p>
          <a:p>
            <a:r>
              <a:rPr lang="en-GB" sz="2208" b="1" dirty="0">
                <a:solidFill>
                  <a:srgbClr val="0448AF"/>
                </a:solidFill>
                <a:latin typeface="ABeeZee Bold"/>
                <a:ea typeface="ABeeZee Bold"/>
                <a:cs typeface="ABeeZee Bold"/>
                <a:sym typeface="ABeeZee Bold"/>
              </a:rPr>
              <a:t>• Read aloud familiar words or short phrases in chorus.</a:t>
            </a:r>
          </a:p>
          <a:p>
            <a:endParaRPr lang="en-GB" sz="1000" b="1" dirty="0">
              <a:solidFill>
                <a:srgbClr val="0448AF"/>
              </a:solidFill>
              <a:latin typeface="ABeeZee Bold"/>
              <a:ea typeface="ABeeZee Bold"/>
              <a:cs typeface="ABeeZee Bold"/>
              <a:sym typeface="ABeeZee Bold"/>
            </a:endParaRPr>
          </a:p>
          <a:p>
            <a:r>
              <a:rPr lang="en-GB" sz="2208" b="1" dirty="0">
                <a:solidFill>
                  <a:srgbClr val="0448AF"/>
                </a:solidFill>
                <a:latin typeface="ABeeZee Bold"/>
                <a:ea typeface="ABeeZee Bold"/>
                <a:cs typeface="ABeeZee Bold"/>
                <a:sym typeface="ABeeZee Bold"/>
              </a:rPr>
              <a:t>Writing </a:t>
            </a:r>
          </a:p>
          <a:p>
            <a:r>
              <a:rPr lang="en-GB" sz="2208" b="1" dirty="0">
                <a:solidFill>
                  <a:srgbClr val="0448AF"/>
                </a:solidFill>
                <a:latin typeface="ABeeZee Bold"/>
                <a:ea typeface="ABeeZee Bold"/>
                <a:cs typeface="ABeeZee Bold"/>
                <a:sym typeface="ABeeZee Bold"/>
              </a:rPr>
              <a:t>I can: </a:t>
            </a:r>
          </a:p>
          <a:p>
            <a:pPr marL="342900" indent="-342900">
              <a:buFont typeface="Arial" panose="020B0604020202020204" pitchFamily="34" charset="0"/>
              <a:buChar char="•"/>
            </a:pPr>
            <a:r>
              <a:rPr lang="en-GB" sz="2208" b="1" dirty="0">
                <a:solidFill>
                  <a:srgbClr val="0448AF"/>
                </a:solidFill>
                <a:latin typeface="ABeeZee Bold"/>
                <a:ea typeface="ABeeZee Bold"/>
                <a:cs typeface="ABeeZee Bold"/>
                <a:sym typeface="ABeeZee Bold"/>
              </a:rPr>
              <a:t>Write some familiar simple words from memory or using supported written materials (e.g. familiar nouns).</a:t>
            </a:r>
          </a:p>
          <a:p>
            <a:endParaRPr lang="en-GB" sz="1000" b="1" dirty="0">
              <a:solidFill>
                <a:srgbClr val="0448AF"/>
              </a:solidFill>
              <a:latin typeface="ABeeZee Bold"/>
              <a:ea typeface="ABeeZee Bold"/>
              <a:cs typeface="ABeeZee Bold"/>
              <a:sym typeface="ABeeZee Bold"/>
            </a:endParaRPr>
          </a:p>
          <a:p>
            <a:r>
              <a:rPr lang="en-GB" sz="2208" b="1" dirty="0">
                <a:solidFill>
                  <a:srgbClr val="0448AF"/>
                </a:solidFill>
                <a:latin typeface="ABeeZee Bold"/>
                <a:ea typeface="ABeeZee Bold"/>
                <a:cs typeface="ABeeZee Bold"/>
                <a:sym typeface="ABeeZee Bold"/>
              </a:rPr>
              <a:t>Grammar </a:t>
            </a:r>
          </a:p>
          <a:p>
            <a:r>
              <a:rPr lang="en-GB" sz="2208" b="1" dirty="0">
                <a:solidFill>
                  <a:srgbClr val="0448AF"/>
                </a:solidFill>
                <a:latin typeface="ABeeZee Bold"/>
                <a:ea typeface="ABeeZee Bold"/>
                <a:cs typeface="ABeeZee Bold"/>
                <a:sym typeface="ABeeZee Bold"/>
              </a:rPr>
              <a:t>I can: </a:t>
            </a:r>
          </a:p>
          <a:p>
            <a:r>
              <a:rPr lang="en-GB" sz="2208" b="1" dirty="0">
                <a:solidFill>
                  <a:srgbClr val="0448AF"/>
                </a:solidFill>
                <a:latin typeface="ABeeZee Bold"/>
                <a:ea typeface="ABeeZee Bold"/>
                <a:cs typeface="ABeeZee Bold"/>
                <a:sym typeface="ABeeZee Bold"/>
              </a:rPr>
              <a:t>Start to understand the concept of gender (masculine, feminine, neuter (if applicable) and how this is shown in the language being studied.</a:t>
            </a:r>
            <a:endParaRPr lang="en-US" sz="2208" b="1" dirty="0">
              <a:solidFill>
                <a:srgbClr val="0448AF"/>
              </a:solidFill>
              <a:latin typeface="ABeeZee Bold"/>
              <a:ea typeface="ABeeZee Bold"/>
              <a:cs typeface="ABeeZee Bold"/>
              <a:sym typeface="ABeeZee Bold"/>
            </a:endParaRPr>
          </a:p>
          <a:p>
            <a:pPr algn="ctr">
              <a:lnSpc>
                <a:spcPts val="3350"/>
              </a:lnSpc>
            </a:pPr>
            <a:endParaRPr lang="en-US" sz="2208" dirty="0">
              <a:solidFill>
                <a:srgbClr val="0448AF"/>
              </a:solidFill>
              <a:latin typeface="ABeeZee Bold"/>
              <a:ea typeface="ABeeZee Bold"/>
              <a:cs typeface="ABeeZee Bold"/>
              <a:sym typeface="ABeeZee Bold"/>
            </a:endParaRPr>
          </a:p>
        </p:txBody>
      </p:sp>
      <p:sp>
        <p:nvSpPr>
          <p:cNvPr id="39" name="TextBox 39"/>
          <p:cNvSpPr txBox="1"/>
          <p:nvPr/>
        </p:nvSpPr>
        <p:spPr>
          <a:xfrm>
            <a:off x="1210710" y="21219510"/>
            <a:ext cx="13906939" cy="4098238"/>
          </a:xfrm>
          <a:prstGeom prst="rect">
            <a:avLst/>
          </a:prstGeom>
        </p:spPr>
        <p:txBody>
          <a:bodyPr wrap="square" lIns="0" tIns="0" rIns="0" bIns="0" rtlCol="0" anchor="t">
            <a:spAutoFit/>
          </a:bodyPr>
          <a:lstStyle/>
          <a:p>
            <a:pPr algn="l">
              <a:lnSpc>
                <a:spcPts val="2627"/>
              </a:lnSpc>
            </a:pPr>
            <a:r>
              <a:rPr lang="en-US" sz="2189" dirty="0">
                <a:solidFill>
                  <a:srgbClr val="0448AF"/>
                </a:solidFill>
                <a:latin typeface="ABeeZee Bold"/>
                <a:ea typeface="ABeeZee Bold"/>
                <a:cs typeface="ABeeZee Bold"/>
                <a:sym typeface="ABeeZee Bold"/>
              </a:rPr>
              <a:t>By the end of Year 3 pupils should:</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Understand numbers 1-10 and be able to say, read and write them.</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Be familiar with the days of the week and be able to say them and recognise them in written form.</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Use simple greetings (e.g. saying hello and goodbye, saying how they are).</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Ask and answer simple questions about name and age.</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Understand and communicate familiar nouns (e.g. animals, musical instruments) including the correct article (dependent on gender).</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Use simple adjectives (e.g. colours).</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Use some simple verbs in the first person “I” form (e.g. I am and I play).</a:t>
            </a:r>
          </a:p>
          <a:p>
            <a:pPr marL="342900" indent="-342900" algn="l">
              <a:lnSpc>
                <a:spcPts val="2627"/>
              </a:lnSpc>
              <a:buFont typeface="Arial" panose="020B0604020202020204" pitchFamily="34" charset="0"/>
              <a:buChar char="•"/>
            </a:pPr>
            <a:r>
              <a:rPr lang="en-GB" sz="2189" dirty="0">
                <a:solidFill>
                  <a:srgbClr val="0448AF"/>
                </a:solidFill>
                <a:latin typeface="ABeeZee Bold"/>
                <a:ea typeface="ABeeZee Bold"/>
                <a:cs typeface="ABeeZee Bold"/>
                <a:sym typeface="ABeeZee Bold"/>
              </a:rPr>
              <a:t>Understand the sounds of individual letters and groups of letters and speak them aloud individually and in chorus.</a:t>
            </a:r>
            <a:endParaRPr lang="en-US" sz="2189" dirty="0">
              <a:solidFill>
                <a:srgbClr val="0448AF"/>
              </a:solidFill>
              <a:latin typeface="ABeeZee Bold"/>
              <a:ea typeface="ABeeZee Bold"/>
              <a:cs typeface="ABeeZee Bold"/>
              <a:sym typeface="ABeeZee Bold"/>
            </a:endParaRPr>
          </a:p>
          <a:p>
            <a:pPr algn="ctr">
              <a:lnSpc>
                <a:spcPts val="3653"/>
              </a:lnSpc>
            </a:pPr>
            <a:endParaRPr lang="en-US" sz="2189" dirty="0">
              <a:solidFill>
                <a:srgbClr val="0448AF"/>
              </a:solidFill>
              <a:latin typeface="ABeeZee Bold"/>
              <a:ea typeface="ABeeZee Bold"/>
              <a:cs typeface="ABeeZee Bold"/>
              <a:sym typeface="ABeeZee Bold"/>
            </a:endParaRPr>
          </a:p>
        </p:txBody>
      </p:sp>
      <p:sp>
        <p:nvSpPr>
          <p:cNvPr id="40" name="TextBox 40"/>
          <p:cNvSpPr txBox="1"/>
          <p:nvPr/>
        </p:nvSpPr>
        <p:spPr>
          <a:xfrm>
            <a:off x="17897520" y="22449582"/>
            <a:ext cx="9554873" cy="5668218"/>
          </a:xfrm>
          <a:prstGeom prst="rect">
            <a:avLst/>
          </a:prstGeom>
        </p:spPr>
        <p:txBody>
          <a:bodyPr wrap="square" lIns="0" tIns="0" rIns="0" bIns="0" rtlCol="0" anchor="t">
            <a:spAutoFit/>
          </a:bodyPr>
          <a:lstStyle/>
          <a:p>
            <a:pPr algn="l">
              <a:lnSpc>
                <a:spcPts val="2625"/>
              </a:lnSpc>
            </a:pPr>
            <a:r>
              <a:rPr lang="en-US" sz="2187" dirty="0">
                <a:solidFill>
                  <a:srgbClr val="AF049E"/>
                </a:solidFill>
                <a:latin typeface="ABeeZee Bold"/>
                <a:ea typeface="ABeeZee Bold"/>
                <a:cs typeface="ABeeZee Bold"/>
                <a:sym typeface="ABeeZee Bold"/>
              </a:rPr>
              <a:t>By the end of Year 4 pupils should: </a:t>
            </a:r>
          </a:p>
          <a:p>
            <a:pPr algn="l">
              <a:lnSpc>
                <a:spcPts val="2625"/>
              </a:lnSpc>
            </a:pPr>
            <a:r>
              <a:rPr lang="en-GB" sz="2189" dirty="0">
                <a:solidFill>
                  <a:srgbClr val="AF049E"/>
                </a:solidFill>
                <a:latin typeface="ABeeZee Bold"/>
                <a:ea typeface="ABeeZee Bold"/>
                <a:cs typeface="ABeeZee Bold"/>
                <a:sym typeface="ABeeZee Bold"/>
              </a:rPr>
              <a:t>Understand numbers 1-100 (in multiples of 10) and be able to say, read and write them (e.g. in dates and other numeracy activities).</a:t>
            </a:r>
          </a:p>
          <a:p>
            <a:pPr algn="l">
              <a:lnSpc>
                <a:spcPts val="2625"/>
              </a:lnSpc>
            </a:pPr>
            <a:r>
              <a:rPr lang="en-GB" sz="2189" dirty="0">
                <a:solidFill>
                  <a:srgbClr val="AF049E"/>
                </a:solidFill>
                <a:latin typeface="ABeeZee Bold"/>
                <a:ea typeface="ABeeZee Bold"/>
                <a:cs typeface="ABeeZee Bold"/>
                <a:sym typeface="ABeeZee Bold"/>
              </a:rPr>
              <a:t>• Use a wider range of vocabulary to ask and understand questions in the classroom (e.g. asking for help, asking the time, simple classroom commands etc.)</a:t>
            </a:r>
          </a:p>
          <a:p>
            <a:pPr algn="l">
              <a:lnSpc>
                <a:spcPts val="2625"/>
              </a:lnSpc>
            </a:pPr>
            <a:r>
              <a:rPr lang="en-GB" sz="2189" dirty="0">
                <a:solidFill>
                  <a:srgbClr val="AF049E"/>
                </a:solidFill>
                <a:latin typeface="ABeeZee Bold"/>
                <a:ea typeface="ABeeZee Bold"/>
                <a:cs typeface="ABeeZee Bold"/>
                <a:sym typeface="ABeeZee Bold"/>
              </a:rPr>
              <a:t>• Understand and communicate using a wider range of familiar nouns (including the correct article) (e.g. classroom items, animals, musical instruments, food and drink).</a:t>
            </a:r>
          </a:p>
          <a:p>
            <a:pPr algn="l">
              <a:lnSpc>
                <a:spcPts val="2625"/>
              </a:lnSpc>
            </a:pPr>
            <a:r>
              <a:rPr lang="en-GB" sz="2189" dirty="0">
                <a:solidFill>
                  <a:srgbClr val="AF049E"/>
                </a:solidFill>
                <a:latin typeface="ABeeZee Bold"/>
                <a:ea typeface="ABeeZee Bold"/>
                <a:cs typeface="ABeeZee Bold"/>
                <a:sym typeface="ABeeZee Bold"/>
              </a:rPr>
              <a:t>• Understand and use adjectives to describe people, places, things and themselves (e.g. characters in a story or their family members, their age, nationality, where they live).</a:t>
            </a:r>
          </a:p>
          <a:p>
            <a:pPr algn="l">
              <a:lnSpc>
                <a:spcPts val="2625"/>
              </a:lnSpc>
            </a:pPr>
            <a:r>
              <a:rPr lang="en-GB" sz="2189" dirty="0">
                <a:solidFill>
                  <a:srgbClr val="AF049E"/>
                </a:solidFill>
                <a:latin typeface="ABeeZee Bold"/>
                <a:ea typeface="ABeeZee Bold"/>
                <a:cs typeface="ABeeZee Bold"/>
                <a:sym typeface="ABeeZee Bold"/>
              </a:rPr>
              <a:t>• Understand and use verbs in the first person “I” form (perhaps also have a look at a fully conjugated regular verb and show where the first person “I” form is).</a:t>
            </a:r>
          </a:p>
          <a:p>
            <a:pPr algn="l">
              <a:lnSpc>
                <a:spcPts val="2625"/>
              </a:lnSpc>
            </a:pPr>
            <a:r>
              <a:rPr lang="en-GB" sz="2189" dirty="0">
                <a:solidFill>
                  <a:srgbClr val="AF049E"/>
                </a:solidFill>
                <a:latin typeface="ABeeZee Bold"/>
                <a:ea typeface="ABeeZee Bold"/>
                <a:cs typeface="ABeeZee Bold"/>
                <a:sym typeface="ABeeZee Bold"/>
              </a:rPr>
              <a:t>• Write slightly longer phrases and basic sentences using a verb in the first person “I” form and a noun including the correct article. </a:t>
            </a:r>
            <a:endParaRPr lang="en-US" sz="2189" dirty="0">
              <a:solidFill>
                <a:srgbClr val="AF049E"/>
              </a:solidFill>
              <a:latin typeface="ABeeZee Bold"/>
              <a:ea typeface="ABeeZee Bold"/>
              <a:cs typeface="ABeeZee Bold"/>
              <a:sym typeface="ABeeZee Bold"/>
            </a:endParaRPr>
          </a:p>
        </p:txBody>
      </p:sp>
      <p:sp>
        <p:nvSpPr>
          <p:cNvPr id="41" name="TextBox 41"/>
          <p:cNvSpPr txBox="1"/>
          <p:nvPr/>
        </p:nvSpPr>
        <p:spPr>
          <a:xfrm>
            <a:off x="17852127" y="2175989"/>
            <a:ext cx="9600266" cy="10992753"/>
          </a:xfrm>
          <a:prstGeom prst="rect">
            <a:avLst/>
          </a:prstGeom>
        </p:spPr>
        <p:txBody>
          <a:bodyPr wrap="square" lIns="0" tIns="0" rIns="0" bIns="0" rtlCol="0" anchor="t">
            <a:spAutoFit/>
          </a:bodyPr>
          <a:lstStyle/>
          <a:p>
            <a:pPr algn="l">
              <a:lnSpc>
                <a:spcPts val="2573"/>
              </a:lnSpc>
            </a:pPr>
            <a:r>
              <a:rPr lang="en-US" sz="2144" dirty="0">
                <a:solidFill>
                  <a:srgbClr val="AF049E"/>
                </a:solidFill>
                <a:latin typeface="ABeeZee Bold"/>
                <a:ea typeface="ABeeZee Bold"/>
                <a:cs typeface="ABeeZee Bold"/>
                <a:sym typeface="ABeeZee Bold"/>
              </a:rPr>
              <a:t>Speaking</a:t>
            </a:r>
          </a:p>
          <a:p>
            <a:pPr algn="l">
              <a:lnSpc>
                <a:spcPts val="2573"/>
              </a:lnSpc>
            </a:pPr>
            <a:r>
              <a:rPr lang="en-US" sz="2144" dirty="0">
                <a:solidFill>
                  <a:srgbClr val="AF049E"/>
                </a:solidFill>
                <a:latin typeface="ABeeZee Bold"/>
                <a:ea typeface="ABeeZee Bold"/>
                <a:cs typeface="ABeeZee Bold"/>
                <a:sym typeface="ABeeZee Bold"/>
              </a:rPr>
              <a:t>I can: </a:t>
            </a:r>
          </a:p>
          <a:p>
            <a:pPr algn="l">
              <a:lnSpc>
                <a:spcPts val="2573"/>
              </a:lnSpc>
            </a:pPr>
            <a:r>
              <a:rPr lang="en-GB" sz="2144" dirty="0">
                <a:solidFill>
                  <a:srgbClr val="AF049E"/>
                </a:solidFill>
                <a:latin typeface="ABeeZee Bold"/>
                <a:ea typeface="ABeeZee Bold"/>
                <a:cs typeface="ABeeZee Bold"/>
                <a:sym typeface="ABeeZee Bold"/>
              </a:rPr>
              <a:t>• Communicate by asking and answering</a:t>
            </a:r>
          </a:p>
          <a:p>
            <a:pPr algn="l">
              <a:lnSpc>
                <a:spcPts val="2573"/>
              </a:lnSpc>
            </a:pPr>
            <a:r>
              <a:rPr lang="en-GB" sz="2144" dirty="0">
                <a:solidFill>
                  <a:srgbClr val="AF049E"/>
                </a:solidFill>
                <a:latin typeface="ABeeZee Bold"/>
                <a:ea typeface="ABeeZee Bold"/>
                <a:cs typeface="ABeeZee Bold"/>
                <a:sym typeface="ABeeZee Bold"/>
              </a:rPr>
              <a:t>• a wider range of questions, using longer phrases and sentences.</a:t>
            </a:r>
          </a:p>
          <a:p>
            <a:pPr algn="l">
              <a:lnSpc>
                <a:spcPts val="2573"/>
              </a:lnSpc>
            </a:pPr>
            <a:r>
              <a:rPr lang="en-GB" sz="2144" dirty="0">
                <a:solidFill>
                  <a:srgbClr val="AF049E"/>
                </a:solidFill>
                <a:latin typeface="ABeeZee Bold"/>
                <a:ea typeface="ABeeZee Bold"/>
                <a:cs typeface="ABeeZee Bold"/>
                <a:sym typeface="ABeeZee Bold"/>
              </a:rPr>
              <a:t>• Present short pieces of information to another person.</a:t>
            </a:r>
          </a:p>
          <a:p>
            <a:pPr algn="l">
              <a:lnSpc>
                <a:spcPts val="2573"/>
              </a:lnSpc>
            </a:pPr>
            <a:r>
              <a:rPr lang="en-GB" sz="2144" dirty="0">
                <a:solidFill>
                  <a:srgbClr val="AF049E"/>
                </a:solidFill>
                <a:latin typeface="ABeeZee Bold"/>
                <a:ea typeface="ABeeZee Bold"/>
                <a:cs typeface="ABeeZee Bold"/>
                <a:sym typeface="ABeeZee Bold"/>
              </a:rPr>
              <a:t>• Apply phonic knowledge to support speaking (also reading and writing). </a:t>
            </a:r>
          </a:p>
          <a:p>
            <a:pPr algn="l">
              <a:lnSpc>
                <a:spcPts val="2573"/>
              </a:lnSpc>
            </a:pPr>
            <a:endParaRPr lang="en-GB" sz="1000" dirty="0">
              <a:solidFill>
                <a:srgbClr val="AF049E"/>
              </a:solidFill>
              <a:latin typeface="ABeeZee Bold"/>
              <a:ea typeface="ABeeZee Bold"/>
              <a:cs typeface="ABeeZee Bold"/>
              <a:sym typeface="ABeeZee Bold"/>
            </a:endParaRPr>
          </a:p>
          <a:p>
            <a:pPr algn="l">
              <a:lnSpc>
                <a:spcPts val="2573"/>
              </a:lnSpc>
            </a:pPr>
            <a:r>
              <a:rPr lang="en-GB" sz="2144" dirty="0">
                <a:solidFill>
                  <a:srgbClr val="AF049E"/>
                </a:solidFill>
                <a:latin typeface="ABeeZee Bold"/>
                <a:ea typeface="ABeeZee Bold"/>
                <a:cs typeface="ABeeZee Bold"/>
                <a:sym typeface="ABeeZee Bold"/>
              </a:rPr>
              <a:t>Listening </a:t>
            </a:r>
          </a:p>
          <a:p>
            <a:pPr algn="l">
              <a:lnSpc>
                <a:spcPts val="2573"/>
              </a:lnSpc>
            </a:pPr>
            <a:r>
              <a:rPr lang="en-GB" sz="2144" dirty="0">
                <a:solidFill>
                  <a:srgbClr val="AF049E"/>
                </a:solidFill>
                <a:latin typeface="ABeeZee Bold"/>
                <a:ea typeface="ABeeZee Bold"/>
                <a:cs typeface="ABeeZee Bold"/>
                <a:sym typeface="ABeeZee Bold"/>
              </a:rPr>
              <a:t>I can: </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Listen for and identify specific words and phrases in instructions, stories and songs.</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Follow a text accurately whilst listening to it being read.</a:t>
            </a:r>
          </a:p>
          <a:p>
            <a:pPr algn="l">
              <a:lnSpc>
                <a:spcPts val="2573"/>
              </a:lnSpc>
            </a:pPr>
            <a:endParaRPr lang="en-GB" sz="1000" dirty="0">
              <a:solidFill>
                <a:srgbClr val="AF049E"/>
              </a:solidFill>
              <a:latin typeface="ABeeZee Bold"/>
              <a:ea typeface="ABeeZee Bold"/>
              <a:cs typeface="ABeeZee Bold"/>
              <a:sym typeface="ABeeZee Bold"/>
            </a:endParaRPr>
          </a:p>
          <a:p>
            <a:pPr algn="l">
              <a:lnSpc>
                <a:spcPts val="2573"/>
              </a:lnSpc>
            </a:pPr>
            <a:r>
              <a:rPr lang="en-GB" sz="2144" dirty="0">
                <a:solidFill>
                  <a:srgbClr val="AF049E"/>
                </a:solidFill>
                <a:latin typeface="ABeeZee Bold"/>
                <a:ea typeface="ABeeZee Bold"/>
                <a:cs typeface="ABeeZee Bold"/>
                <a:sym typeface="ABeeZee Bold"/>
              </a:rPr>
              <a:t>Reading </a:t>
            </a:r>
          </a:p>
          <a:p>
            <a:pPr algn="l">
              <a:lnSpc>
                <a:spcPts val="2573"/>
              </a:lnSpc>
            </a:pPr>
            <a:r>
              <a:rPr lang="en-GB" sz="2144" dirty="0">
                <a:solidFill>
                  <a:srgbClr val="AF049E"/>
                </a:solidFill>
                <a:latin typeface="ABeeZee Bold"/>
                <a:ea typeface="ABeeZee Bold"/>
                <a:cs typeface="ABeeZee Bold"/>
                <a:sym typeface="ABeeZee Bold"/>
              </a:rPr>
              <a:t>I can: </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Accurately read and understand familiar written words, phrases and short sentences (e.g. in fairy tales or</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character/place descriptions).</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Accurately read a wider range of familiar written words, phrases and short sentences aloud to another person.</a:t>
            </a:r>
          </a:p>
          <a:p>
            <a:pPr algn="l">
              <a:lnSpc>
                <a:spcPts val="2573"/>
              </a:lnSpc>
            </a:pPr>
            <a:endParaRPr lang="en-GB" sz="1000" dirty="0">
              <a:solidFill>
                <a:srgbClr val="AF049E"/>
              </a:solidFill>
              <a:latin typeface="ABeeZee Bold"/>
              <a:ea typeface="ABeeZee Bold"/>
              <a:cs typeface="ABeeZee Bold"/>
              <a:sym typeface="ABeeZee Bold"/>
            </a:endParaRPr>
          </a:p>
          <a:p>
            <a:pPr algn="l">
              <a:lnSpc>
                <a:spcPts val="2573"/>
              </a:lnSpc>
            </a:pPr>
            <a:r>
              <a:rPr lang="en-GB" sz="2144" dirty="0">
                <a:solidFill>
                  <a:srgbClr val="AF049E"/>
                </a:solidFill>
                <a:latin typeface="ABeeZee Bold"/>
                <a:ea typeface="ABeeZee Bold"/>
                <a:cs typeface="ABeeZee Bold"/>
                <a:sym typeface="ABeeZee Bold"/>
              </a:rPr>
              <a:t>Writing </a:t>
            </a:r>
          </a:p>
          <a:p>
            <a:pPr algn="l">
              <a:lnSpc>
                <a:spcPts val="2573"/>
              </a:lnSpc>
            </a:pPr>
            <a:r>
              <a:rPr lang="en-GB" sz="2144" dirty="0">
                <a:solidFill>
                  <a:srgbClr val="AF049E"/>
                </a:solidFill>
                <a:latin typeface="ABeeZee Bold"/>
                <a:ea typeface="ABeeZee Bold"/>
                <a:cs typeface="ABeeZee Bold"/>
                <a:sym typeface="ABeeZee Bold"/>
              </a:rPr>
              <a:t>I can: </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Write some familiar words, phrases and simple sentences from memory or using supported written materials (e.g. using a word bank).</a:t>
            </a:r>
          </a:p>
          <a:p>
            <a:pPr algn="l">
              <a:lnSpc>
                <a:spcPts val="2573"/>
              </a:lnSpc>
            </a:pPr>
            <a:endParaRPr lang="en-GB" sz="1000" dirty="0">
              <a:solidFill>
                <a:srgbClr val="AF049E"/>
              </a:solidFill>
              <a:latin typeface="ABeeZee Bold"/>
              <a:ea typeface="ABeeZee Bold"/>
              <a:cs typeface="ABeeZee Bold"/>
              <a:sym typeface="ABeeZee Bold"/>
            </a:endParaRPr>
          </a:p>
          <a:p>
            <a:pPr algn="l">
              <a:lnSpc>
                <a:spcPts val="2573"/>
              </a:lnSpc>
            </a:pPr>
            <a:r>
              <a:rPr lang="en-GB" sz="2144" dirty="0">
                <a:solidFill>
                  <a:srgbClr val="AF049E"/>
                </a:solidFill>
                <a:latin typeface="ABeeZee Bold"/>
                <a:ea typeface="ABeeZee Bold"/>
                <a:cs typeface="ABeeZee Bold"/>
                <a:sym typeface="ABeeZee Bold"/>
              </a:rPr>
              <a:t>Grammar</a:t>
            </a:r>
          </a:p>
          <a:p>
            <a:pPr algn="l">
              <a:lnSpc>
                <a:spcPts val="2573"/>
              </a:lnSpc>
            </a:pPr>
            <a:r>
              <a:rPr lang="en-GB" sz="2144" dirty="0">
                <a:solidFill>
                  <a:srgbClr val="AF049E"/>
                </a:solidFill>
                <a:latin typeface="ABeeZee Bold"/>
                <a:ea typeface="ABeeZee Bold"/>
                <a:cs typeface="ABeeZee Bold"/>
                <a:sym typeface="ABeeZee Bold"/>
              </a:rPr>
              <a:t>I can: </a:t>
            </a:r>
          </a:p>
          <a:p>
            <a:pPr marL="342900" indent="-342900" algn="l">
              <a:lnSpc>
                <a:spcPts val="2573"/>
              </a:lnSpc>
              <a:buFont typeface="Arial" panose="020B0604020202020204" pitchFamily="34" charset="0"/>
              <a:buChar char="•"/>
            </a:pPr>
            <a:r>
              <a:rPr lang="en-GB" sz="2144" dirty="0">
                <a:solidFill>
                  <a:srgbClr val="AF049E"/>
                </a:solidFill>
                <a:latin typeface="ABeeZee Bold"/>
                <a:ea typeface="ABeeZee Bold"/>
                <a:cs typeface="ABeeZee Bold"/>
                <a:sym typeface="ABeeZee Bold"/>
              </a:rPr>
              <a:t>Understand the concept of gender (masculine, feminine, neuter (if applicable) and which article (definite or indefinite) to use correctly with different nouns.</a:t>
            </a:r>
          </a:p>
          <a:p>
            <a:pPr algn="l">
              <a:lnSpc>
                <a:spcPts val="2573"/>
              </a:lnSpc>
            </a:pPr>
            <a:r>
              <a:rPr lang="en-GB" sz="2144" dirty="0">
                <a:solidFill>
                  <a:srgbClr val="AF049E"/>
                </a:solidFill>
                <a:latin typeface="ABeeZee Bold"/>
                <a:ea typeface="ABeeZee Bold"/>
                <a:cs typeface="ABeeZee Bold"/>
                <a:sym typeface="ABeeZee Bold"/>
              </a:rPr>
              <a:t>• Introduce and use the negative form.</a:t>
            </a:r>
          </a:p>
          <a:p>
            <a:pPr algn="l">
              <a:lnSpc>
                <a:spcPts val="2573"/>
              </a:lnSpc>
            </a:pPr>
            <a:r>
              <a:rPr lang="en-GB" sz="2144" dirty="0">
                <a:solidFill>
                  <a:srgbClr val="AF049E"/>
                </a:solidFill>
                <a:latin typeface="ABeeZee Bold"/>
                <a:ea typeface="ABeeZee Bold"/>
                <a:cs typeface="ABeeZee Bold"/>
                <a:sym typeface="ABeeZee Bold"/>
              </a:rPr>
              <a:t>• Begin to look at what a fully conjugated verb looks like.</a:t>
            </a:r>
            <a:endParaRPr lang="en-US" sz="2144" dirty="0">
              <a:solidFill>
                <a:srgbClr val="AF049E"/>
              </a:solidFill>
              <a:latin typeface="ABeeZee Bold"/>
              <a:ea typeface="ABeeZee Bold"/>
              <a:cs typeface="ABeeZee Bold"/>
              <a:sym typeface="ABeeZee Bold"/>
            </a:endParaRPr>
          </a:p>
        </p:txBody>
      </p:sp>
      <p:sp>
        <p:nvSpPr>
          <p:cNvPr id="42" name="TextBox 42"/>
          <p:cNvSpPr txBox="1"/>
          <p:nvPr/>
        </p:nvSpPr>
        <p:spPr>
          <a:xfrm>
            <a:off x="39122350" y="20802600"/>
            <a:ext cx="11995150" cy="12003286"/>
          </a:xfrm>
          <a:prstGeom prst="rect">
            <a:avLst/>
          </a:prstGeom>
        </p:spPr>
        <p:txBody>
          <a:bodyPr wrap="square" lIns="0" tIns="0" rIns="0" bIns="0" rtlCol="0" anchor="t">
            <a:spAutoFit/>
          </a:bodyPr>
          <a:lstStyle/>
          <a:p>
            <a:pPr algn="l">
              <a:lnSpc>
                <a:spcPts val="2627"/>
              </a:lnSpc>
            </a:pPr>
            <a:r>
              <a:rPr lang="en-US" sz="2189" dirty="0">
                <a:solidFill>
                  <a:srgbClr val="FF66C4"/>
                </a:solidFill>
                <a:latin typeface="ABeeZee Bold"/>
                <a:ea typeface="ABeeZee Bold"/>
                <a:cs typeface="ABeeZee Bold"/>
                <a:sym typeface="ABeeZee Bold"/>
              </a:rPr>
              <a:t>By the end of Year 6 pupils should: </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Understand numbers 1-100 and be able to use them in context (e.g. the date, age,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prices).</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Be able to identify and tell the time (in speaking, listening, reading and writing exercises).</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This includes all full hour times plus quarter past the hour, half past the hour, quarter to the hour.</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Understand, express and be able to justify opinions orally and in writing (e.g. school</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subjects they like and don’t like, leisure activities they like, foods they don’t like etc.)</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Be able to express a statement in the positive (e.g. I like cheese) and the negative (I do not like cheese).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Understand and use transactional language (e.g. in a café role play “I would like”, “how much” etc.)</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Use adjectives (e.g. colour or size etc.) to make their sentences more descriptive. They must make sure the adjectives agree (where relevant) with the noun they are describing.</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Where agreement is necessary gender and plurality of the noun will determine the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correct use, spelling and pronunciation of the adjective.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Use connectives to make sentences more descriptive and fluent (e.g. “after”, “also”, “and”, “later on”, “finally” etc.)</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Be able to read or listen to longer passages of text and answer more detailed questions (orally or in writing) about the passage they have read (e.g. a reading exercise about what people eat to stay healthy, or a listening exercise about planets in the solar system stating what colour they are and how big or small they are).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Study cross-curricular topics (e.g. habitats, planets or Romans) and use their subject</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knowledge to allow themselves to be challenged by longer passages of unknown text or language in the foreign language. They should now be able to use the language learning skills they have developed to help them decode meaning and gist from more complex passages.</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Understand what a fully conjugated verb looks like and understand what each of the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personal pronouns are so they can use them in speaking, listening, reading and writing activities (e.g. the first person form “I” but also third person forms “he”, “she”, “you” and plural forms “we” and “they”). They should also be able to identify what is the stem of a verb, the ending of the verb in its infinitive form and how this enables the verb to be categorised and the impact this will have on the pattern of changes to the endings of the verb for each personal pronoun.</a:t>
            </a:r>
            <a:endParaRPr lang="en-US" sz="2189" dirty="0">
              <a:solidFill>
                <a:srgbClr val="FF66C4"/>
              </a:solidFill>
              <a:latin typeface="ABeeZee Bold"/>
              <a:ea typeface="ABeeZee Bold"/>
              <a:cs typeface="ABeeZee Bold"/>
              <a:sym typeface="ABeeZee Bold"/>
            </a:endParaRPr>
          </a:p>
        </p:txBody>
      </p:sp>
      <p:sp>
        <p:nvSpPr>
          <p:cNvPr id="43" name="TextBox 43"/>
          <p:cNvSpPr txBox="1"/>
          <p:nvPr/>
        </p:nvSpPr>
        <p:spPr>
          <a:xfrm>
            <a:off x="39731951" y="1502668"/>
            <a:ext cx="11385550" cy="14670683"/>
          </a:xfrm>
          <a:prstGeom prst="rect">
            <a:avLst/>
          </a:prstGeom>
        </p:spPr>
        <p:txBody>
          <a:bodyPr wrap="square" lIns="0" tIns="0" rIns="0" bIns="0" rtlCol="0" anchor="t">
            <a:spAutoFit/>
          </a:bodyPr>
          <a:lstStyle/>
          <a:p>
            <a:pPr algn="l">
              <a:lnSpc>
                <a:spcPts val="2625"/>
              </a:lnSpc>
            </a:pPr>
            <a:r>
              <a:rPr lang="en-US" sz="2187" dirty="0">
                <a:solidFill>
                  <a:srgbClr val="FF66C4"/>
                </a:solidFill>
                <a:latin typeface="ABeeZee Bold"/>
                <a:ea typeface="ABeeZee Bold"/>
                <a:cs typeface="ABeeZee Bold"/>
                <a:sym typeface="ABeeZee Bold"/>
              </a:rPr>
              <a:t>Speaking</a:t>
            </a:r>
          </a:p>
          <a:p>
            <a:pPr algn="l">
              <a:lnSpc>
                <a:spcPts val="2625"/>
              </a:lnSpc>
            </a:pPr>
            <a:r>
              <a:rPr lang="en-US" sz="2187" dirty="0">
                <a:solidFill>
                  <a:srgbClr val="FF66C4"/>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spoken language to initiate and sustain simple conversations on familiar topics or to tell stories from their own experience.</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Present to an audience about familiar topics (e.g. role-play, presentation or read / repeat from a text or passage).</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connectives to link together what they say so as to add fluency.</a:t>
            </a:r>
          </a:p>
          <a:p>
            <a:pPr algn="l">
              <a:lnSpc>
                <a:spcPts val="2625"/>
              </a:lnSpc>
            </a:pPr>
            <a:endParaRPr lang="en-US" sz="1000" dirty="0">
              <a:solidFill>
                <a:srgbClr val="FF66C4"/>
              </a:solidFill>
              <a:latin typeface="ABeeZee Bold"/>
              <a:ea typeface="ABeeZee Bold"/>
              <a:cs typeface="ABeeZee Bold"/>
              <a:sym typeface="ABeeZee Bold"/>
            </a:endParaRPr>
          </a:p>
          <a:p>
            <a:pPr algn="l">
              <a:lnSpc>
                <a:spcPts val="2625"/>
              </a:lnSpc>
            </a:pPr>
            <a:r>
              <a:rPr lang="en-US" sz="2187" dirty="0">
                <a:solidFill>
                  <a:srgbClr val="FF66C4"/>
                </a:solidFill>
                <a:latin typeface="ABeeZee Bold"/>
                <a:ea typeface="ABeeZee Bold"/>
                <a:cs typeface="ABeeZee Bold"/>
                <a:sym typeface="ABeeZee Bold"/>
              </a:rPr>
              <a:t>Listening</a:t>
            </a:r>
          </a:p>
          <a:p>
            <a:pPr algn="l">
              <a:lnSpc>
                <a:spcPts val="2625"/>
              </a:lnSpc>
            </a:pPr>
            <a:r>
              <a:rPr lang="en-US" sz="2187" dirty="0">
                <a:solidFill>
                  <a:srgbClr val="FF66C4"/>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Understand the main points in passages of language spoken with authentic pronunciation and at authentic speed.</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Understand and identify longer and more complex phrases and sentences (e.g. descriptions, information, instructions) in</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listening exercises and be able to answer questions based on what they hear.</a:t>
            </a:r>
          </a:p>
          <a:p>
            <a:pPr algn="l">
              <a:lnSpc>
                <a:spcPts val="2625"/>
              </a:lnSpc>
            </a:pPr>
            <a:endParaRPr lang="en-US" sz="1000" dirty="0">
              <a:solidFill>
                <a:srgbClr val="FF66C4"/>
              </a:solidFill>
              <a:latin typeface="ABeeZee Bold"/>
              <a:ea typeface="ABeeZee Bold"/>
              <a:cs typeface="ABeeZee Bold"/>
              <a:sym typeface="ABeeZee Bold"/>
            </a:endParaRPr>
          </a:p>
          <a:p>
            <a:pPr algn="l">
              <a:lnSpc>
                <a:spcPts val="2625"/>
              </a:lnSpc>
            </a:pPr>
            <a:r>
              <a:rPr lang="en-US" sz="2187" dirty="0">
                <a:solidFill>
                  <a:srgbClr val="FF66C4"/>
                </a:solidFill>
                <a:latin typeface="ABeeZee Bold"/>
                <a:ea typeface="ABeeZee Bold"/>
                <a:cs typeface="ABeeZee Bold"/>
                <a:sym typeface="ABeeZee Bold"/>
              </a:rPr>
              <a:t>Reading</a:t>
            </a:r>
          </a:p>
          <a:p>
            <a:pPr algn="l">
              <a:lnSpc>
                <a:spcPts val="2625"/>
              </a:lnSpc>
            </a:pPr>
            <a:r>
              <a:rPr lang="en-US" sz="2187" dirty="0">
                <a:solidFill>
                  <a:srgbClr val="FF66C4"/>
                </a:solidFill>
                <a:latin typeface="ABeeZee Bold"/>
                <a:ea typeface="ABeeZee Bold"/>
                <a:cs typeface="ABeeZee Bold"/>
                <a:sym typeface="ABeeZee Bold"/>
              </a:rPr>
              <a:t>I can:</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Read aloud with expression and accurate pronunciation.</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Read and understand the main points and more specific details from a variety of simple texts in different but authentic formats (e.g. stories, reading exercises with set questions,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emails, letters from a partner school or internet sites in the target language (supervision required).</a:t>
            </a:r>
          </a:p>
          <a:p>
            <a:pPr algn="l">
              <a:lnSpc>
                <a:spcPts val="2625"/>
              </a:lnSpc>
            </a:pPr>
            <a:endParaRPr lang="en-US" sz="1000" dirty="0">
              <a:solidFill>
                <a:srgbClr val="FF66C4"/>
              </a:solidFill>
              <a:latin typeface="ABeeZee Bold"/>
              <a:ea typeface="ABeeZee Bold"/>
              <a:cs typeface="ABeeZee Bold"/>
              <a:sym typeface="ABeeZee Bold"/>
            </a:endParaRPr>
          </a:p>
          <a:p>
            <a:pPr algn="l">
              <a:lnSpc>
                <a:spcPts val="2625"/>
              </a:lnSpc>
            </a:pPr>
            <a:r>
              <a:rPr lang="en-US" sz="2187" dirty="0">
                <a:solidFill>
                  <a:srgbClr val="FF66C4"/>
                </a:solidFill>
                <a:latin typeface="ABeeZee Bold"/>
                <a:ea typeface="ABeeZee Bold"/>
                <a:cs typeface="ABeeZee Bold"/>
                <a:sym typeface="ABeeZee Bold"/>
              </a:rPr>
              <a:t>Writing </a:t>
            </a:r>
          </a:p>
          <a:p>
            <a:pPr algn="l">
              <a:lnSpc>
                <a:spcPts val="2625"/>
              </a:lnSpc>
            </a:pPr>
            <a:r>
              <a:rPr lang="en-US" sz="2187" dirty="0">
                <a:solidFill>
                  <a:srgbClr val="FF66C4"/>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Write longer sentences and short paragraphs from memory or using supported materials (e.g. a word bank).</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verbs in the correct form (e.g. first person “I” or third person “he”, “she”, “you” and plurals “we” and “they” to express what they and other people do, like etc.)</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Identify and correctly use adjectives (e.g. colours or size) and connectives placing them correctly in a sentence and</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understand the concept of adjectival agreement (where relevant).</a:t>
            </a:r>
          </a:p>
          <a:p>
            <a:pPr algn="l">
              <a:lnSpc>
                <a:spcPts val="2625"/>
              </a:lnSpc>
            </a:pPr>
            <a:endParaRPr lang="en-US" sz="1000" dirty="0">
              <a:solidFill>
                <a:srgbClr val="FF66C4"/>
              </a:solidFill>
              <a:latin typeface="ABeeZee Bold"/>
              <a:ea typeface="ABeeZee Bold"/>
              <a:cs typeface="ABeeZee Bold"/>
              <a:sym typeface="ABeeZee Bold"/>
            </a:endParaRPr>
          </a:p>
          <a:p>
            <a:pPr algn="l">
              <a:lnSpc>
                <a:spcPts val="2625"/>
              </a:lnSpc>
            </a:pPr>
            <a:r>
              <a:rPr lang="en-US" sz="2187" dirty="0">
                <a:solidFill>
                  <a:srgbClr val="FF66C4"/>
                </a:solidFill>
                <a:latin typeface="ABeeZee Bold"/>
                <a:ea typeface="ABeeZee Bold"/>
                <a:cs typeface="ABeeZee Bold"/>
                <a:sym typeface="ABeeZee Bold"/>
              </a:rPr>
              <a:t>Grammar</a:t>
            </a:r>
          </a:p>
          <a:p>
            <a:pPr algn="l">
              <a:lnSpc>
                <a:spcPts val="2625"/>
              </a:lnSpc>
            </a:pPr>
            <a:r>
              <a:rPr lang="en-US" sz="2187" dirty="0">
                <a:solidFill>
                  <a:srgbClr val="FF66C4"/>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Understand the concept of gender (masculine, feminine, neuter (if applicable) and which article (definite or indefinite) to use correctly with different nouns.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Understand what the different parts of a conjugated verb look like, know what each of the personal pronouns are, understand a verb stem and the different endings (where appropriate) for the main types of verbs.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Be able to identify and correctly use adjectives (e.g. colours or size) and connectives and understand the concept of adjectival agreement (where relevant).</a:t>
            </a:r>
            <a:endParaRPr lang="en-US" sz="2187" dirty="0">
              <a:solidFill>
                <a:srgbClr val="FF66C4"/>
              </a:solidFill>
              <a:latin typeface="ABeeZee Bold"/>
              <a:ea typeface="ABeeZee Bold"/>
              <a:cs typeface="ABeeZee Bold"/>
              <a:sym typeface="ABeeZee Bold"/>
            </a:endParaRPr>
          </a:p>
        </p:txBody>
      </p:sp>
      <p:sp>
        <p:nvSpPr>
          <p:cNvPr id="44" name="TextBox 44"/>
          <p:cNvSpPr txBox="1"/>
          <p:nvPr/>
        </p:nvSpPr>
        <p:spPr>
          <a:xfrm>
            <a:off x="29204060" y="22326600"/>
            <a:ext cx="9537291" cy="10002738"/>
          </a:xfrm>
          <a:prstGeom prst="rect">
            <a:avLst/>
          </a:prstGeom>
        </p:spPr>
        <p:txBody>
          <a:bodyPr wrap="square" lIns="0" tIns="0" rIns="0" bIns="0" rtlCol="0" anchor="t">
            <a:spAutoFit/>
          </a:bodyPr>
          <a:lstStyle/>
          <a:p>
            <a:pPr algn="l">
              <a:lnSpc>
                <a:spcPts val="2627"/>
              </a:lnSpc>
            </a:pPr>
            <a:r>
              <a:rPr lang="en-US" sz="2189" dirty="0">
                <a:solidFill>
                  <a:srgbClr val="4F298A"/>
                </a:solidFill>
                <a:latin typeface="ABeeZee Bold"/>
                <a:ea typeface="ABeeZee Bold"/>
                <a:cs typeface="ABeeZee Bold"/>
                <a:sym typeface="ABeeZee Bold"/>
              </a:rPr>
              <a:t>By the end of Year 5 pupils should:</a:t>
            </a:r>
          </a:p>
          <a:p>
            <a:pPr algn="l">
              <a:lnSpc>
                <a:spcPts val="2627"/>
              </a:lnSpc>
            </a:pPr>
            <a:r>
              <a:rPr lang="en-GB" sz="2189" dirty="0">
                <a:solidFill>
                  <a:srgbClr val="4F298A"/>
                </a:solidFill>
                <a:latin typeface="ABeeZee Bold"/>
                <a:ea typeface="ABeeZee Bold"/>
                <a:cs typeface="ABeeZee Bold"/>
                <a:sym typeface="ABeeZee Bold"/>
              </a:rPr>
              <a:t>• Understand and use the alphabet to assist in correct spelling and pronunciation.</a:t>
            </a:r>
          </a:p>
          <a:p>
            <a:pPr algn="l">
              <a:lnSpc>
                <a:spcPts val="2627"/>
              </a:lnSpc>
            </a:pPr>
            <a:r>
              <a:rPr lang="en-GB" sz="2189" dirty="0">
                <a:solidFill>
                  <a:srgbClr val="4F298A"/>
                </a:solidFill>
                <a:latin typeface="ABeeZee Bold"/>
                <a:ea typeface="ABeeZee Bold"/>
                <a:cs typeface="ABeeZee Bold"/>
                <a:sym typeface="ABeeZee Bold"/>
              </a:rPr>
              <a:t>• Follow and give simple instructions and descriptions (e.g. the date, the weather, what they are wearing).</a:t>
            </a:r>
          </a:p>
          <a:p>
            <a:pPr algn="l">
              <a:lnSpc>
                <a:spcPts val="2627"/>
              </a:lnSpc>
            </a:pPr>
            <a:r>
              <a:rPr lang="en-GB" sz="2189" dirty="0">
                <a:solidFill>
                  <a:srgbClr val="4F298A"/>
                </a:solidFill>
                <a:latin typeface="ABeeZee Bold"/>
                <a:ea typeface="ABeeZee Bold"/>
                <a:cs typeface="ABeeZee Bold"/>
                <a:sym typeface="ABeeZee Bold"/>
              </a:rPr>
              <a:t>• Be able to say, read and write the date including the day, number and month of the year. All numbers from 1-100 in multiples of 10 as well as all numbers from 1-31 should be familiar.</a:t>
            </a:r>
          </a:p>
          <a:p>
            <a:pPr algn="l">
              <a:lnSpc>
                <a:spcPts val="2627"/>
              </a:lnSpc>
            </a:pPr>
            <a:r>
              <a:rPr lang="en-GB" sz="2189" dirty="0">
                <a:solidFill>
                  <a:srgbClr val="4F298A"/>
                </a:solidFill>
                <a:latin typeface="ABeeZee Bold"/>
                <a:ea typeface="ABeeZee Bold"/>
                <a:cs typeface="ABeeZee Bold"/>
                <a:sym typeface="ABeeZee Bold"/>
              </a:rPr>
              <a:t>• Take part in conversations and be able to make simple statements and present</a:t>
            </a:r>
          </a:p>
          <a:p>
            <a:pPr algn="l">
              <a:lnSpc>
                <a:spcPts val="2627"/>
              </a:lnSpc>
            </a:pPr>
            <a:r>
              <a:rPr lang="en-GB" sz="2189" dirty="0">
                <a:solidFill>
                  <a:srgbClr val="4F298A"/>
                </a:solidFill>
                <a:latin typeface="ABeeZee Bold"/>
                <a:ea typeface="ABeeZee Bold"/>
                <a:cs typeface="ABeeZee Bold"/>
                <a:sym typeface="ABeeZee Bold"/>
              </a:rPr>
              <a:t>information (e.g. weather, playing an instrument, the date, what they wear at different times of the year or on different occasions).</a:t>
            </a:r>
          </a:p>
          <a:p>
            <a:pPr algn="l">
              <a:lnSpc>
                <a:spcPts val="2627"/>
              </a:lnSpc>
            </a:pPr>
            <a:r>
              <a:rPr lang="en-GB" sz="2189" dirty="0">
                <a:solidFill>
                  <a:srgbClr val="4F298A"/>
                </a:solidFill>
                <a:latin typeface="ABeeZee Bold"/>
                <a:ea typeface="ABeeZee Bold"/>
                <a:cs typeface="ABeeZee Bold"/>
                <a:sym typeface="ABeeZee Bold"/>
              </a:rPr>
              <a:t>• Understand and communicate simple descriptions orally and in writing (e.g. of a scene, a person, a place, the weather).</a:t>
            </a:r>
          </a:p>
          <a:p>
            <a:pPr algn="l">
              <a:lnSpc>
                <a:spcPts val="2627"/>
              </a:lnSpc>
            </a:pPr>
            <a:r>
              <a:rPr lang="en-GB" sz="2189" dirty="0">
                <a:solidFill>
                  <a:srgbClr val="4F298A"/>
                </a:solidFill>
                <a:latin typeface="ABeeZee Bold"/>
                <a:ea typeface="ABeeZee Bold"/>
                <a:cs typeface="ABeeZee Bold"/>
                <a:sym typeface="ABeeZee Bold"/>
              </a:rPr>
              <a:t>• Be able to read longer passages of text and answer questions (orally or in writing about the passage they have read (e.g. reading a short and simple story or completing a reading exercise about what different people are wearing on different days of the week for different occasions).</a:t>
            </a:r>
          </a:p>
          <a:p>
            <a:pPr algn="l">
              <a:lnSpc>
                <a:spcPts val="2627"/>
              </a:lnSpc>
            </a:pPr>
            <a:r>
              <a:rPr lang="en-GB" sz="2189" dirty="0">
                <a:solidFill>
                  <a:srgbClr val="4F298A"/>
                </a:solidFill>
                <a:latin typeface="ABeeZee Bold"/>
                <a:ea typeface="ABeeZee Bold"/>
                <a:cs typeface="ABeeZee Bold"/>
                <a:sym typeface="ABeeZee Bold"/>
              </a:rPr>
              <a:t>• Be able to listen to longer passages of text and answer questions (orally or in writing) about the passage they have heard (e.g. about what the weather is like on different days or in different areas of a country.</a:t>
            </a:r>
          </a:p>
          <a:p>
            <a:pPr algn="l">
              <a:lnSpc>
                <a:spcPts val="2627"/>
              </a:lnSpc>
            </a:pPr>
            <a:r>
              <a:rPr lang="en-GB" sz="2189" dirty="0">
                <a:solidFill>
                  <a:srgbClr val="4F298A"/>
                </a:solidFill>
                <a:latin typeface="ABeeZee Bold"/>
                <a:ea typeface="ABeeZee Bold"/>
                <a:cs typeface="ABeeZee Bold"/>
                <a:sym typeface="ABeeZee Bold"/>
              </a:rPr>
              <a:t>• Understand what a fully conjugated verb looks like and start to examine and understand what each of the personal pronouns are so they can use them in speaking, listening, reading and writing activities (e.g. the first person form “I” but also third person forms “he”, “she”, “you” and plural forms “we” and “they”. This can be done using familiar verbs such as “to wear” regarding clothes and they can then build sentences about what they and their friends are wearing).</a:t>
            </a:r>
            <a:endParaRPr lang="en-US" sz="2189" dirty="0">
              <a:solidFill>
                <a:srgbClr val="4F298A"/>
              </a:solidFill>
              <a:latin typeface="ABeeZee Bold"/>
              <a:ea typeface="ABeeZee Bold"/>
              <a:cs typeface="ABeeZee Bold"/>
              <a:sym typeface="ABeeZee Bold"/>
            </a:endParaRPr>
          </a:p>
        </p:txBody>
      </p:sp>
      <p:sp>
        <p:nvSpPr>
          <p:cNvPr id="45" name="TextBox 45"/>
          <p:cNvSpPr txBox="1"/>
          <p:nvPr/>
        </p:nvSpPr>
        <p:spPr>
          <a:xfrm>
            <a:off x="29204060" y="1940039"/>
            <a:ext cx="9537291" cy="14003834"/>
          </a:xfrm>
          <a:prstGeom prst="rect">
            <a:avLst/>
          </a:prstGeom>
        </p:spPr>
        <p:txBody>
          <a:bodyPr wrap="square" lIns="0" tIns="0" rIns="0" bIns="0" rtlCol="0" anchor="t">
            <a:spAutoFit/>
          </a:bodyPr>
          <a:lstStyle/>
          <a:p>
            <a:pPr algn="l">
              <a:lnSpc>
                <a:spcPts val="2625"/>
              </a:lnSpc>
            </a:pPr>
            <a:r>
              <a:rPr lang="en-US" sz="2187" dirty="0">
                <a:solidFill>
                  <a:srgbClr val="4F298A"/>
                </a:solidFill>
                <a:latin typeface="ABeeZee Bold"/>
                <a:ea typeface="ABeeZee Bold"/>
                <a:cs typeface="ABeeZee Bold"/>
                <a:sym typeface="ABeeZee Bold"/>
              </a:rPr>
              <a:t>Speaking</a:t>
            </a:r>
          </a:p>
          <a:p>
            <a:pPr algn="l">
              <a:lnSpc>
                <a:spcPts val="2625"/>
              </a:lnSpc>
            </a:pPr>
            <a:r>
              <a:rPr lang="en-US" sz="2187" dirty="0">
                <a:solidFill>
                  <a:srgbClr val="4F298A"/>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Take part in short conversations using sentences and familiar vocabulary.</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Present to another person or group of people using sentences and authentic pronunciation, gesture and intonation to convey accurate meaning.</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Understand and express simple opinions using familiar topics and vocabulary.</a:t>
            </a:r>
            <a:endParaRPr lang="en-US" sz="2187" dirty="0">
              <a:solidFill>
                <a:srgbClr val="4F298A"/>
              </a:solidFill>
              <a:latin typeface="ABeeZee Bold"/>
              <a:ea typeface="ABeeZee Bold"/>
              <a:cs typeface="ABeeZee Bold"/>
              <a:sym typeface="ABeeZee Bold"/>
            </a:endParaRPr>
          </a:p>
          <a:p>
            <a:pPr algn="l">
              <a:lnSpc>
                <a:spcPts val="2625"/>
              </a:lnSpc>
            </a:pPr>
            <a:endParaRPr lang="en-US" sz="1000" dirty="0">
              <a:solidFill>
                <a:srgbClr val="4F298A"/>
              </a:solidFill>
              <a:latin typeface="ABeeZee Bold"/>
              <a:ea typeface="ABeeZee Bold"/>
              <a:cs typeface="ABeeZee Bold"/>
              <a:sym typeface="ABeeZee Bold"/>
            </a:endParaRPr>
          </a:p>
          <a:p>
            <a:pPr algn="l">
              <a:lnSpc>
                <a:spcPts val="2625"/>
              </a:lnSpc>
            </a:pPr>
            <a:r>
              <a:rPr lang="en-US" sz="2187" dirty="0">
                <a:solidFill>
                  <a:srgbClr val="4F298A"/>
                </a:solidFill>
                <a:latin typeface="ABeeZee Bold"/>
                <a:ea typeface="ABeeZee Bold"/>
                <a:cs typeface="ABeeZee Bold"/>
                <a:sym typeface="ABeeZee Bold"/>
              </a:rPr>
              <a:t>Listening </a:t>
            </a:r>
          </a:p>
          <a:p>
            <a:pPr algn="l">
              <a:lnSpc>
                <a:spcPts val="2625"/>
              </a:lnSpc>
            </a:pPr>
            <a:r>
              <a:rPr lang="en-US" sz="2187" dirty="0">
                <a:solidFill>
                  <a:srgbClr val="4F298A"/>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Listen attentively and understand more complex phrases and sentences in longer passages of the foreign language (e.g. instructions given, stories, fairy tales, songs and extended listening exercises).</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Undertake longer listening exercises and be able to identify key words or phrases so as to answer questions.</a:t>
            </a:r>
            <a:endParaRPr lang="en-US" sz="2187" dirty="0">
              <a:solidFill>
                <a:srgbClr val="4F298A"/>
              </a:solidFill>
              <a:latin typeface="ABeeZee Bold"/>
              <a:ea typeface="ABeeZee Bold"/>
              <a:cs typeface="ABeeZee Bold"/>
              <a:sym typeface="ABeeZee Bold"/>
            </a:endParaRPr>
          </a:p>
          <a:p>
            <a:pPr algn="l">
              <a:lnSpc>
                <a:spcPts val="2625"/>
              </a:lnSpc>
            </a:pPr>
            <a:endParaRPr lang="en-US" sz="1000" dirty="0">
              <a:solidFill>
                <a:srgbClr val="4F298A"/>
              </a:solidFill>
              <a:latin typeface="ABeeZee Bold"/>
              <a:ea typeface="ABeeZee Bold"/>
              <a:cs typeface="ABeeZee Bold"/>
              <a:sym typeface="ABeeZee Bold"/>
            </a:endParaRPr>
          </a:p>
          <a:p>
            <a:pPr algn="l">
              <a:lnSpc>
                <a:spcPts val="2625"/>
              </a:lnSpc>
            </a:pPr>
            <a:r>
              <a:rPr lang="en-US" sz="2187" dirty="0">
                <a:solidFill>
                  <a:srgbClr val="4F298A"/>
                </a:solidFill>
                <a:latin typeface="ABeeZee Bold"/>
                <a:ea typeface="ABeeZee Bold"/>
                <a:cs typeface="ABeeZee Bold"/>
                <a:sym typeface="ABeeZee Bold"/>
              </a:rPr>
              <a:t>Reading</a:t>
            </a:r>
          </a:p>
          <a:p>
            <a:pPr algn="l">
              <a:lnSpc>
                <a:spcPts val="2625"/>
              </a:lnSpc>
            </a:pPr>
            <a:r>
              <a:rPr lang="en-US" sz="2187" dirty="0">
                <a:solidFill>
                  <a:srgbClr val="4F298A"/>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Read a variety of simple texts in different but authentic formats (e.g.</a:t>
            </a:r>
          </a:p>
          <a:p>
            <a:pPr algn="l">
              <a:lnSpc>
                <a:spcPts val="2625"/>
              </a:lnSpc>
            </a:pPr>
            <a:r>
              <a:rPr lang="en-GB" sz="2187" dirty="0">
                <a:solidFill>
                  <a:srgbClr val="4F298A"/>
                </a:solidFill>
                <a:latin typeface="ABeeZee Bold"/>
                <a:ea typeface="ABeeZee Bold"/>
                <a:cs typeface="ABeeZee Bold"/>
                <a:sym typeface="ABeeZee Bold"/>
              </a:rPr>
              <a:t>stories, song lyrics (covering familiar topics), reading exercises with set</a:t>
            </a:r>
          </a:p>
          <a:p>
            <a:pPr algn="l">
              <a:lnSpc>
                <a:spcPts val="2625"/>
              </a:lnSpc>
            </a:pPr>
            <a:r>
              <a:rPr lang="en-GB" sz="2187" dirty="0">
                <a:solidFill>
                  <a:srgbClr val="4F298A"/>
                </a:solidFill>
                <a:latin typeface="ABeeZee Bold"/>
                <a:ea typeface="ABeeZee Bold"/>
                <a:cs typeface="ABeeZee Bold"/>
                <a:sym typeface="ABeeZee Bold"/>
              </a:rPr>
              <a:t>questions, emails or letters from a partner school).</a:t>
            </a:r>
            <a:endParaRPr lang="en-US" sz="2187" dirty="0">
              <a:solidFill>
                <a:srgbClr val="4F298A"/>
              </a:solidFill>
              <a:latin typeface="ABeeZee Bold"/>
              <a:ea typeface="ABeeZee Bold"/>
              <a:cs typeface="ABeeZee Bold"/>
              <a:sym typeface="ABeeZee Bold"/>
            </a:endParaRPr>
          </a:p>
          <a:p>
            <a:pPr algn="l">
              <a:lnSpc>
                <a:spcPts val="2625"/>
              </a:lnSpc>
            </a:pPr>
            <a:endParaRPr lang="en-US" sz="1000" dirty="0">
              <a:solidFill>
                <a:srgbClr val="4F298A"/>
              </a:solidFill>
              <a:latin typeface="ABeeZee Bold"/>
              <a:ea typeface="ABeeZee Bold"/>
              <a:cs typeface="ABeeZee Bold"/>
              <a:sym typeface="ABeeZee Bold"/>
            </a:endParaRPr>
          </a:p>
          <a:p>
            <a:pPr algn="l">
              <a:lnSpc>
                <a:spcPts val="2625"/>
              </a:lnSpc>
            </a:pPr>
            <a:r>
              <a:rPr lang="en-US" sz="2187" dirty="0">
                <a:solidFill>
                  <a:srgbClr val="4F298A"/>
                </a:solidFill>
                <a:latin typeface="ABeeZee Bold"/>
                <a:ea typeface="ABeeZee Bold"/>
                <a:cs typeface="ABeeZee Bold"/>
                <a:sym typeface="ABeeZee Bold"/>
              </a:rPr>
              <a:t>Writing</a:t>
            </a:r>
          </a:p>
          <a:p>
            <a:pPr algn="l">
              <a:lnSpc>
                <a:spcPts val="2625"/>
              </a:lnSpc>
            </a:pPr>
            <a:r>
              <a:rPr lang="en-US" sz="2187" dirty="0">
                <a:solidFill>
                  <a:srgbClr val="4F298A"/>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Write simple sentences and short paragraphs from memory or using supported written materials (e.g. using a word bank).</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Use verbs in the correct form (e.g. first person “I” or third person “he”, “she”, “you” in their writing to express what they and other people do, like etc.)</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Check spellings with a dictionary.</a:t>
            </a:r>
            <a:endParaRPr lang="en-US" sz="2187" dirty="0">
              <a:solidFill>
                <a:srgbClr val="4F298A"/>
              </a:solidFill>
              <a:latin typeface="ABeeZee Bold"/>
              <a:ea typeface="ABeeZee Bold"/>
              <a:cs typeface="ABeeZee Bold"/>
              <a:sym typeface="ABeeZee Bold"/>
            </a:endParaRPr>
          </a:p>
          <a:p>
            <a:pPr algn="l">
              <a:lnSpc>
                <a:spcPts val="2625"/>
              </a:lnSpc>
            </a:pPr>
            <a:endParaRPr lang="en-US" sz="800" dirty="0">
              <a:solidFill>
                <a:srgbClr val="4F298A"/>
              </a:solidFill>
              <a:latin typeface="ABeeZee Bold"/>
              <a:ea typeface="ABeeZee Bold"/>
              <a:cs typeface="ABeeZee Bold"/>
              <a:sym typeface="ABeeZee Bold"/>
            </a:endParaRPr>
          </a:p>
          <a:p>
            <a:pPr algn="l">
              <a:lnSpc>
                <a:spcPts val="2625"/>
              </a:lnSpc>
            </a:pPr>
            <a:r>
              <a:rPr lang="en-US" sz="2187" dirty="0">
                <a:solidFill>
                  <a:srgbClr val="4F298A"/>
                </a:solidFill>
                <a:latin typeface="ABeeZee Bold"/>
                <a:ea typeface="ABeeZee Bold"/>
                <a:cs typeface="ABeeZee Bold"/>
                <a:sym typeface="ABeeZee Bold"/>
              </a:rPr>
              <a:t>Grammar </a:t>
            </a:r>
          </a:p>
          <a:p>
            <a:pPr algn="l">
              <a:lnSpc>
                <a:spcPts val="2625"/>
              </a:lnSpc>
            </a:pPr>
            <a:r>
              <a:rPr lang="en-US" sz="2187" dirty="0">
                <a:solidFill>
                  <a:srgbClr val="4F298A"/>
                </a:solidFill>
                <a:latin typeface="ABeeZee Bold"/>
                <a:ea typeface="ABeeZee Bold"/>
                <a:cs typeface="ABeeZee Bold"/>
                <a:sym typeface="ABeeZee Bold"/>
              </a:rPr>
              <a:t>I can: </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Understand the concept of gender (masculine &amp; feminine) and which article (definite or indefinite) to use correctly with different nouns.</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Use the negative form, possessives and connectives.</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Understand what the different parts of a fully conjugated verb look like and what</a:t>
            </a:r>
          </a:p>
          <a:p>
            <a:pPr marL="342900" indent="-342900" algn="l">
              <a:lnSpc>
                <a:spcPts val="2625"/>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each of the personal pronouns are.</a:t>
            </a:r>
            <a:endParaRPr lang="en-US" sz="2187" dirty="0">
              <a:solidFill>
                <a:srgbClr val="4F298A"/>
              </a:solidFill>
              <a:latin typeface="ABeeZee Bold"/>
              <a:ea typeface="ABeeZee Bold"/>
              <a:cs typeface="ABeeZee Bold"/>
              <a:sym typeface="ABeeZee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239</TotalTime>
  <Words>2350</Words>
  <Application>Microsoft Office PowerPoint</Application>
  <PresentationFormat>Custom</PresentationFormat>
  <Paragraphs>168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ABeeZee Bold</vt:lpstr>
      <vt:lpstr>Aptos</vt:lpstr>
      <vt:lpstr>Arial</vt:lpstr>
      <vt:lpstr>League Spartan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Colourful Minimal Brainstorm Roadmap Mind Map</dc:title>
  <dc:creator>Heidi Daulton</dc:creator>
  <cp:lastModifiedBy>Miss R Jamil</cp:lastModifiedBy>
  <cp:revision>4</cp:revision>
  <cp:lastPrinted>2026-01-08T10:18:24Z</cp:lastPrinted>
  <dcterms:created xsi:type="dcterms:W3CDTF">2006-08-16T00:00:00Z</dcterms:created>
  <dcterms:modified xsi:type="dcterms:W3CDTF">2026-01-08T12:59:16Z</dcterms:modified>
  <dc:identifier>DAG7qpUwMFo</dc:identifier>
</cp:coreProperties>
</file>