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51117500" cy="32918400"/>
  <p:notesSz cx="6858000" cy="9144000"/>
  <p:embeddedFontLst>
    <p:embeddedFont>
      <p:font typeface="ABeeZee Bold" panose="020B0604020202020204" charset="0"/>
      <p:regular r:id="rId3"/>
    </p:embeddedFont>
    <p:embeddedFont>
      <p:font typeface="League Spartan" panose="020B0604020202020204" charset="0"/>
      <p:regular r:id="rId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16" d="100"/>
          <a:sy n="16" d="100"/>
        </p:scale>
        <p:origin x="1277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font" Target="fonts/font1.fntdata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font" Target="fonts/font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14583" y="3399581"/>
            <a:ext cx="3809401" cy="2937989"/>
          </a:xfrm>
          <a:custGeom>
            <a:avLst/>
            <a:gdLst/>
            <a:ahLst/>
            <a:cxnLst/>
            <a:rect l="l" t="t" r="r" b="b"/>
            <a:pathLst>
              <a:path w="3809401" h="2937989">
                <a:moveTo>
                  <a:pt x="0" y="0"/>
                </a:moveTo>
                <a:lnTo>
                  <a:pt x="3809401" y="0"/>
                </a:lnTo>
                <a:lnTo>
                  <a:pt x="3809401" y="2937989"/>
                </a:lnTo>
                <a:lnTo>
                  <a:pt x="0" y="293798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r="-2235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48442647" y="4020497"/>
            <a:ext cx="2214568" cy="2214568"/>
          </a:xfrm>
          <a:custGeom>
            <a:avLst/>
            <a:gdLst/>
            <a:ahLst/>
            <a:cxnLst/>
            <a:rect l="l" t="t" r="r" b="b"/>
            <a:pathLst>
              <a:path w="2214568" h="2214568">
                <a:moveTo>
                  <a:pt x="0" y="0"/>
                </a:moveTo>
                <a:lnTo>
                  <a:pt x="2214568" y="0"/>
                </a:lnTo>
                <a:lnTo>
                  <a:pt x="2214568" y="2214568"/>
                </a:lnTo>
                <a:lnTo>
                  <a:pt x="0" y="221456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1356985" y="6225540"/>
            <a:ext cx="14743475" cy="17401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969"/>
              </a:lnSpc>
            </a:pPr>
            <a:endParaRPr/>
          </a:p>
          <a:p>
            <a:pPr marL="676198" lvl="1" indent="-338099" algn="l">
              <a:lnSpc>
                <a:spcPts val="3758"/>
              </a:lnSpc>
              <a:buFont typeface="Arial"/>
              <a:buChar char="•"/>
            </a:pPr>
            <a:r>
              <a:rPr lang="en-US" sz="3131">
                <a:solidFill>
                  <a:srgbClr val="000000"/>
                </a:solidFill>
                <a:latin typeface="ABeeZee Bold"/>
                <a:ea typeface="ABeeZee Bold"/>
                <a:cs typeface="ABeeZee Bold"/>
                <a:sym typeface="ABeeZee Bold"/>
              </a:rPr>
              <a:t>Music enrichment: Young Voices, Choir</a:t>
            </a:r>
          </a:p>
          <a:p>
            <a:pPr algn="ctr">
              <a:lnSpc>
                <a:spcPts val="4969"/>
              </a:lnSpc>
            </a:pPr>
            <a:endParaRPr lang="en-US" sz="3131">
              <a:solidFill>
                <a:srgbClr val="000000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5" name="TextBox 5"/>
          <p:cNvSpPr txBox="1"/>
          <p:nvPr/>
        </p:nvSpPr>
        <p:spPr>
          <a:xfrm rot="-5400000">
            <a:off x="-14930658" y="7244888"/>
            <a:ext cx="31779244" cy="10834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WHOLE SCHOOL</a:t>
            </a:r>
          </a:p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INITATIVES:</a:t>
            </a:r>
          </a:p>
        </p:txBody>
      </p:sp>
      <p:sp>
        <p:nvSpPr>
          <p:cNvPr id="6" name="Freeform 6"/>
          <p:cNvSpPr/>
          <p:nvPr/>
        </p:nvSpPr>
        <p:spPr>
          <a:xfrm>
            <a:off x="25933962" y="15987083"/>
            <a:ext cx="24723253" cy="4759226"/>
          </a:xfrm>
          <a:custGeom>
            <a:avLst/>
            <a:gdLst/>
            <a:ahLst/>
            <a:cxnLst/>
            <a:rect l="l" t="t" r="r" b="b"/>
            <a:pathLst>
              <a:path w="24723253" h="4759226">
                <a:moveTo>
                  <a:pt x="0" y="0"/>
                </a:moveTo>
                <a:lnTo>
                  <a:pt x="24723253" y="0"/>
                </a:lnTo>
                <a:lnTo>
                  <a:pt x="24723253" y="4759226"/>
                </a:lnTo>
                <a:lnTo>
                  <a:pt x="0" y="475922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alphaModFix amt="34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7" name="Group 7"/>
          <p:cNvGrpSpPr/>
          <p:nvPr/>
        </p:nvGrpSpPr>
        <p:grpSpPr>
          <a:xfrm>
            <a:off x="30082691" y="17393220"/>
            <a:ext cx="2599304" cy="1946952"/>
            <a:chOff x="0" y="0"/>
            <a:chExt cx="3465739" cy="2595937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465739" cy="2595937"/>
            </a:xfrm>
            <a:custGeom>
              <a:avLst/>
              <a:gdLst/>
              <a:ahLst/>
              <a:cxnLst/>
              <a:rect l="l" t="t" r="r" b="b"/>
              <a:pathLst>
                <a:path w="3465739" h="2595937">
                  <a:moveTo>
                    <a:pt x="0" y="0"/>
                  </a:moveTo>
                  <a:lnTo>
                    <a:pt x="3465739" y="0"/>
                  </a:lnTo>
                  <a:lnTo>
                    <a:pt x="3465739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t="-16753" b="-1675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98558" y="486377"/>
              <a:ext cx="3268623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4</a:t>
              </a:r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37346293" y="15334847"/>
            <a:ext cx="2599304" cy="1946952"/>
            <a:chOff x="0" y="0"/>
            <a:chExt cx="3465739" cy="2595937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3465739" cy="2595937"/>
            </a:xfrm>
            <a:custGeom>
              <a:avLst/>
              <a:gdLst/>
              <a:ahLst/>
              <a:cxnLst/>
              <a:rect l="l" t="t" r="r" b="b"/>
              <a:pathLst>
                <a:path w="3465739" h="2595937">
                  <a:moveTo>
                    <a:pt x="0" y="0"/>
                  </a:moveTo>
                  <a:lnTo>
                    <a:pt x="3465739" y="0"/>
                  </a:lnTo>
                  <a:lnTo>
                    <a:pt x="3465739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t="-16753" b="-1675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98558" y="236358"/>
              <a:ext cx="3268623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5</a:t>
              </a:r>
            </a:p>
          </p:txBody>
        </p:sp>
      </p:grpSp>
      <p:sp>
        <p:nvSpPr>
          <p:cNvPr id="13" name="Freeform 13"/>
          <p:cNvSpPr/>
          <p:nvPr/>
        </p:nvSpPr>
        <p:spPr>
          <a:xfrm>
            <a:off x="44165334" y="17504631"/>
            <a:ext cx="2836523" cy="1946952"/>
          </a:xfrm>
          <a:custGeom>
            <a:avLst/>
            <a:gdLst/>
            <a:ahLst/>
            <a:cxnLst/>
            <a:rect l="l" t="t" r="r" b="b"/>
            <a:pathLst>
              <a:path w="2836523" h="1946952">
                <a:moveTo>
                  <a:pt x="0" y="0"/>
                </a:moveTo>
                <a:lnTo>
                  <a:pt x="2836523" y="0"/>
                </a:lnTo>
                <a:lnTo>
                  <a:pt x="2836523" y="1946952"/>
                </a:lnTo>
                <a:lnTo>
                  <a:pt x="0" y="194695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t="-22845" b="-22845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TextBox 14"/>
          <p:cNvSpPr txBox="1"/>
          <p:nvPr/>
        </p:nvSpPr>
        <p:spPr>
          <a:xfrm>
            <a:off x="9502556" y="4260058"/>
            <a:ext cx="32862812" cy="17784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502"/>
              </a:lnSpc>
            </a:pPr>
            <a:r>
              <a:rPr lang="en-US" sz="10358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MUSIC PROGRESSION DOCUMENT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44245999" y="17890632"/>
            <a:ext cx="2675195" cy="14495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930"/>
              </a:lnSpc>
            </a:pPr>
            <a:r>
              <a:rPr lang="en-US" sz="852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Yr 6</a:t>
            </a:r>
          </a:p>
        </p:txBody>
      </p:sp>
      <p:sp>
        <p:nvSpPr>
          <p:cNvPr id="16" name="Freeform 16"/>
          <p:cNvSpPr/>
          <p:nvPr/>
        </p:nvSpPr>
        <p:spPr>
          <a:xfrm>
            <a:off x="1210710" y="15987083"/>
            <a:ext cx="24723253" cy="4759226"/>
          </a:xfrm>
          <a:custGeom>
            <a:avLst/>
            <a:gdLst/>
            <a:ahLst/>
            <a:cxnLst/>
            <a:rect l="l" t="t" r="r" b="b"/>
            <a:pathLst>
              <a:path w="24723253" h="4759226">
                <a:moveTo>
                  <a:pt x="0" y="0"/>
                </a:moveTo>
                <a:lnTo>
                  <a:pt x="24723252" y="0"/>
                </a:lnTo>
                <a:lnTo>
                  <a:pt x="24723252" y="4759226"/>
                </a:lnTo>
                <a:lnTo>
                  <a:pt x="0" y="475922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alphaModFix amt="34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7" name="Group 17"/>
          <p:cNvGrpSpPr/>
          <p:nvPr/>
        </p:nvGrpSpPr>
        <p:grpSpPr>
          <a:xfrm>
            <a:off x="786209" y="14526387"/>
            <a:ext cx="3785399" cy="1946952"/>
            <a:chOff x="0" y="0"/>
            <a:chExt cx="5047199" cy="259593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5047199" cy="2595937"/>
            </a:xfrm>
            <a:custGeom>
              <a:avLst/>
              <a:gdLst/>
              <a:ahLst/>
              <a:cxnLst/>
              <a:rect l="l" t="t" r="r" b="b"/>
              <a:pathLst>
                <a:path w="5047199" h="2595937">
                  <a:moveTo>
                    <a:pt x="0" y="0"/>
                  </a:moveTo>
                  <a:lnTo>
                    <a:pt x="5047199" y="0"/>
                  </a:lnTo>
                  <a:lnTo>
                    <a:pt x="5047199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t="-47213" b="-4721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488643" y="363768"/>
              <a:ext cx="4069912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EYFS</a:t>
              </a:r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6327915" y="17342163"/>
            <a:ext cx="2421390" cy="1946952"/>
            <a:chOff x="0" y="0"/>
            <a:chExt cx="3228520" cy="2595937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3228520" cy="2595937"/>
            </a:xfrm>
            <a:custGeom>
              <a:avLst/>
              <a:gdLst/>
              <a:ahLst/>
              <a:cxnLst/>
              <a:rect l="l" t="t" r="r" b="b"/>
              <a:pathLst>
                <a:path w="3228520" h="2595937">
                  <a:moveTo>
                    <a:pt x="0" y="0"/>
                  </a:moveTo>
                  <a:lnTo>
                    <a:pt x="3228520" y="0"/>
                  </a:lnTo>
                  <a:lnTo>
                    <a:pt x="3228520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t="-12184" b="-12184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91812" y="363768"/>
              <a:ext cx="3044897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1</a:t>
              </a:r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13061133" y="15987083"/>
            <a:ext cx="3039327" cy="1946952"/>
            <a:chOff x="0" y="0"/>
            <a:chExt cx="4052436" cy="2595937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4052436" cy="2595937"/>
            </a:xfrm>
            <a:custGeom>
              <a:avLst/>
              <a:gdLst/>
              <a:ahLst/>
              <a:cxnLst/>
              <a:rect l="l" t="t" r="r" b="b"/>
              <a:pathLst>
                <a:path w="4052436" h="2595937">
                  <a:moveTo>
                    <a:pt x="0" y="0"/>
                  </a:moveTo>
                  <a:lnTo>
                    <a:pt x="4052436" y="0"/>
                  </a:lnTo>
                  <a:lnTo>
                    <a:pt x="4052436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 t="-28053" b="-2805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115242" y="550082"/>
              <a:ext cx="3821951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2</a:t>
              </a:r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21477301" y="15557678"/>
            <a:ext cx="2540000" cy="1946952"/>
            <a:chOff x="0" y="0"/>
            <a:chExt cx="3386666" cy="2595937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3386666" cy="2595937"/>
            </a:xfrm>
            <a:custGeom>
              <a:avLst/>
              <a:gdLst/>
              <a:ahLst/>
              <a:cxnLst/>
              <a:rect l="l" t="t" r="r" b="b"/>
              <a:pathLst>
                <a:path w="3386666" h="2595937">
                  <a:moveTo>
                    <a:pt x="0" y="0"/>
                  </a:moveTo>
                  <a:lnTo>
                    <a:pt x="3386666" y="0"/>
                  </a:lnTo>
                  <a:lnTo>
                    <a:pt x="3386666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t="-15230" b="-15230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96309" y="518230"/>
              <a:ext cx="3194048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3</a:t>
              </a:r>
            </a:p>
          </p:txBody>
        </p:sp>
      </p:grpSp>
      <p:sp>
        <p:nvSpPr>
          <p:cNvPr id="30" name="TextBox 30"/>
          <p:cNvSpPr txBox="1"/>
          <p:nvPr/>
        </p:nvSpPr>
        <p:spPr>
          <a:xfrm rot="-5400000">
            <a:off x="-15204593" y="12294552"/>
            <a:ext cx="31779244" cy="5355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SKILLS PROGRESSION</a:t>
            </a:r>
          </a:p>
        </p:txBody>
      </p:sp>
      <p:sp>
        <p:nvSpPr>
          <p:cNvPr id="31" name="TextBox 31"/>
          <p:cNvSpPr txBox="1"/>
          <p:nvPr/>
        </p:nvSpPr>
        <p:spPr>
          <a:xfrm rot="-5400000">
            <a:off x="-15204593" y="22460744"/>
            <a:ext cx="31779244" cy="5355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KNOWLEDGE PROGRESSION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1210710" y="21446794"/>
            <a:ext cx="4560636" cy="40661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·I know how to respond to symbols or hand signs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·I know how to respond appropriately to a range of classroom songs, e.g. tidy-up songs, circle time songs, line-up songs 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·I understand how to add chosen sound effects at an appropriate moment in a story or song</a:t>
            </a:r>
          </a:p>
          <a:p>
            <a:pPr algn="l">
              <a:lnSpc>
                <a:spcPts val="2625"/>
              </a:lnSpc>
            </a:pPr>
            <a:endParaRPr lang="en-US" sz="2187">
              <a:solidFill>
                <a:srgbClr val="FFB615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ctr">
              <a:lnSpc>
                <a:spcPts val="3319"/>
              </a:lnSpc>
            </a:pPr>
            <a:endParaRPr lang="en-US" sz="2187">
              <a:solidFill>
                <a:srgbClr val="FFB615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3" name="TextBox 33"/>
          <p:cNvSpPr txBox="1"/>
          <p:nvPr/>
        </p:nvSpPr>
        <p:spPr>
          <a:xfrm>
            <a:off x="1210710" y="9558454"/>
            <a:ext cx="4342228" cy="46341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08"/>
              </a:lnSpc>
            </a:pPr>
            <a:r>
              <a:rPr lang="en-US" sz="2174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I can </a:t>
            </a:r>
          </a:p>
          <a:p>
            <a:pPr algn="l">
              <a:lnSpc>
                <a:spcPts val="2608"/>
              </a:lnSpc>
            </a:pPr>
            <a:r>
              <a:rPr lang="en-US" sz="2174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·speak and chant short phrases with others</a:t>
            </a:r>
          </a:p>
          <a:p>
            <a:pPr algn="l">
              <a:lnSpc>
                <a:spcPts val="2608"/>
              </a:lnSpc>
            </a:pPr>
            <a:r>
              <a:rPr lang="en-US" sz="2174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·play instruments and sound-makers by shaking, scraping, rattling, and tapping</a:t>
            </a:r>
          </a:p>
          <a:p>
            <a:pPr algn="l">
              <a:lnSpc>
                <a:spcPts val="2608"/>
              </a:lnSpc>
            </a:pPr>
            <a:r>
              <a:rPr lang="en-US" sz="2174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·sing a variety of songs both accompanied and unaccompanied</a:t>
            </a:r>
          </a:p>
          <a:p>
            <a:pPr algn="l">
              <a:lnSpc>
                <a:spcPts val="2608"/>
              </a:lnSpc>
            </a:pPr>
            <a:r>
              <a:rPr lang="en-US" sz="2174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·play along to music showing a developing awareness of the beat</a:t>
            </a:r>
          </a:p>
          <a:p>
            <a:pPr algn="l">
              <a:lnSpc>
                <a:spcPts val="2608"/>
              </a:lnSpc>
            </a:pPr>
            <a:r>
              <a:rPr lang="en-US" sz="2174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sort and name different sounds</a:t>
            </a:r>
          </a:p>
          <a:p>
            <a:pPr algn="ctr">
              <a:lnSpc>
                <a:spcPts val="3054"/>
              </a:lnSpc>
            </a:pPr>
            <a:endParaRPr lang="en-US" sz="2174">
              <a:solidFill>
                <a:srgbClr val="FFB615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4" name="TextBox 34"/>
          <p:cNvSpPr txBox="1"/>
          <p:nvPr/>
        </p:nvSpPr>
        <p:spPr>
          <a:xfrm>
            <a:off x="6448404" y="21446794"/>
            <a:ext cx="4560636" cy="40920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·I know the sounds of percussion instruments used in the classroom and can identify and name them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·I understand how to begin to articulate how changes in speed, pitch and dynamics affect the mood.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·I can recognise and respond through movement/dance to the different musical characteristics and moods of music</a:t>
            </a:r>
          </a:p>
          <a:p>
            <a:pPr algn="ctr">
              <a:lnSpc>
                <a:spcPts val="3319"/>
              </a:lnSpc>
            </a:pPr>
            <a:endParaRPr lang="en-US" sz="2187">
              <a:solidFill>
                <a:srgbClr val="FF2315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5" name="TextBox 35"/>
          <p:cNvSpPr txBox="1"/>
          <p:nvPr/>
        </p:nvSpPr>
        <p:spPr>
          <a:xfrm>
            <a:off x="5959714" y="9557449"/>
            <a:ext cx="5170493" cy="60002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I can :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sing and chant in time to a steady beat 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·sing songs in different styles conveying different moods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· co-ordinate actions to go with a song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· play to a steady beat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·can perform an action or a sound on the steady beat whilst singing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·imitate a rhythm pattern on an instrument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·choose sounds to represent different things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·play a repeated rhythmic pattern [ostinato] to accompany a song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·follow simple signals: stop/start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 use simple musical terms [louder/quieter, faster/slower]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11313768" y="7777072"/>
            <a:ext cx="7574743" cy="66658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7"/>
              </a:lnSpc>
            </a:pPr>
            <a:r>
              <a:rPr lang="en-US" sz="2189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I can:</a:t>
            </a:r>
          </a:p>
          <a:p>
            <a:pPr algn="l">
              <a:lnSpc>
                <a:spcPts val="2627"/>
              </a:lnSpc>
            </a:pPr>
            <a:r>
              <a:rPr lang="en-US" sz="2189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 sing a variety of songs with more accuracy of pitch </a:t>
            </a:r>
          </a:p>
          <a:p>
            <a:pPr algn="l">
              <a:lnSpc>
                <a:spcPts val="2627"/>
              </a:lnSpc>
            </a:pPr>
            <a:r>
              <a:rPr lang="en-US" sz="2189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· sing songs controlling volume [dynamics] and speed [tempo]</a:t>
            </a:r>
          </a:p>
          <a:p>
            <a:pPr algn="l">
              <a:lnSpc>
                <a:spcPts val="2627"/>
              </a:lnSpc>
            </a:pPr>
            <a:r>
              <a:rPr lang="en-US" sz="2189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· sing words clearly and breathe at the end of phrases</a:t>
            </a:r>
          </a:p>
          <a:p>
            <a:pPr algn="l">
              <a:lnSpc>
                <a:spcPts val="2627"/>
              </a:lnSpc>
            </a:pPr>
            <a:r>
              <a:rPr lang="en-US" sz="2189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· echo short sung melodic phrases</a:t>
            </a:r>
          </a:p>
          <a:p>
            <a:pPr algn="l">
              <a:lnSpc>
                <a:spcPts val="2627"/>
              </a:lnSpc>
            </a:pPr>
            <a:r>
              <a:rPr lang="en-US" sz="2189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· play instruments with control e.g. maintaining a steady beat, getting faster/louder</a:t>
            </a:r>
          </a:p>
          <a:p>
            <a:pPr algn="l">
              <a:lnSpc>
                <a:spcPts val="2627"/>
              </a:lnSpc>
            </a:pPr>
            <a:r>
              <a:rPr lang="en-US" sz="2189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· perform a rhythm accompaniment to a song</a:t>
            </a:r>
          </a:p>
          <a:p>
            <a:pPr algn="l">
              <a:lnSpc>
                <a:spcPts val="2627"/>
              </a:lnSpc>
            </a:pPr>
            <a:r>
              <a:rPr lang="en-US" sz="2189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· compose short melodic phrases and repeated rhythmic patterns [ostinati]</a:t>
            </a:r>
          </a:p>
          <a:p>
            <a:pPr algn="l">
              <a:lnSpc>
                <a:spcPts val="2627"/>
              </a:lnSpc>
            </a:pPr>
            <a:r>
              <a:rPr lang="en-US" sz="2189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· compose music that has long and short sounds, and/or changes in tempo, timbre, and dynamics, in small groups</a:t>
            </a:r>
          </a:p>
          <a:p>
            <a:pPr algn="l">
              <a:lnSpc>
                <a:spcPts val="2627"/>
              </a:lnSpc>
            </a:pPr>
            <a:r>
              <a:rPr lang="en-US" sz="2189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· compose music that conveys different moods</a:t>
            </a:r>
          </a:p>
          <a:p>
            <a:pPr algn="l">
              <a:lnSpc>
                <a:spcPts val="2627"/>
              </a:lnSpc>
            </a:pPr>
            <a:r>
              <a:rPr lang="en-US" sz="2189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· compose music that has a beginning, middle and end</a:t>
            </a:r>
          </a:p>
          <a:p>
            <a:pPr algn="l">
              <a:lnSpc>
                <a:spcPts val="2627"/>
              </a:lnSpc>
            </a:pPr>
            <a:r>
              <a:rPr lang="en-US" sz="2189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·perform a sequence of sounds using a graphic score </a:t>
            </a:r>
          </a:p>
          <a:p>
            <a:pPr algn="l">
              <a:lnSpc>
                <a:spcPts val="2627"/>
              </a:lnSpc>
            </a:pPr>
            <a:r>
              <a:rPr lang="en-US" sz="2189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·convey the mood or meaning of a songwork and ·perform in smaller groups and follow a leader starting and stopping together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12198810" y="20422427"/>
            <a:ext cx="4560636" cy="50905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·I know how to identify when pitch is getting higher/lower/staying the same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·I understand different qualities of sound [timbre]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·I recognise and respond to the mood of a piece of music; beginning to use music terminology when describing how the mood is created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·I respond through movement/dance to different musical characteristics and moods [angrily,sadly, daintily, cheerfully]</a:t>
            </a:r>
          </a:p>
          <a:p>
            <a:pPr algn="ctr">
              <a:lnSpc>
                <a:spcPts val="3319"/>
              </a:lnSpc>
            </a:pPr>
            <a:endParaRPr lang="en-US" sz="2187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8" name="TextBox 38"/>
          <p:cNvSpPr txBox="1"/>
          <p:nvPr/>
        </p:nvSpPr>
        <p:spPr>
          <a:xfrm>
            <a:off x="19295287" y="5920533"/>
            <a:ext cx="7665111" cy="91700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50"/>
              </a:lnSpc>
            </a:pPr>
            <a:r>
              <a:rPr lang="en-US" sz="2208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I can:</a:t>
            </a:r>
          </a:p>
          <a:p>
            <a:pPr algn="l">
              <a:lnSpc>
                <a:spcPts val="2650"/>
              </a:lnSpc>
            </a:pPr>
            <a:r>
              <a:rPr lang="en-US" sz="2208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·sing songs in a variety of styles with confidence</a:t>
            </a:r>
          </a:p>
          <a:p>
            <a:pPr algn="l">
              <a:lnSpc>
                <a:spcPts val="2650"/>
              </a:lnSpc>
            </a:pPr>
            <a:r>
              <a:rPr lang="en-US" sz="2208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·chant or sing a round in two parts</a:t>
            </a:r>
          </a:p>
          <a:p>
            <a:pPr algn="l">
              <a:lnSpc>
                <a:spcPts val="2650"/>
              </a:lnSpc>
            </a:pPr>
            <a:r>
              <a:rPr lang="en-US" sz="2208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·imitate increasingly longer sung phrases with accuracy</a:t>
            </a:r>
          </a:p>
          <a:p>
            <a:pPr algn="l">
              <a:lnSpc>
                <a:spcPts val="2650"/>
              </a:lnSpc>
            </a:pPr>
            <a:r>
              <a:rPr lang="en-US" sz="2208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·sing songs with a recognised structure [verse and chorus/ call and response]</a:t>
            </a:r>
          </a:p>
          <a:p>
            <a:pPr algn="l">
              <a:lnSpc>
                <a:spcPts val="2650"/>
              </a:lnSpc>
            </a:pPr>
            <a:r>
              <a:rPr lang="en-US" sz="2208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·keep a steady beat on an instrument individually/in a group</a:t>
            </a:r>
          </a:p>
          <a:p>
            <a:pPr algn="l">
              <a:lnSpc>
                <a:spcPts val="2650"/>
              </a:lnSpc>
            </a:pPr>
            <a:r>
              <a:rPr lang="en-US" sz="2208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·maintain a melodic or rhythmic ostinato to accompany a song</a:t>
            </a:r>
          </a:p>
          <a:p>
            <a:pPr algn="l">
              <a:lnSpc>
                <a:spcPts val="2650"/>
              </a:lnSpc>
            </a:pPr>
            <a:r>
              <a:rPr lang="en-US" sz="2208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·use tuned percussion with increasing confidence</a:t>
            </a:r>
          </a:p>
          <a:p>
            <a:pPr algn="l">
              <a:lnSpc>
                <a:spcPts val="2650"/>
              </a:lnSpc>
            </a:pPr>
            <a:r>
              <a:rPr lang="en-US" sz="2208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·copy a short melodic phrase by ear on a pitched instrument</a:t>
            </a:r>
          </a:p>
          <a:p>
            <a:pPr algn="l">
              <a:lnSpc>
                <a:spcPts val="2650"/>
              </a:lnSpc>
            </a:pPr>
            <a:r>
              <a:rPr lang="en-US" sz="2208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·compose words and actions to go with a song</a:t>
            </a:r>
          </a:p>
          <a:p>
            <a:pPr algn="l">
              <a:lnSpc>
                <a:spcPts val="2650"/>
              </a:lnSpc>
            </a:pPr>
            <a:r>
              <a:rPr lang="en-US" sz="2208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·compose music that has a recognisable structure [ beginning, middle and end or verse/chorus]</a:t>
            </a:r>
          </a:p>
          <a:p>
            <a:pPr algn="l">
              <a:lnSpc>
                <a:spcPts val="2650"/>
              </a:lnSpc>
            </a:pPr>
            <a:r>
              <a:rPr lang="en-US" sz="2208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·compose music that uses repetition/echo</a:t>
            </a:r>
          </a:p>
          <a:p>
            <a:pPr algn="l">
              <a:lnSpc>
                <a:spcPts val="2650"/>
              </a:lnSpc>
            </a:pPr>
            <a:r>
              <a:rPr lang="en-US" sz="2208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·follow simple hand directions from a leader</a:t>
            </a:r>
          </a:p>
          <a:p>
            <a:pPr algn="l">
              <a:lnSpc>
                <a:spcPts val="2650"/>
              </a:lnSpc>
            </a:pPr>
            <a:r>
              <a:rPr lang="en-US" sz="2208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·perform a composed piece to a friendly audience, as a member of a group or class</a:t>
            </a:r>
          </a:p>
          <a:p>
            <a:pPr algn="l">
              <a:lnSpc>
                <a:spcPts val="2650"/>
              </a:lnSpc>
            </a:pPr>
            <a:r>
              <a:rPr lang="en-US" sz="2208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·play using symbols including graphic and/or simple traditional notation</a:t>
            </a:r>
          </a:p>
          <a:p>
            <a:pPr algn="l">
              <a:lnSpc>
                <a:spcPts val="2650"/>
              </a:lnSpc>
            </a:pPr>
            <a:r>
              <a:rPr lang="en-US" sz="2208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·perform with an awareness of others</a:t>
            </a:r>
          </a:p>
          <a:p>
            <a:pPr algn="l">
              <a:lnSpc>
                <a:spcPts val="2650"/>
              </a:lnSpc>
            </a:pPr>
            <a:r>
              <a:rPr lang="en-US" sz="2208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·combine musical sounds with narrative and movement</a:t>
            </a:r>
          </a:p>
          <a:p>
            <a:pPr algn="l">
              <a:lnSpc>
                <a:spcPts val="2650"/>
              </a:lnSpc>
            </a:pPr>
            <a:r>
              <a:rPr lang="en-US" sz="2208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·listen to my own compositions and use musical language to describe what happens in them.</a:t>
            </a:r>
          </a:p>
          <a:p>
            <a:pPr algn="ctr">
              <a:lnSpc>
                <a:spcPts val="3350"/>
              </a:lnSpc>
            </a:pPr>
            <a:endParaRPr lang="en-US" sz="2208">
              <a:solidFill>
                <a:srgbClr val="0448AF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9" name="TextBox 39"/>
          <p:cNvSpPr txBox="1"/>
          <p:nvPr/>
        </p:nvSpPr>
        <p:spPr>
          <a:xfrm>
            <a:off x="19571733" y="21446794"/>
            <a:ext cx="5187513" cy="4461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7"/>
              </a:lnSpc>
            </a:pPr>
            <a:r>
              <a:rPr lang="en-US" sz="2189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·I have an increasing awareness of pitch and of the shape of a melody</a:t>
            </a:r>
          </a:p>
          <a:p>
            <a:pPr algn="l">
              <a:lnSpc>
                <a:spcPts val="2627"/>
              </a:lnSpc>
            </a:pPr>
            <a:r>
              <a:rPr lang="en-US" sz="2189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·I understand that posture, breathing, and diction are important</a:t>
            </a:r>
          </a:p>
          <a:p>
            <a:pPr algn="l">
              <a:lnSpc>
                <a:spcPts val="2627"/>
              </a:lnSpc>
            </a:pPr>
            <a:r>
              <a:rPr lang="en-US" sz="2189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·I recognise some familiar instruments in recorded music [piano, drums, guitar, violin etc]</a:t>
            </a:r>
          </a:p>
          <a:p>
            <a:pPr algn="l">
              <a:lnSpc>
                <a:spcPts val="2627"/>
              </a:lnSpc>
            </a:pPr>
            <a:r>
              <a:rPr lang="en-US" sz="2189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·I recognise aurally wooden, metal, skin percussion instruments and begin to know their names</a:t>
            </a:r>
          </a:p>
          <a:p>
            <a:pPr algn="l">
              <a:lnSpc>
                <a:spcPts val="2627"/>
              </a:lnSpc>
            </a:pPr>
            <a:r>
              <a:rPr lang="en-US" sz="2189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·I demonstrate an awareness of character or style in performance</a:t>
            </a:r>
          </a:p>
          <a:p>
            <a:pPr algn="ctr">
              <a:lnSpc>
                <a:spcPts val="3653"/>
              </a:lnSpc>
            </a:pPr>
            <a:endParaRPr lang="en-US" sz="2189">
              <a:solidFill>
                <a:srgbClr val="0448AF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40" name="TextBox 40"/>
          <p:cNvSpPr txBox="1"/>
          <p:nvPr/>
        </p:nvSpPr>
        <p:spPr>
          <a:xfrm>
            <a:off x="27917308" y="21446794"/>
            <a:ext cx="6320384" cy="63330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·I recognise aurally the range of percussion [tuned and untuned] used in school and some orchestral instruments 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·I identify repeated rhythmic or melodic phrases in live or recorded music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·I know whether a song has a verse/chorus or call and response structure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·I understand the use of metre in 2 or 3 in a piece of recorded or live music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·I recognise and talk about some contrasting styles of music in broad terms, using appropriate musical language [ tempo, dynamics, metre, texture, timbre]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·I  recognise the combined effect of layers of sound by listening to my own arrangements, compositions, and recordings</a:t>
            </a:r>
          </a:p>
          <a:p>
            <a:pPr algn="ctr">
              <a:lnSpc>
                <a:spcPts val="2627"/>
              </a:lnSpc>
            </a:pPr>
            <a:r>
              <a:rPr lang="en-US" sz="2189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I recognise music from different times and countries, identifying key elements that give it its unique sound</a:t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27501338" y="6225540"/>
            <a:ext cx="7503152" cy="100827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73"/>
              </a:lnSpc>
            </a:pPr>
            <a:r>
              <a:rPr lang="en-US" sz="2144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I can: </a:t>
            </a:r>
          </a:p>
          <a:p>
            <a:pPr algn="l">
              <a:lnSpc>
                <a:spcPts val="2573"/>
              </a:lnSpc>
            </a:pPr>
            <a:r>
              <a:rPr lang="en-US" sz="2144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sing songs in a variety of styles with an increasing awareness of the tone of my voice and the shape of the melody</a:t>
            </a:r>
          </a:p>
          <a:p>
            <a:pPr algn="l">
              <a:lnSpc>
                <a:spcPts val="2573"/>
              </a:lnSpc>
            </a:pPr>
            <a:r>
              <a:rPr lang="en-US" sz="2144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·sing confidently as part of a small group or solo </a:t>
            </a:r>
          </a:p>
          <a:p>
            <a:pPr algn="l">
              <a:lnSpc>
                <a:spcPts val="2573"/>
              </a:lnSpc>
            </a:pPr>
            <a:r>
              <a:rPr lang="en-US" sz="2144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·copy short phrases and am able to sing up and down in step </a:t>
            </a:r>
          </a:p>
          <a:p>
            <a:pPr algn="l">
              <a:lnSpc>
                <a:spcPts val="2573"/>
              </a:lnSpc>
            </a:pPr>
            <a:r>
              <a:rPr lang="en-US" sz="2144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·sing songs showing musical expression</a:t>
            </a:r>
          </a:p>
          <a:p>
            <a:pPr algn="l">
              <a:lnSpc>
                <a:spcPts val="2573"/>
              </a:lnSpc>
            </a:pPr>
            <a:r>
              <a:rPr lang="en-US" sz="2144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·sing two/three part rounds with more confidence and increasing pitch accuracy</a:t>
            </a:r>
          </a:p>
          <a:p>
            <a:pPr algn="l">
              <a:lnSpc>
                <a:spcPts val="2573"/>
              </a:lnSpc>
            </a:pPr>
            <a:r>
              <a:rPr lang="en-US" sz="2144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·use tuned percussion instruments with increasing confidence to accompany songs </a:t>
            </a:r>
          </a:p>
          <a:p>
            <a:pPr algn="l">
              <a:lnSpc>
                <a:spcPts val="2573"/>
              </a:lnSpc>
            </a:pPr>
            <a:r>
              <a:rPr lang="en-US" sz="2144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·play music in a metre of two or three time</a:t>
            </a:r>
          </a:p>
          <a:p>
            <a:pPr algn="l">
              <a:lnSpc>
                <a:spcPts val="2573"/>
              </a:lnSpc>
            </a:pPr>
            <a:r>
              <a:rPr lang="en-US" sz="2144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·follow a leader, stopping / starting, playing faster / slower, and louder / quieter</a:t>
            </a:r>
          </a:p>
          <a:p>
            <a:pPr algn="l">
              <a:lnSpc>
                <a:spcPts val="2573"/>
              </a:lnSpc>
            </a:pPr>
            <a:r>
              <a:rPr lang="en-US" sz="2144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·perform to an audience with increasing confidence</a:t>
            </a:r>
          </a:p>
          <a:p>
            <a:pPr algn="l">
              <a:lnSpc>
                <a:spcPts val="2573"/>
              </a:lnSpc>
            </a:pPr>
            <a:r>
              <a:rPr lang="en-US" sz="2144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·use a range of ICT to sequence, compose and record</a:t>
            </a:r>
          </a:p>
          <a:p>
            <a:pPr algn="l">
              <a:lnSpc>
                <a:spcPts val="2573"/>
              </a:lnSpc>
            </a:pPr>
            <a:r>
              <a:rPr lang="en-US" sz="2144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·compose a simple rhythmic accompaniment to a song using ostinato patterns and drones</a:t>
            </a:r>
          </a:p>
          <a:p>
            <a:pPr algn="l">
              <a:lnSpc>
                <a:spcPts val="2573"/>
              </a:lnSpc>
            </a:pPr>
            <a:r>
              <a:rPr lang="en-US" sz="2144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·compose a simple melody from a selected group of notes [ i.e. a pentatonic scale]</a:t>
            </a:r>
          </a:p>
          <a:p>
            <a:pPr algn="l">
              <a:lnSpc>
                <a:spcPts val="2573"/>
              </a:lnSpc>
            </a:pPr>
            <a:r>
              <a:rPr lang="en-US" sz="2144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·compose music that has a recognisable structure</a:t>
            </a:r>
          </a:p>
          <a:p>
            <a:pPr algn="l">
              <a:lnSpc>
                <a:spcPts val="2573"/>
              </a:lnSpc>
            </a:pPr>
            <a:r>
              <a:rPr lang="en-US" sz="2144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·compose a piece of music that reflects images and atmosphere, that has a clearly defined plan, making subtle adjustments to achieve the intended effect</a:t>
            </a:r>
          </a:p>
          <a:p>
            <a:pPr algn="l">
              <a:lnSpc>
                <a:spcPts val="2573"/>
              </a:lnSpc>
            </a:pPr>
            <a:r>
              <a:rPr lang="en-US" sz="2144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·arrange a song using tuned/untuned accompaniments developed from the song and perform to a friendly audience</a:t>
            </a:r>
          </a:p>
          <a:p>
            <a:pPr algn="l">
              <a:lnSpc>
                <a:spcPts val="2573"/>
              </a:lnSpc>
            </a:pPr>
            <a:r>
              <a:rPr lang="en-US" sz="2144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·read and play from some conventional music symbols</a:t>
            </a:r>
          </a:p>
          <a:p>
            <a:pPr algn="ctr">
              <a:lnSpc>
                <a:spcPts val="5021"/>
              </a:lnSpc>
            </a:pPr>
            <a:endParaRPr lang="en-US" sz="2144">
              <a:solidFill>
                <a:srgbClr val="AF049E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42" name="TextBox 42"/>
          <p:cNvSpPr txBox="1"/>
          <p:nvPr/>
        </p:nvSpPr>
        <p:spPr>
          <a:xfrm>
            <a:off x="43052269" y="21158352"/>
            <a:ext cx="5545926" cy="63330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7"/>
              </a:lnSpc>
            </a:pPr>
            <a:r>
              <a:rPr lang="en-US" sz="2189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·I  know ‘what happens when’ within simple structures</a:t>
            </a:r>
          </a:p>
          <a:p>
            <a:pPr algn="l">
              <a:lnSpc>
                <a:spcPts val="2627"/>
              </a:lnSpc>
            </a:pPr>
            <a:r>
              <a:rPr lang="en-US" sz="2189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·I recognise and identify features of expression [phrasing, melody, harmony’ different dynamics, metre and tempo] in an extract of live or recorded music</a:t>
            </a:r>
          </a:p>
          <a:p>
            <a:pPr algn="l">
              <a:lnSpc>
                <a:spcPts val="2627"/>
              </a:lnSpc>
            </a:pPr>
            <a:r>
              <a:rPr lang="en-US" sz="2189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·I understand how to compare two pieces of instrumental music from different countries/ times and discuss the similarities and differences</a:t>
            </a:r>
          </a:p>
          <a:p>
            <a:pPr algn="l">
              <a:lnSpc>
                <a:spcPts val="2627"/>
              </a:lnSpc>
            </a:pPr>
            <a:r>
              <a:rPr lang="en-US" sz="2189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·I know and am able to use musical vocabulary and knowledge to talk about and discuss music from a variety of sources, traditions, and cultures, including performances of their own and others’ compositions</a:t>
            </a:r>
          </a:p>
          <a:p>
            <a:pPr algn="ctr">
              <a:lnSpc>
                <a:spcPts val="2627"/>
              </a:lnSpc>
            </a:pPr>
            <a:r>
              <a:rPr lang="en-US" sz="2189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I use musical vocabulary and knowledge to help identify areas for development of refinement when composing.</a:t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42905272" y="6328045"/>
            <a:ext cx="7074546" cy="100827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·I can: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·sing confidently in a wide variety of styles with expression, communicating the meaning of a song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·sing a simple second part of a two-part song: maintain my own part in a round with confidence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·perform a song from memory with attention to phrasing, dynamics and accuracy of pitch, for a special occasion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·perform on a range of instruments confidently to an audience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·perform with sensitivity to different dynamics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·maintain a rhythmic or melodic accompaniment to a song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·maintain my own part on a pitched instrument in a small ensemble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·create simple songs reflecting the meaning of the words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·compose music that reflects its given intentions [e.g. a rap, a march]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·arrange a song for class performance with an appropriate pitched and unpitched accompaniment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·read play from conventional or graphic notation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·lead/conduct a group of instrumental performers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·perform my own compositions to an audience 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·puise a range of symbols [ conventional or graphic] to record compositions.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·use ICT to record, sample, sequence, loop and manipulate sound to create soundscapes / compositions </a:t>
            </a:r>
          </a:p>
          <a:p>
            <a:pPr algn="ctr">
              <a:lnSpc>
                <a:spcPts val="3319"/>
              </a:lnSpc>
            </a:pPr>
            <a:endParaRPr lang="en-US" sz="2187">
              <a:solidFill>
                <a:srgbClr val="FF66C4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44" name="TextBox 44"/>
          <p:cNvSpPr txBox="1"/>
          <p:nvPr/>
        </p:nvSpPr>
        <p:spPr>
          <a:xfrm>
            <a:off x="35999852" y="20947568"/>
            <a:ext cx="5292185" cy="36705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7"/>
              </a:lnSpc>
            </a:pPr>
            <a:r>
              <a:rPr lang="en-US" sz="2189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·I understand, recognise and talk about specific styles/traditions with growing awareness of musical similarities/differences</a:t>
            </a:r>
          </a:p>
          <a:p>
            <a:pPr algn="l">
              <a:lnSpc>
                <a:spcPts val="2627"/>
              </a:lnSpc>
            </a:pPr>
            <a:r>
              <a:rPr lang="en-US" sz="2189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·I understand and recognise relationships between lyrics and melody</a:t>
            </a:r>
          </a:p>
          <a:p>
            <a:pPr algn="l">
              <a:lnSpc>
                <a:spcPts val="2627"/>
              </a:lnSpc>
            </a:pPr>
            <a:r>
              <a:rPr lang="en-US" sz="2189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·I recognise chords / clusters</a:t>
            </a:r>
          </a:p>
          <a:p>
            <a:pPr algn="ctr">
              <a:lnSpc>
                <a:spcPts val="2627"/>
              </a:lnSpc>
            </a:pPr>
            <a:r>
              <a:rPr lang="en-US" sz="2189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about differences in musical styles/genres and reflect and articulate how and why these differences occur</a:t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5545431" y="5978061"/>
            <a:ext cx="6819938" cy="94171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·I can: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·sing songs in a wide variety of styles, showing accuracy and expression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·sing as part of a three-part round: sing a second part with increasing confidence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·play a range of percussion/orchestral instruments with increasing confidence and ability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·play and improvise as part of a group and as a solo performer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·talk about music I hear using musical terms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·play by ear – copy back; finding phrases or melodies on instruments with increasing confidence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·compose music for a special occasion [ e.g. march or fanfare]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·write lyrics to match a melody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·compose a group / class arrangement of a song using voices and instruments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·refine and record compositions either graphically or using ICT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·perform a song showing an awareness of phrasing and the shape of the melody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·perform in a variety of styles/genres and my own compositions, to an audience of adults and school assembly</a:t>
            </a:r>
          </a:p>
          <a:p>
            <a:pPr algn="l">
              <a:lnSpc>
                <a:spcPts val="2625"/>
              </a:lnSpc>
            </a:pPr>
            <a:r>
              <a:rPr lang="en-US" sz="2187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·perform a piece of music using notation [graphic or conventional]</a:t>
            </a:r>
          </a:p>
          <a:p>
            <a:pPr algn="l">
              <a:lnSpc>
                <a:spcPts val="2625"/>
              </a:lnSpc>
            </a:pPr>
            <a:endParaRPr lang="en-US" sz="2187">
              <a:solidFill>
                <a:srgbClr val="4F298A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ctr">
              <a:lnSpc>
                <a:spcPts val="3319"/>
              </a:lnSpc>
            </a:pPr>
            <a:endParaRPr lang="en-US" sz="2187">
              <a:solidFill>
                <a:srgbClr val="4F298A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1726</Words>
  <Application>Microsoft Office PowerPoint</Application>
  <PresentationFormat>Custom</PresentationFormat>
  <Paragraphs>140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League Spartan</vt:lpstr>
      <vt:lpstr>ABeeZee Bold</vt:lpstr>
      <vt:lpstr>Calibri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Copy of Colourful Minimal Brainstorm Roadmap Mind Map</dc:title>
  <dc:creator>Heidi Daulton</dc:creator>
  <cp:lastModifiedBy>Amy Rawding</cp:lastModifiedBy>
  <cp:revision>2</cp:revision>
  <dcterms:created xsi:type="dcterms:W3CDTF">2006-08-16T00:00:00Z</dcterms:created>
  <dcterms:modified xsi:type="dcterms:W3CDTF">2026-04-28T08:46:55Z</dcterms:modified>
  <dc:identifier>DAG7qpUwMFo</dc:identifier>
</cp:coreProperties>
</file>