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3"/>
  </p:notesMasterIdLst>
  <p:sldIdLst>
    <p:sldId id="256" r:id="rId2"/>
  </p:sldIdLst>
  <p:sldSz cx="51117500" cy="32918400"/>
  <p:notesSz cx="6858000" cy="9144000"/>
  <p:embeddedFontLst>
    <p:embeddedFont>
      <p:font typeface="ABeeZee Bold" panose="020B0604020202020204" charset="0"/>
      <p:regular r:id="rId4"/>
    </p:embeddedFont>
    <p:embeddedFont>
      <p:font typeface="League Spartan" panose="020B0604020202020204" charset="0"/>
      <p:regular r:id="rId5"/>
    </p:embeddedFont>
    <p:embeddedFont>
      <p:font typeface="Letter-join Air Plus 40" panose="02000805000000020003" pitchFamily="50" charset="0"/>
      <p:regular r:id="rId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>
        <p:scale>
          <a:sx n="30" d="100"/>
          <a:sy n="30" d="100"/>
        </p:scale>
        <p:origin x="19" y="4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5" Type="http://schemas.openxmlformats.org/officeDocument/2006/relationships/font" Target="fonts/font2.fntdata"/><Relationship Id="rId10" Type="http://schemas.openxmlformats.org/officeDocument/2006/relationships/tableStyles" Target="tableStyles.xml"/><Relationship Id="rId4" Type="http://schemas.openxmlformats.org/officeDocument/2006/relationships/font" Target="fonts/font1.fntdata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08AADE-B500-4EBB-B0E6-E512D11EA89F}" type="datetimeFigureOut">
              <a:rPr lang="en-GB" smtClean="0"/>
              <a:t>20/02/2026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33463" y="1143000"/>
            <a:ext cx="47910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EE9635-66CF-43B9-A80E-D82821DE98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87061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EE9635-66CF-43B9-A80E-D82821DE9878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76448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13" Type="http://schemas.openxmlformats.org/officeDocument/2006/relationships/image" Target="../media/image11.png"/><Relationship Id="rId18" Type="http://schemas.openxmlformats.org/officeDocument/2006/relationships/image" Target="../media/image16.sv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svg"/><Relationship Id="rId17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svg"/><Relationship Id="rId20" Type="http://schemas.openxmlformats.org/officeDocument/2006/relationships/image" Target="../media/image18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sv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svg"/><Relationship Id="rId19" Type="http://schemas.openxmlformats.org/officeDocument/2006/relationships/image" Target="../media/image17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E6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314583" y="3399581"/>
            <a:ext cx="3809401" cy="2937989"/>
          </a:xfrm>
          <a:custGeom>
            <a:avLst/>
            <a:gdLst/>
            <a:ahLst/>
            <a:cxnLst/>
            <a:rect l="l" t="t" r="r" b="b"/>
            <a:pathLst>
              <a:path w="3809401" h="2937989">
                <a:moveTo>
                  <a:pt x="0" y="0"/>
                </a:moveTo>
                <a:lnTo>
                  <a:pt x="3809401" y="0"/>
                </a:lnTo>
                <a:lnTo>
                  <a:pt x="3809401" y="2937989"/>
                </a:lnTo>
                <a:lnTo>
                  <a:pt x="0" y="293798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r="-2235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48442647" y="4020497"/>
            <a:ext cx="2214568" cy="2214568"/>
          </a:xfrm>
          <a:custGeom>
            <a:avLst/>
            <a:gdLst/>
            <a:ahLst/>
            <a:cxnLst/>
            <a:rect l="l" t="t" r="r" b="b"/>
            <a:pathLst>
              <a:path w="2214568" h="2214568">
                <a:moveTo>
                  <a:pt x="0" y="0"/>
                </a:moveTo>
                <a:lnTo>
                  <a:pt x="2214568" y="0"/>
                </a:lnTo>
                <a:lnTo>
                  <a:pt x="2214568" y="2214568"/>
                </a:lnTo>
                <a:lnTo>
                  <a:pt x="0" y="221456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TextBox 4"/>
          <p:cNvSpPr txBox="1"/>
          <p:nvPr/>
        </p:nvSpPr>
        <p:spPr>
          <a:xfrm>
            <a:off x="1356985" y="6225540"/>
            <a:ext cx="14743475" cy="31781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969"/>
              </a:lnSpc>
            </a:pPr>
            <a:endParaRPr dirty="0"/>
          </a:p>
          <a:p>
            <a:pPr marL="676198" lvl="1" indent="-338099" algn="l">
              <a:lnSpc>
                <a:spcPts val="3758"/>
              </a:lnSpc>
              <a:buFont typeface="Arial"/>
              <a:buChar char="•"/>
            </a:pPr>
            <a:r>
              <a:rPr lang="en-US" sz="3131" dirty="0">
                <a:solidFill>
                  <a:srgbClr val="000000"/>
                </a:solidFill>
                <a:latin typeface="ABeeZee Bold"/>
                <a:ea typeface="ABeeZee Bold"/>
                <a:cs typeface="ABeeZee Bold"/>
                <a:sym typeface="ABeeZee Bold"/>
              </a:rPr>
              <a:t>Wow days : </a:t>
            </a:r>
          </a:p>
          <a:p>
            <a:pPr marL="676198" lvl="1" indent="-338099" algn="l">
              <a:lnSpc>
                <a:spcPts val="3758"/>
              </a:lnSpc>
              <a:buFont typeface="Arial"/>
              <a:buChar char="•"/>
            </a:pPr>
            <a:r>
              <a:rPr lang="en-US" sz="3131" dirty="0">
                <a:solidFill>
                  <a:srgbClr val="000000"/>
                </a:solidFill>
                <a:latin typeface="ABeeZee Bold"/>
                <a:ea typeface="ABeeZee Bold"/>
                <a:cs typeface="ABeeZee Bold"/>
                <a:sym typeface="ABeeZee Bold"/>
              </a:rPr>
              <a:t>- Enrichment days </a:t>
            </a:r>
          </a:p>
          <a:p>
            <a:pPr marL="676198" lvl="1" indent="-338099" algn="l">
              <a:lnSpc>
                <a:spcPts val="3758"/>
              </a:lnSpc>
              <a:buFont typeface="Arial"/>
              <a:buChar char="•"/>
            </a:pPr>
            <a:r>
              <a:rPr lang="en-US" sz="3131" dirty="0">
                <a:solidFill>
                  <a:srgbClr val="000000"/>
                </a:solidFill>
                <a:latin typeface="ABeeZee Bold"/>
                <a:ea typeface="ABeeZee Bold"/>
                <a:cs typeface="ABeeZee Bold"/>
                <a:sym typeface="ABeeZee Bold"/>
              </a:rPr>
              <a:t>- Investigations</a:t>
            </a:r>
          </a:p>
          <a:p>
            <a:pPr marL="676198" lvl="1" indent="-338099" algn="l">
              <a:lnSpc>
                <a:spcPts val="3758"/>
              </a:lnSpc>
              <a:buFont typeface="Arial"/>
              <a:buChar char="•"/>
            </a:pPr>
            <a:r>
              <a:rPr lang="en-US" sz="3131" dirty="0">
                <a:solidFill>
                  <a:srgbClr val="000000"/>
                </a:solidFill>
                <a:latin typeface="ABeeZee Bold"/>
                <a:ea typeface="ABeeZee Bold"/>
                <a:cs typeface="ABeeZee Bold"/>
                <a:sym typeface="ABeeZee Bold"/>
              </a:rPr>
              <a:t>-Educational trips </a:t>
            </a:r>
          </a:p>
          <a:p>
            <a:pPr algn="ctr">
              <a:lnSpc>
                <a:spcPts val="4969"/>
              </a:lnSpc>
            </a:pPr>
            <a:endParaRPr lang="en-US" sz="3131" dirty="0">
              <a:solidFill>
                <a:srgbClr val="000000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5" name="TextBox 5"/>
          <p:cNvSpPr txBox="1"/>
          <p:nvPr/>
        </p:nvSpPr>
        <p:spPr>
          <a:xfrm rot="-5400000">
            <a:off x="-14930658" y="7244888"/>
            <a:ext cx="31779244" cy="10834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54"/>
              </a:lnSpc>
            </a:pPr>
            <a:r>
              <a:rPr lang="en-US" sz="3110">
                <a:solidFill>
                  <a:srgbClr val="231F2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WHOLE SCHOOL</a:t>
            </a:r>
          </a:p>
          <a:p>
            <a:pPr algn="ctr">
              <a:lnSpc>
                <a:spcPts val="4354"/>
              </a:lnSpc>
            </a:pPr>
            <a:r>
              <a:rPr lang="en-US" sz="3110">
                <a:solidFill>
                  <a:srgbClr val="231F2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INITATIVES:</a:t>
            </a:r>
          </a:p>
        </p:txBody>
      </p:sp>
      <p:sp>
        <p:nvSpPr>
          <p:cNvPr id="6" name="Freeform 6"/>
          <p:cNvSpPr/>
          <p:nvPr/>
        </p:nvSpPr>
        <p:spPr>
          <a:xfrm>
            <a:off x="25933962" y="15987083"/>
            <a:ext cx="24723253" cy="4759226"/>
          </a:xfrm>
          <a:custGeom>
            <a:avLst/>
            <a:gdLst/>
            <a:ahLst/>
            <a:cxnLst/>
            <a:rect l="l" t="t" r="r" b="b"/>
            <a:pathLst>
              <a:path w="24723253" h="4759226">
                <a:moveTo>
                  <a:pt x="0" y="0"/>
                </a:moveTo>
                <a:lnTo>
                  <a:pt x="24723253" y="0"/>
                </a:lnTo>
                <a:lnTo>
                  <a:pt x="24723253" y="4759226"/>
                </a:lnTo>
                <a:lnTo>
                  <a:pt x="0" y="475922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34000"/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7" name="Group 7"/>
          <p:cNvGrpSpPr/>
          <p:nvPr/>
        </p:nvGrpSpPr>
        <p:grpSpPr>
          <a:xfrm>
            <a:off x="30082691" y="17393220"/>
            <a:ext cx="2599304" cy="1946952"/>
            <a:chOff x="0" y="0"/>
            <a:chExt cx="3465739" cy="2595937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3465739" cy="2595937"/>
            </a:xfrm>
            <a:custGeom>
              <a:avLst/>
              <a:gdLst/>
              <a:ahLst/>
              <a:cxnLst/>
              <a:rect l="l" t="t" r="r" b="b"/>
              <a:pathLst>
                <a:path w="3465739" h="2595937">
                  <a:moveTo>
                    <a:pt x="0" y="0"/>
                  </a:moveTo>
                  <a:lnTo>
                    <a:pt x="3465739" y="0"/>
                  </a:lnTo>
                  <a:lnTo>
                    <a:pt x="3465739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 t="-16753" b="-16753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98558" y="486377"/>
              <a:ext cx="3268623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Yr 4</a:t>
              </a:r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37346293" y="15334847"/>
            <a:ext cx="2599304" cy="1946952"/>
            <a:chOff x="0" y="0"/>
            <a:chExt cx="3465739" cy="2595937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3465739" cy="2595937"/>
            </a:xfrm>
            <a:custGeom>
              <a:avLst/>
              <a:gdLst/>
              <a:ahLst/>
              <a:cxnLst/>
              <a:rect l="l" t="t" r="r" b="b"/>
              <a:pathLst>
                <a:path w="3465739" h="2595937">
                  <a:moveTo>
                    <a:pt x="0" y="0"/>
                  </a:moveTo>
                  <a:lnTo>
                    <a:pt x="3465739" y="0"/>
                  </a:lnTo>
                  <a:lnTo>
                    <a:pt x="3465739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 t="-16753" b="-16753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98558" y="236358"/>
              <a:ext cx="3268623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Yr 5</a:t>
              </a:r>
            </a:p>
          </p:txBody>
        </p:sp>
      </p:grpSp>
      <p:sp>
        <p:nvSpPr>
          <p:cNvPr id="13" name="Freeform 13"/>
          <p:cNvSpPr/>
          <p:nvPr/>
        </p:nvSpPr>
        <p:spPr>
          <a:xfrm>
            <a:off x="44165334" y="17504631"/>
            <a:ext cx="2836523" cy="1946952"/>
          </a:xfrm>
          <a:custGeom>
            <a:avLst/>
            <a:gdLst/>
            <a:ahLst/>
            <a:cxnLst/>
            <a:rect l="l" t="t" r="r" b="b"/>
            <a:pathLst>
              <a:path w="2836523" h="1946952">
                <a:moveTo>
                  <a:pt x="0" y="0"/>
                </a:moveTo>
                <a:lnTo>
                  <a:pt x="2836523" y="0"/>
                </a:lnTo>
                <a:lnTo>
                  <a:pt x="2836523" y="1946952"/>
                </a:lnTo>
                <a:lnTo>
                  <a:pt x="0" y="1946952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t="-22845" b="-22845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" name="TextBox 14"/>
          <p:cNvSpPr txBox="1"/>
          <p:nvPr/>
        </p:nvSpPr>
        <p:spPr>
          <a:xfrm>
            <a:off x="9506597" y="3431232"/>
            <a:ext cx="37418638" cy="173316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4502"/>
              </a:lnSpc>
            </a:pPr>
            <a:r>
              <a:rPr lang="en-US" sz="8800" dirty="0">
                <a:solidFill>
                  <a:srgbClr val="231F2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SCIENCE  WORKING SCIENTIFICALLY PROGRESSION DOCUMENT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44245999" y="17890632"/>
            <a:ext cx="2675195" cy="14495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930"/>
              </a:lnSpc>
            </a:pPr>
            <a:r>
              <a:rPr lang="en-US" sz="8521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Yr 6</a:t>
            </a:r>
          </a:p>
        </p:txBody>
      </p:sp>
      <p:sp>
        <p:nvSpPr>
          <p:cNvPr id="16" name="Freeform 16"/>
          <p:cNvSpPr/>
          <p:nvPr/>
        </p:nvSpPr>
        <p:spPr>
          <a:xfrm>
            <a:off x="1210710" y="15987083"/>
            <a:ext cx="24723253" cy="4759226"/>
          </a:xfrm>
          <a:custGeom>
            <a:avLst/>
            <a:gdLst/>
            <a:ahLst/>
            <a:cxnLst/>
            <a:rect l="l" t="t" r="r" b="b"/>
            <a:pathLst>
              <a:path w="24723253" h="4759226">
                <a:moveTo>
                  <a:pt x="0" y="0"/>
                </a:moveTo>
                <a:lnTo>
                  <a:pt x="24723252" y="0"/>
                </a:lnTo>
                <a:lnTo>
                  <a:pt x="24723252" y="4759226"/>
                </a:lnTo>
                <a:lnTo>
                  <a:pt x="0" y="475922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34000"/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17" name="Group 17"/>
          <p:cNvGrpSpPr/>
          <p:nvPr/>
        </p:nvGrpSpPr>
        <p:grpSpPr>
          <a:xfrm>
            <a:off x="786209" y="14526387"/>
            <a:ext cx="3785399" cy="1946952"/>
            <a:chOff x="0" y="0"/>
            <a:chExt cx="5047199" cy="2595937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5047199" cy="2595937"/>
            </a:xfrm>
            <a:custGeom>
              <a:avLst/>
              <a:gdLst/>
              <a:ahLst/>
              <a:cxnLst/>
              <a:rect l="l" t="t" r="r" b="b"/>
              <a:pathLst>
                <a:path w="5047199" h="2595937">
                  <a:moveTo>
                    <a:pt x="0" y="0"/>
                  </a:moveTo>
                  <a:lnTo>
                    <a:pt x="5047199" y="0"/>
                  </a:lnTo>
                  <a:lnTo>
                    <a:pt x="5047199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3">
                <a:extLst>
                  <a:ext uri="{96DAC541-7B7A-43D3-8B79-37D633B846F1}">
                    <asvg:svgBlip xmlns:asvg="http://schemas.microsoft.com/office/drawing/2016/SVG/main" r:embed="rId14"/>
                  </a:ext>
                </a:extLst>
              </a:blip>
              <a:stretch>
                <a:fillRect t="-47213" b="-47213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TextBox 19"/>
            <p:cNvSpPr txBox="1"/>
            <p:nvPr/>
          </p:nvSpPr>
          <p:spPr>
            <a:xfrm>
              <a:off x="488643" y="363768"/>
              <a:ext cx="4069912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EYFS</a:t>
              </a:r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6327915" y="17342163"/>
            <a:ext cx="2421390" cy="1946952"/>
            <a:chOff x="0" y="0"/>
            <a:chExt cx="3228520" cy="2595937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3228520" cy="2595937"/>
            </a:xfrm>
            <a:custGeom>
              <a:avLst/>
              <a:gdLst/>
              <a:ahLst/>
              <a:cxnLst/>
              <a:rect l="l" t="t" r="r" b="b"/>
              <a:pathLst>
                <a:path w="3228520" h="2595937">
                  <a:moveTo>
                    <a:pt x="0" y="0"/>
                  </a:moveTo>
                  <a:lnTo>
                    <a:pt x="3228520" y="0"/>
                  </a:lnTo>
                  <a:lnTo>
                    <a:pt x="3228520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5">
                <a:extLst>
                  <a:ext uri="{96DAC541-7B7A-43D3-8B79-37D633B846F1}">
                    <asvg:svgBlip xmlns:asvg="http://schemas.microsoft.com/office/drawing/2016/SVG/main" r:embed="rId16"/>
                  </a:ext>
                </a:extLst>
              </a:blip>
              <a:stretch>
                <a:fillRect t="-12184" b="-12184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TextBox 22"/>
            <p:cNvSpPr txBox="1"/>
            <p:nvPr/>
          </p:nvSpPr>
          <p:spPr>
            <a:xfrm>
              <a:off x="91812" y="363768"/>
              <a:ext cx="3044897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 dirty="0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Yr 1</a:t>
              </a:r>
            </a:p>
          </p:txBody>
        </p:sp>
      </p:grpSp>
      <p:grpSp>
        <p:nvGrpSpPr>
          <p:cNvPr id="23" name="Group 23"/>
          <p:cNvGrpSpPr/>
          <p:nvPr/>
        </p:nvGrpSpPr>
        <p:grpSpPr>
          <a:xfrm>
            <a:off x="13061133" y="15987083"/>
            <a:ext cx="3039327" cy="1946952"/>
            <a:chOff x="0" y="0"/>
            <a:chExt cx="4052436" cy="2595937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4052436" cy="2595937"/>
            </a:xfrm>
            <a:custGeom>
              <a:avLst/>
              <a:gdLst/>
              <a:ahLst/>
              <a:cxnLst/>
              <a:rect l="l" t="t" r="r" b="b"/>
              <a:pathLst>
                <a:path w="4052436" h="2595937">
                  <a:moveTo>
                    <a:pt x="0" y="0"/>
                  </a:moveTo>
                  <a:lnTo>
                    <a:pt x="4052436" y="0"/>
                  </a:lnTo>
                  <a:lnTo>
                    <a:pt x="4052436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7">
                <a:extLst>
                  <a:ext uri="{96DAC541-7B7A-43D3-8B79-37D633B846F1}">
                    <asvg:svgBlip xmlns:asvg="http://schemas.microsoft.com/office/drawing/2016/SVG/main" r:embed="rId18"/>
                  </a:ext>
                </a:extLst>
              </a:blip>
              <a:stretch>
                <a:fillRect t="-28053" b="-28053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TextBox 25"/>
            <p:cNvSpPr txBox="1"/>
            <p:nvPr/>
          </p:nvSpPr>
          <p:spPr>
            <a:xfrm>
              <a:off x="115242" y="550082"/>
              <a:ext cx="3821951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Yr 2</a:t>
              </a:r>
            </a:p>
          </p:txBody>
        </p:sp>
      </p:grpSp>
      <p:grpSp>
        <p:nvGrpSpPr>
          <p:cNvPr id="26" name="Group 26"/>
          <p:cNvGrpSpPr/>
          <p:nvPr/>
        </p:nvGrpSpPr>
        <p:grpSpPr>
          <a:xfrm>
            <a:off x="21477301" y="15557678"/>
            <a:ext cx="2540000" cy="1946952"/>
            <a:chOff x="0" y="0"/>
            <a:chExt cx="3386666" cy="2595937"/>
          </a:xfrm>
        </p:grpSpPr>
        <p:sp>
          <p:nvSpPr>
            <p:cNvPr id="27" name="Freeform 27"/>
            <p:cNvSpPr/>
            <p:nvPr/>
          </p:nvSpPr>
          <p:spPr>
            <a:xfrm>
              <a:off x="0" y="0"/>
              <a:ext cx="3386666" cy="2595937"/>
            </a:xfrm>
            <a:custGeom>
              <a:avLst/>
              <a:gdLst/>
              <a:ahLst/>
              <a:cxnLst/>
              <a:rect l="l" t="t" r="r" b="b"/>
              <a:pathLst>
                <a:path w="3386666" h="2595937">
                  <a:moveTo>
                    <a:pt x="0" y="0"/>
                  </a:moveTo>
                  <a:lnTo>
                    <a:pt x="3386666" y="0"/>
                  </a:lnTo>
                  <a:lnTo>
                    <a:pt x="3386666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9">
                <a:extLst>
                  <a:ext uri="{96DAC541-7B7A-43D3-8B79-37D633B846F1}">
                    <asvg:svgBlip xmlns:asvg="http://schemas.microsoft.com/office/drawing/2016/SVG/main" r:embed="rId20"/>
                  </a:ext>
                </a:extLst>
              </a:blip>
              <a:stretch>
                <a:fillRect t="-15230" b="-15230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TextBox 28"/>
            <p:cNvSpPr txBox="1"/>
            <p:nvPr/>
          </p:nvSpPr>
          <p:spPr>
            <a:xfrm>
              <a:off x="96309" y="518230"/>
              <a:ext cx="3194048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Yr 3</a:t>
              </a:r>
            </a:p>
          </p:txBody>
        </p:sp>
      </p:grpSp>
      <p:sp>
        <p:nvSpPr>
          <p:cNvPr id="29" name="TextBox 29"/>
          <p:cNvSpPr txBox="1"/>
          <p:nvPr/>
        </p:nvSpPr>
        <p:spPr>
          <a:xfrm rot="-5400000">
            <a:off x="-3535443" y="31917644"/>
            <a:ext cx="15695057" cy="5190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299"/>
              </a:lnSpc>
            </a:pPr>
            <a:r>
              <a:rPr lang="en-US" sz="3071">
                <a:solidFill>
                  <a:srgbClr val="231F2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SKILLS PROGRESSION</a:t>
            </a:r>
          </a:p>
        </p:txBody>
      </p:sp>
      <p:sp>
        <p:nvSpPr>
          <p:cNvPr id="30" name="TextBox 30"/>
          <p:cNvSpPr txBox="1"/>
          <p:nvPr/>
        </p:nvSpPr>
        <p:spPr>
          <a:xfrm rot="-5400000">
            <a:off x="-15204593" y="12294552"/>
            <a:ext cx="31779244" cy="5355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54"/>
              </a:lnSpc>
            </a:pPr>
            <a:r>
              <a:rPr lang="en-US" sz="3110">
                <a:solidFill>
                  <a:srgbClr val="231F2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SKILLS PROGRESSION</a:t>
            </a:r>
          </a:p>
        </p:txBody>
      </p:sp>
      <p:sp>
        <p:nvSpPr>
          <p:cNvPr id="31" name="TextBox 31"/>
          <p:cNvSpPr txBox="1"/>
          <p:nvPr/>
        </p:nvSpPr>
        <p:spPr>
          <a:xfrm rot="-5400000">
            <a:off x="-15204593" y="22460744"/>
            <a:ext cx="31779244" cy="5355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54"/>
              </a:lnSpc>
            </a:pPr>
            <a:r>
              <a:rPr lang="en-US" sz="3110">
                <a:solidFill>
                  <a:srgbClr val="231F2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KNOWLEDGE PROGRESSION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1210710" y="21446794"/>
            <a:ext cx="4638194" cy="866262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608"/>
              </a:lnSpc>
            </a:pPr>
            <a:r>
              <a:rPr lang="en-US" sz="2187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·</a:t>
            </a:r>
            <a:r>
              <a:rPr lang="en-US" sz="2800" u="sng" dirty="0">
                <a:solidFill>
                  <a:srgbClr val="FFB615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Observing the World</a:t>
            </a:r>
            <a:r>
              <a:rPr lang="en-US" sz="2400" u="sng" dirty="0">
                <a:solidFill>
                  <a:srgbClr val="FFB615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:</a:t>
            </a:r>
            <a:endParaRPr lang="en-US" sz="2400" dirty="0">
              <a:solidFill>
                <a:srgbClr val="FFB615"/>
              </a:solidFill>
              <a:latin typeface="Letter-join Air Plus 40" panose="02000805000000020003" pitchFamily="50" charset="0"/>
              <a:ea typeface="ABeeZee Bold"/>
              <a:cs typeface="ABeeZee Bold"/>
              <a:sym typeface="ABeeZee Bold"/>
            </a:endParaRPr>
          </a:p>
          <a:p>
            <a:pPr marL="342900" indent="-342900">
              <a:lnSpc>
                <a:spcPts val="2608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FFB615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Watch what people, animals and vehicles do.</a:t>
            </a:r>
          </a:p>
          <a:p>
            <a:pPr marL="342900" indent="-342900">
              <a:lnSpc>
                <a:spcPts val="2608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FFB615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Use my senses to explore.</a:t>
            </a:r>
          </a:p>
          <a:p>
            <a:pPr marL="342900" indent="-342900">
              <a:lnSpc>
                <a:spcPts val="2608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FFB615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Notice patterns around me,</a:t>
            </a:r>
          </a:p>
          <a:p>
            <a:pPr marL="342900" indent="-342900">
              <a:lnSpc>
                <a:spcPts val="2608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FFB615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Talk about animals, plantes and how they change.</a:t>
            </a:r>
          </a:p>
          <a:p>
            <a:pPr marL="342900" indent="-342900">
              <a:lnSpc>
                <a:spcPts val="2608"/>
              </a:lnSpc>
              <a:buFont typeface="Arial" panose="020B0604020202020204" pitchFamily="34" charset="0"/>
              <a:buChar char="•"/>
            </a:pPr>
            <a:endParaRPr lang="en-US" sz="2800" dirty="0">
              <a:solidFill>
                <a:srgbClr val="FFB615"/>
              </a:solidFill>
              <a:latin typeface="Letter-join Air Plus 40" panose="02000805000000020003" pitchFamily="50" charset="0"/>
              <a:ea typeface="ABeeZee Bold"/>
              <a:cs typeface="ABeeZee Bold"/>
              <a:sym typeface="ABeeZee Bold"/>
            </a:endParaRPr>
          </a:p>
          <a:p>
            <a:pPr>
              <a:lnSpc>
                <a:spcPts val="2608"/>
              </a:lnSpc>
            </a:pPr>
            <a:r>
              <a:rPr lang="en-US" sz="2400" u="sng" dirty="0">
                <a:solidFill>
                  <a:srgbClr val="FFB615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Using tools and resources.</a:t>
            </a:r>
          </a:p>
          <a:p>
            <a:pPr marL="342900" indent="-342900">
              <a:lnSpc>
                <a:spcPts val="2608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FFB615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Choose tools and equipment that help me..</a:t>
            </a:r>
          </a:p>
          <a:p>
            <a:pPr marL="342900" indent="-342900">
              <a:lnSpc>
                <a:spcPts val="2608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FFB615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Use tools safely and carefully.</a:t>
            </a:r>
          </a:p>
          <a:p>
            <a:pPr marL="342900" indent="-342900">
              <a:lnSpc>
                <a:spcPts val="2608"/>
              </a:lnSpc>
              <a:buFont typeface="Arial" panose="020B0604020202020204" pitchFamily="34" charset="0"/>
              <a:buChar char="•"/>
            </a:pPr>
            <a:endParaRPr lang="en-US" sz="2000" dirty="0">
              <a:solidFill>
                <a:srgbClr val="FFB615"/>
              </a:solidFill>
              <a:latin typeface="Letter-join Air Plus 40" panose="02000805000000020003" pitchFamily="50" charset="0"/>
              <a:ea typeface="ABeeZee Bold"/>
              <a:cs typeface="ABeeZee Bold"/>
              <a:sym typeface="ABeeZee Bold"/>
            </a:endParaRPr>
          </a:p>
          <a:p>
            <a:pPr>
              <a:lnSpc>
                <a:spcPts val="2608"/>
              </a:lnSpc>
            </a:pPr>
            <a:r>
              <a:rPr lang="en-US" sz="2400" u="sng" dirty="0">
                <a:solidFill>
                  <a:srgbClr val="FFB615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Talking, explaining and representing.</a:t>
            </a:r>
          </a:p>
          <a:p>
            <a:pPr marL="342900" indent="-342900">
              <a:lnSpc>
                <a:spcPts val="2608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FFB615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Draw or make simple models of things I see or do.</a:t>
            </a:r>
          </a:p>
          <a:p>
            <a:pPr marL="342900" indent="-342900">
              <a:lnSpc>
                <a:spcPts val="2608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FFB615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Answer simple “how” and “why” questions</a:t>
            </a:r>
          </a:p>
          <a:p>
            <a:pPr marL="342900" indent="-342900">
              <a:lnSpc>
                <a:spcPts val="2608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FFB615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Explain my ideas using full sentences.</a:t>
            </a:r>
          </a:p>
          <a:p>
            <a:pPr marL="342900" indent="-342900">
              <a:lnSpc>
                <a:spcPts val="2608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FFB615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Use words that show I </a:t>
            </a:r>
            <a:r>
              <a:rPr lang="en-US" sz="2000" dirty="0" err="1">
                <a:solidFill>
                  <a:srgbClr val="FFB615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undersntand</a:t>
            </a:r>
            <a:endParaRPr lang="en-US" sz="2000" dirty="0">
              <a:solidFill>
                <a:srgbClr val="FFB615"/>
              </a:solidFill>
              <a:latin typeface="Letter-join Air Plus 40" panose="02000805000000020003" pitchFamily="50" charset="0"/>
              <a:ea typeface="ABeeZee Bold"/>
              <a:cs typeface="ABeeZee Bold"/>
              <a:sym typeface="ABeeZee Bold"/>
            </a:endParaRPr>
          </a:p>
          <a:p>
            <a:pPr marL="342900" indent="-342900">
              <a:lnSpc>
                <a:spcPts val="2608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FFB615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.</a:t>
            </a:r>
          </a:p>
          <a:p>
            <a:pPr marL="342900" indent="-342900">
              <a:lnSpc>
                <a:spcPts val="2608"/>
              </a:lnSpc>
              <a:buFont typeface="Arial" panose="020B0604020202020204" pitchFamily="34" charset="0"/>
              <a:buChar char="•"/>
            </a:pPr>
            <a:endParaRPr lang="en-US" sz="2000" dirty="0">
              <a:solidFill>
                <a:srgbClr val="FFB615"/>
              </a:solidFill>
              <a:latin typeface="Letter-join Air Plus 40" panose="02000805000000020003" pitchFamily="50" charset="0"/>
              <a:ea typeface="ABeeZee Bold"/>
              <a:cs typeface="ABeeZee Bold"/>
              <a:sym typeface="ABeeZee Bold"/>
            </a:endParaRPr>
          </a:p>
          <a:p>
            <a:pPr>
              <a:lnSpc>
                <a:spcPts val="2608"/>
              </a:lnSpc>
            </a:pPr>
            <a:endParaRPr lang="en-US" sz="2000" dirty="0">
              <a:solidFill>
                <a:srgbClr val="FFB615"/>
              </a:solidFill>
              <a:latin typeface="Letter-join Air Plus 40" panose="02000805000000020003" pitchFamily="50" charset="0"/>
              <a:ea typeface="ABeeZee Bold"/>
              <a:cs typeface="ABeeZee Bold"/>
              <a:sym typeface="ABeeZee Bold"/>
            </a:endParaRPr>
          </a:p>
        </p:txBody>
      </p:sp>
      <p:sp>
        <p:nvSpPr>
          <p:cNvPr id="33" name="TextBox 33"/>
          <p:cNvSpPr txBox="1"/>
          <p:nvPr/>
        </p:nvSpPr>
        <p:spPr>
          <a:xfrm>
            <a:off x="1011486" y="9198005"/>
            <a:ext cx="5385288" cy="532838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2608"/>
              </a:lnSpc>
            </a:pPr>
            <a:r>
              <a:rPr lang="en-US" sz="2400" u="sng" dirty="0">
                <a:solidFill>
                  <a:srgbClr val="FFB615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Exploring and being curious:</a:t>
            </a:r>
            <a:endParaRPr lang="en-US" sz="2400" dirty="0">
              <a:solidFill>
                <a:srgbClr val="FFB615"/>
              </a:solidFill>
              <a:latin typeface="Letter-join Air Plus 40" panose="02000805000000020003" pitchFamily="50" charset="0"/>
              <a:ea typeface="ABeeZee Bold"/>
              <a:cs typeface="ABeeZee Bold"/>
              <a:sym typeface="ABeeZee Bold"/>
            </a:endParaRPr>
          </a:p>
          <a:p>
            <a:pPr marL="342900" indent="-342900" algn="l">
              <a:lnSpc>
                <a:spcPts val="2608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FFB615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Be curious about objects, people and events.</a:t>
            </a:r>
          </a:p>
          <a:p>
            <a:pPr marL="342900" indent="-342900" algn="l">
              <a:lnSpc>
                <a:spcPts val="2608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FFB615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Ask simple questions about what I see.</a:t>
            </a:r>
          </a:p>
          <a:p>
            <a:pPr marL="342900" indent="-342900" algn="l">
              <a:lnSpc>
                <a:spcPts val="2608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FFB615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Enjoy exploring and trying new things.</a:t>
            </a:r>
          </a:p>
          <a:p>
            <a:pPr marL="342900" indent="-342900" algn="l">
              <a:lnSpc>
                <a:spcPts val="2608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FFB615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Learn by having a go and trying again.</a:t>
            </a:r>
          </a:p>
          <a:p>
            <a:pPr marL="342900" indent="-342900" algn="l">
              <a:lnSpc>
                <a:spcPts val="2608"/>
              </a:lnSpc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FFB615"/>
              </a:solidFill>
              <a:latin typeface="Letter-join Air Plus 40" panose="02000805000000020003" pitchFamily="50" charset="0"/>
              <a:ea typeface="ABeeZee Bold"/>
              <a:cs typeface="ABeeZee Bold"/>
              <a:sym typeface="ABeeZee Bold"/>
            </a:endParaRPr>
          </a:p>
          <a:p>
            <a:pPr algn="l">
              <a:lnSpc>
                <a:spcPts val="2608"/>
              </a:lnSpc>
            </a:pPr>
            <a:r>
              <a:rPr lang="en-US" sz="2400" u="sng" dirty="0">
                <a:solidFill>
                  <a:srgbClr val="FFB615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Thinking and Problem Solving</a:t>
            </a:r>
          </a:p>
          <a:p>
            <a:pPr marL="342900" indent="-342900" algn="l">
              <a:lnSpc>
                <a:spcPts val="2608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FFB615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Try different ways to solve problems</a:t>
            </a:r>
          </a:p>
          <a:p>
            <a:pPr marL="342900" indent="-342900" algn="l">
              <a:lnSpc>
                <a:spcPts val="2608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FFB615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Test my ideas to see what works.</a:t>
            </a:r>
          </a:p>
          <a:p>
            <a:pPr marL="342900" indent="-342900" algn="l">
              <a:lnSpc>
                <a:spcPts val="2608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FFB615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Sort and group objects </a:t>
            </a:r>
          </a:p>
          <a:p>
            <a:pPr marL="342900" indent="-342900" algn="l">
              <a:lnSpc>
                <a:spcPts val="2608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FFB615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Notice  similarities and differences in the world around me.</a:t>
            </a:r>
            <a:endParaRPr lang="en-US" sz="2000" dirty="0">
              <a:solidFill>
                <a:srgbClr val="FFB615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34" name="TextBox 34"/>
          <p:cNvSpPr txBox="1"/>
          <p:nvPr/>
        </p:nvSpPr>
        <p:spPr>
          <a:xfrm>
            <a:off x="6396774" y="21446794"/>
            <a:ext cx="4924662" cy="766876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625"/>
              </a:lnSpc>
            </a:pPr>
            <a:r>
              <a:rPr lang="en-US" sz="2400" u="sng" dirty="0">
                <a:solidFill>
                  <a:srgbClr val="FF2315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Observing Changes</a:t>
            </a:r>
          </a:p>
          <a:p>
            <a:pPr>
              <a:lnSpc>
                <a:spcPts val="2625"/>
              </a:lnSpc>
            </a:pPr>
            <a:r>
              <a:rPr lang="en-US" sz="2000" dirty="0">
                <a:solidFill>
                  <a:srgbClr val="FF2315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watch things change over time, like seasons or plants growing [with help]</a:t>
            </a:r>
          </a:p>
          <a:p>
            <a:pPr>
              <a:lnSpc>
                <a:spcPts val="2625"/>
              </a:lnSpc>
            </a:pPr>
            <a:r>
              <a:rPr lang="en-US" sz="2000" dirty="0">
                <a:solidFill>
                  <a:srgbClr val="FF2315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look at patterns [with help]</a:t>
            </a:r>
          </a:p>
          <a:p>
            <a:pPr>
              <a:lnSpc>
                <a:spcPts val="2625"/>
              </a:lnSpc>
            </a:pPr>
            <a:endParaRPr lang="en-US" sz="2400" dirty="0">
              <a:solidFill>
                <a:srgbClr val="FF2315"/>
              </a:solidFill>
              <a:latin typeface="Letter-join Air Plus 40" panose="02000805000000020003" pitchFamily="50" charset="0"/>
              <a:ea typeface="ABeeZee Bold"/>
              <a:cs typeface="ABeeZee Bold"/>
              <a:sym typeface="ABeeZee Bold"/>
            </a:endParaRPr>
          </a:p>
          <a:p>
            <a:pPr>
              <a:lnSpc>
                <a:spcPts val="2625"/>
              </a:lnSpc>
            </a:pPr>
            <a:endParaRPr lang="en-US" sz="2400" dirty="0">
              <a:solidFill>
                <a:srgbClr val="FF2315"/>
              </a:solidFill>
              <a:latin typeface="Letter-join Air Plus 40" panose="02000805000000020003" pitchFamily="50" charset="0"/>
              <a:ea typeface="ABeeZee Bold"/>
              <a:cs typeface="ABeeZee Bold"/>
              <a:sym typeface="ABeeZee Bold"/>
            </a:endParaRPr>
          </a:p>
          <a:p>
            <a:pPr>
              <a:lnSpc>
                <a:spcPts val="2625"/>
              </a:lnSpc>
            </a:pPr>
            <a:r>
              <a:rPr lang="en-US" sz="2400" u="sng" dirty="0">
                <a:solidFill>
                  <a:srgbClr val="FF2315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Gathering &amp; Recording information</a:t>
            </a:r>
          </a:p>
          <a:p>
            <a:pPr>
              <a:lnSpc>
                <a:spcPts val="2625"/>
              </a:lnSpc>
            </a:pPr>
            <a:r>
              <a:rPr lang="en-US" sz="2000" dirty="0">
                <a:solidFill>
                  <a:srgbClr val="FF2315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 use simple equipment to measure or time things.</a:t>
            </a:r>
          </a:p>
          <a:p>
            <a:pPr>
              <a:lnSpc>
                <a:spcPts val="2625"/>
              </a:lnSpc>
            </a:pPr>
            <a:r>
              <a:rPr lang="en-US" sz="2000" dirty="0">
                <a:solidFill>
                  <a:srgbClr val="FF2315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record what I find, using pictures, tally marks, or simple sentences.</a:t>
            </a:r>
          </a:p>
          <a:p>
            <a:pPr>
              <a:lnSpc>
                <a:spcPts val="2625"/>
              </a:lnSpc>
            </a:pPr>
            <a:r>
              <a:rPr lang="en-US" sz="2000" dirty="0">
                <a:solidFill>
                  <a:srgbClr val="FF2315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talk about what I found out and how I did it.</a:t>
            </a:r>
          </a:p>
          <a:p>
            <a:pPr>
              <a:lnSpc>
                <a:spcPts val="2625"/>
              </a:lnSpc>
            </a:pPr>
            <a:endParaRPr lang="en-US" sz="2400" dirty="0">
              <a:solidFill>
                <a:srgbClr val="FF2315"/>
              </a:solidFill>
              <a:latin typeface="Letter-join Air Plus 40" panose="02000805000000020003" pitchFamily="50" charset="0"/>
              <a:ea typeface="ABeeZee Bold"/>
              <a:cs typeface="ABeeZee Bold"/>
              <a:sym typeface="ABeeZee Bold"/>
            </a:endParaRPr>
          </a:p>
          <a:p>
            <a:pPr>
              <a:lnSpc>
                <a:spcPts val="2625"/>
              </a:lnSpc>
            </a:pPr>
            <a:r>
              <a:rPr lang="en-US" sz="2400" u="sng" dirty="0">
                <a:solidFill>
                  <a:srgbClr val="FF2315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Thinking &amp; Explaining</a:t>
            </a:r>
          </a:p>
          <a:p>
            <a:pPr>
              <a:lnSpc>
                <a:spcPts val="2625"/>
              </a:lnSpc>
            </a:pPr>
            <a:r>
              <a:rPr lang="en-US" sz="2000" dirty="0">
                <a:solidFill>
                  <a:srgbClr val="FF2315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use my ideas and observations to suggest answers.</a:t>
            </a:r>
          </a:p>
          <a:p>
            <a:pPr>
              <a:lnSpc>
                <a:spcPts val="2625"/>
              </a:lnSpc>
            </a:pPr>
            <a:r>
              <a:rPr lang="en-US" sz="2000" dirty="0">
                <a:solidFill>
                  <a:srgbClr val="FF2315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use scientific words to explain what I mean.</a:t>
            </a:r>
          </a:p>
          <a:p>
            <a:pPr>
              <a:lnSpc>
                <a:spcPts val="2625"/>
              </a:lnSpc>
            </a:pPr>
            <a:endParaRPr lang="en-US" sz="2400" dirty="0">
              <a:solidFill>
                <a:srgbClr val="FF2315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35" name="TextBox 35"/>
          <p:cNvSpPr txBox="1"/>
          <p:nvPr/>
        </p:nvSpPr>
        <p:spPr>
          <a:xfrm>
            <a:off x="6837681" y="7724801"/>
            <a:ext cx="4888137" cy="731334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2625"/>
              </a:lnSpc>
            </a:pPr>
            <a:r>
              <a:rPr lang="en-US" sz="2400" u="sng" dirty="0">
                <a:solidFill>
                  <a:srgbClr val="FF2315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Exploring and Asking Questions</a:t>
            </a:r>
          </a:p>
          <a:p>
            <a:pPr algn="l">
              <a:lnSpc>
                <a:spcPts val="2625"/>
              </a:lnSpc>
            </a:pPr>
            <a:r>
              <a:rPr lang="en-US" sz="2000" dirty="0">
                <a:solidFill>
                  <a:srgbClr val="FF2315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explore the world around me.</a:t>
            </a:r>
          </a:p>
          <a:p>
            <a:pPr algn="l">
              <a:lnSpc>
                <a:spcPts val="2625"/>
              </a:lnSpc>
            </a:pPr>
            <a:r>
              <a:rPr lang="en-US" sz="2000" dirty="0">
                <a:solidFill>
                  <a:srgbClr val="FF2315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ask simple questions about what I see</a:t>
            </a:r>
            <a:r>
              <a:rPr lang="en-US" sz="2400" dirty="0">
                <a:solidFill>
                  <a:srgbClr val="FF2315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.</a:t>
            </a:r>
          </a:p>
          <a:p>
            <a:pPr algn="l">
              <a:lnSpc>
                <a:spcPts val="2625"/>
              </a:lnSpc>
            </a:pPr>
            <a:endParaRPr lang="en-US" sz="2800" dirty="0">
              <a:solidFill>
                <a:srgbClr val="FF2315"/>
              </a:solidFill>
              <a:latin typeface="Letter-join Air Plus 40" panose="02000805000000020003" pitchFamily="50" charset="0"/>
              <a:ea typeface="ABeeZee Bold"/>
              <a:cs typeface="ABeeZee Bold"/>
              <a:sym typeface="ABeeZee Bold"/>
            </a:endParaRPr>
          </a:p>
          <a:p>
            <a:pPr>
              <a:lnSpc>
                <a:spcPts val="2625"/>
              </a:lnSpc>
            </a:pPr>
            <a:r>
              <a:rPr lang="en-US" sz="2400" u="sng" dirty="0">
                <a:solidFill>
                  <a:srgbClr val="FF2315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Investigating and Testing</a:t>
            </a:r>
          </a:p>
          <a:p>
            <a:pPr>
              <a:lnSpc>
                <a:spcPts val="2625"/>
              </a:lnSpc>
            </a:pPr>
            <a:r>
              <a:rPr lang="en-US" sz="2000" dirty="0">
                <a:solidFill>
                  <a:srgbClr val="FF2315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try out simple tests to find answers</a:t>
            </a:r>
          </a:p>
          <a:p>
            <a:pPr>
              <a:lnSpc>
                <a:spcPts val="2625"/>
              </a:lnSpc>
            </a:pPr>
            <a:r>
              <a:rPr lang="en-US" sz="2000" dirty="0">
                <a:solidFill>
                  <a:srgbClr val="FF2315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look closely using things like magnifying glasses or timers.</a:t>
            </a:r>
          </a:p>
          <a:p>
            <a:pPr>
              <a:lnSpc>
                <a:spcPts val="2625"/>
              </a:lnSpc>
            </a:pPr>
            <a:endParaRPr lang="en-US" sz="2400" dirty="0">
              <a:solidFill>
                <a:srgbClr val="FF2315"/>
              </a:solidFill>
              <a:latin typeface="Letter-join Air Plus 40" panose="02000805000000020003" pitchFamily="50" charset="0"/>
              <a:ea typeface="ABeeZee Bold"/>
              <a:cs typeface="ABeeZee Bold"/>
              <a:sym typeface="ABeeZee Bold"/>
            </a:endParaRPr>
          </a:p>
          <a:p>
            <a:pPr>
              <a:lnSpc>
                <a:spcPts val="2625"/>
              </a:lnSpc>
            </a:pPr>
            <a:r>
              <a:rPr lang="en-US" sz="2400" u="sng" dirty="0">
                <a:solidFill>
                  <a:srgbClr val="FF2315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Identifying and sorting</a:t>
            </a:r>
          </a:p>
          <a:p>
            <a:pPr>
              <a:lnSpc>
                <a:spcPts val="2625"/>
              </a:lnSpc>
            </a:pPr>
            <a:r>
              <a:rPr lang="en-US" sz="2000" dirty="0">
                <a:solidFill>
                  <a:srgbClr val="FF2315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spot simple features of objects, materials and living things.</a:t>
            </a:r>
          </a:p>
          <a:p>
            <a:pPr>
              <a:lnSpc>
                <a:spcPts val="2625"/>
              </a:lnSpc>
            </a:pPr>
            <a:r>
              <a:rPr lang="en-US" sz="2000" dirty="0">
                <a:solidFill>
                  <a:srgbClr val="FF2315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compare things by looking at their features.</a:t>
            </a:r>
          </a:p>
          <a:p>
            <a:pPr>
              <a:lnSpc>
                <a:spcPts val="2625"/>
              </a:lnSpc>
            </a:pPr>
            <a:r>
              <a:rPr lang="en-US" sz="2000" dirty="0">
                <a:solidFill>
                  <a:srgbClr val="FF2315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sort and group things in my own way.</a:t>
            </a:r>
          </a:p>
          <a:p>
            <a:pPr>
              <a:lnSpc>
                <a:spcPts val="2625"/>
              </a:lnSpc>
            </a:pPr>
            <a:endParaRPr lang="en-US" sz="1600" dirty="0">
              <a:solidFill>
                <a:srgbClr val="FF2315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l">
              <a:lnSpc>
                <a:spcPts val="2625"/>
              </a:lnSpc>
            </a:pPr>
            <a:endParaRPr lang="en-US" dirty="0">
              <a:solidFill>
                <a:srgbClr val="FF2315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l">
              <a:lnSpc>
                <a:spcPts val="2625"/>
              </a:lnSpc>
            </a:pPr>
            <a:endParaRPr lang="en-US" dirty="0">
              <a:solidFill>
                <a:srgbClr val="FF2315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36" name="TextBox 36"/>
          <p:cNvSpPr txBox="1"/>
          <p:nvPr/>
        </p:nvSpPr>
        <p:spPr>
          <a:xfrm>
            <a:off x="12305913" y="7695324"/>
            <a:ext cx="6456566" cy="833561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2627"/>
              </a:lnSpc>
            </a:pPr>
            <a:r>
              <a:rPr lang="en-US" sz="2400" u="sng" dirty="0">
                <a:solidFill>
                  <a:srgbClr val="316602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Concise</a:t>
            </a:r>
          </a:p>
          <a:p>
            <a:pPr algn="l">
              <a:lnSpc>
                <a:spcPts val="2627"/>
              </a:lnSpc>
            </a:pPr>
            <a:r>
              <a:rPr lang="en-US" sz="2400" u="sng" dirty="0">
                <a:solidFill>
                  <a:srgbClr val="316602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Exploring and Asking Question</a:t>
            </a:r>
          </a:p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316602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explore and find out about world around me.</a:t>
            </a:r>
          </a:p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316602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ask my own questions about what I notice.</a:t>
            </a:r>
          </a:p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316602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choose different ways to find answers [</a:t>
            </a:r>
            <a:r>
              <a:rPr lang="en-US" dirty="0">
                <a:solidFill>
                  <a:srgbClr val="316602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books, pictures, videos, observations and asking adults</a:t>
            </a:r>
            <a:r>
              <a:rPr lang="en-US" sz="2000" dirty="0">
                <a:solidFill>
                  <a:srgbClr val="316602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]</a:t>
            </a:r>
          </a:p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endParaRPr lang="en-US" sz="2000" u="sng" dirty="0">
              <a:solidFill>
                <a:srgbClr val="316602"/>
              </a:solidFill>
              <a:latin typeface="Letter-join Air Plus 40" panose="02000805000000020003" pitchFamily="50" charset="0"/>
              <a:ea typeface="ABeeZee Bold"/>
              <a:cs typeface="ABeeZee Bold"/>
              <a:sym typeface="ABeeZee Bold"/>
            </a:endParaRPr>
          </a:p>
          <a:p>
            <a:pPr>
              <a:lnSpc>
                <a:spcPts val="2627"/>
              </a:lnSpc>
            </a:pPr>
            <a:r>
              <a:rPr lang="en-US" sz="2189" u="sng" dirty="0">
                <a:solidFill>
                  <a:srgbClr val="316602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Investigating and Testing:</a:t>
            </a:r>
          </a:p>
          <a:p>
            <a:pPr marL="342900" indent="-342900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316602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carry out simple tests to find answers.</a:t>
            </a:r>
          </a:p>
          <a:p>
            <a:pPr marL="342900" indent="-342900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316602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do simple comparative tests [</a:t>
            </a:r>
            <a:r>
              <a:rPr lang="en-US" dirty="0">
                <a:solidFill>
                  <a:srgbClr val="316602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to see which is bigger, faster, stronger </a:t>
            </a:r>
            <a:r>
              <a:rPr lang="en-US" dirty="0" err="1">
                <a:solidFill>
                  <a:srgbClr val="316602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etc</a:t>
            </a:r>
            <a:r>
              <a:rPr lang="en-US" sz="2000" dirty="0">
                <a:solidFill>
                  <a:srgbClr val="316602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]</a:t>
            </a:r>
          </a:p>
          <a:p>
            <a:pPr>
              <a:lnSpc>
                <a:spcPts val="2627"/>
              </a:lnSpc>
            </a:pPr>
            <a:endParaRPr lang="en-US" sz="2000" u="sng" dirty="0">
              <a:solidFill>
                <a:srgbClr val="316602"/>
              </a:solidFill>
              <a:latin typeface="Letter-join Air Plus 40" panose="02000805000000020003" pitchFamily="50" charset="0"/>
              <a:ea typeface="ABeeZee Bold"/>
              <a:cs typeface="ABeeZee Bold"/>
              <a:sym typeface="ABeeZee Bold"/>
            </a:endParaRPr>
          </a:p>
          <a:p>
            <a:pPr>
              <a:lnSpc>
                <a:spcPts val="2627"/>
              </a:lnSpc>
            </a:pPr>
            <a:r>
              <a:rPr lang="en-US" sz="2189" u="sng" dirty="0">
                <a:solidFill>
                  <a:srgbClr val="316602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Observing, identifying and sorting</a:t>
            </a:r>
          </a:p>
          <a:p>
            <a:pPr marL="342900" indent="-342900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316602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spot and name simple features of objects, materials and living things.</a:t>
            </a:r>
          </a:p>
          <a:p>
            <a:pPr marL="342900" indent="-342900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316602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compare things by looking closely at them.</a:t>
            </a:r>
          </a:p>
          <a:p>
            <a:pPr marL="342900" indent="-342900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316602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sort and group things in sensible ways.. </a:t>
            </a:r>
          </a:p>
          <a:p>
            <a:pPr marL="342900" indent="-342900">
              <a:lnSpc>
                <a:spcPts val="2627"/>
              </a:lnSpc>
              <a:buFont typeface="Arial" panose="020B0604020202020204" pitchFamily="34" charset="0"/>
              <a:buChar char="•"/>
            </a:pPr>
            <a:endParaRPr lang="en-US" sz="2000" dirty="0">
              <a:solidFill>
                <a:srgbClr val="316602"/>
              </a:solidFill>
              <a:latin typeface="Letter-join Air Plus 40" panose="02000805000000020003" pitchFamily="50" charset="0"/>
              <a:ea typeface="ABeeZee Bold"/>
              <a:cs typeface="ABeeZee Bold"/>
              <a:sym typeface="ABeeZee Bold"/>
            </a:endParaRPr>
          </a:p>
          <a:p>
            <a:pPr marL="342900" indent="-342900">
              <a:lnSpc>
                <a:spcPts val="2627"/>
              </a:lnSpc>
              <a:buFont typeface="Arial" panose="020B0604020202020204" pitchFamily="34" charset="0"/>
              <a:buChar char="•"/>
            </a:pPr>
            <a:endParaRPr lang="en-US" sz="2000" dirty="0">
              <a:solidFill>
                <a:srgbClr val="316602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l">
              <a:lnSpc>
                <a:spcPts val="2627"/>
              </a:lnSpc>
            </a:pPr>
            <a:endParaRPr lang="en-US" sz="2400" dirty="0">
              <a:solidFill>
                <a:srgbClr val="316602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l">
              <a:lnSpc>
                <a:spcPts val="2627"/>
              </a:lnSpc>
            </a:pPr>
            <a:endParaRPr lang="en-US" sz="2189" dirty="0">
              <a:solidFill>
                <a:srgbClr val="316602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37" name="TextBox 37"/>
          <p:cNvSpPr txBox="1"/>
          <p:nvPr/>
        </p:nvSpPr>
        <p:spPr>
          <a:xfrm>
            <a:off x="12198810" y="20422427"/>
            <a:ext cx="5816140" cy="972791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627"/>
              </a:lnSpc>
            </a:pPr>
            <a:r>
              <a:rPr lang="en-US" sz="2400" u="sng" dirty="0">
                <a:solidFill>
                  <a:srgbClr val="316602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Looking for changes and patterns</a:t>
            </a:r>
          </a:p>
          <a:p>
            <a:pPr marL="342900" indent="-342900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316602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To observe changes over time [</a:t>
            </a:r>
            <a:r>
              <a:rPr lang="en-US" dirty="0">
                <a:solidFill>
                  <a:srgbClr val="316602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like weather, plants or animals</a:t>
            </a:r>
            <a:r>
              <a:rPr lang="en-US" sz="2000" dirty="0">
                <a:solidFill>
                  <a:srgbClr val="316602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]</a:t>
            </a:r>
          </a:p>
          <a:p>
            <a:pPr marL="342900" indent="-342900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316602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To look for simple patterns and relationships [</a:t>
            </a:r>
            <a:r>
              <a:rPr lang="en-US" dirty="0">
                <a:solidFill>
                  <a:srgbClr val="316602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with some help</a:t>
            </a:r>
            <a:r>
              <a:rPr lang="en-US" sz="2000" dirty="0">
                <a:solidFill>
                  <a:srgbClr val="316602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]</a:t>
            </a:r>
          </a:p>
          <a:p>
            <a:pPr>
              <a:lnSpc>
                <a:spcPts val="2627"/>
              </a:lnSpc>
            </a:pPr>
            <a:endParaRPr lang="en-US" sz="2400" dirty="0">
              <a:solidFill>
                <a:srgbClr val="316602"/>
              </a:solidFill>
              <a:latin typeface="Letter-join Air Plus 40" panose="02000805000000020003" pitchFamily="50" charset="0"/>
              <a:ea typeface="ABeeZee Bold"/>
              <a:cs typeface="ABeeZee Bold"/>
              <a:sym typeface="ABeeZee Bold"/>
            </a:endParaRPr>
          </a:p>
          <a:p>
            <a:pPr>
              <a:lnSpc>
                <a:spcPts val="2627"/>
              </a:lnSpc>
            </a:pPr>
            <a:r>
              <a:rPr lang="en-US" sz="2400" u="sng" dirty="0">
                <a:solidFill>
                  <a:srgbClr val="316602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Measuring and Recording:</a:t>
            </a:r>
          </a:p>
          <a:p>
            <a:pPr marL="342900" indent="-342900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316602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use simple equipment to help me measure or observe [</a:t>
            </a:r>
            <a:r>
              <a:rPr lang="en-US" dirty="0">
                <a:solidFill>
                  <a:srgbClr val="316602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magnifiers, timers, rulers</a:t>
            </a:r>
            <a:r>
              <a:rPr lang="en-US" sz="2000" dirty="0">
                <a:solidFill>
                  <a:srgbClr val="316602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]</a:t>
            </a:r>
          </a:p>
          <a:p>
            <a:pPr marL="342900" indent="-342900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316602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collect simple data.</a:t>
            </a:r>
          </a:p>
          <a:p>
            <a:pPr marL="342900" indent="-342900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316602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record my findings in tables, tally charts, drawings or short sentences.</a:t>
            </a:r>
          </a:p>
          <a:p>
            <a:pPr marL="342900" indent="-342900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316602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show my results in different ways [</a:t>
            </a:r>
            <a:r>
              <a:rPr lang="en-US" dirty="0">
                <a:solidFill>
                  <a:srgbClr val="316602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pictograms or simple charts</a:t>
            </a:r>
            <a:r>
              <a:rPr lang="en-US" sz="2000" dirty="0">
                <a:solidFill>
                  <a:srgbClr val="316602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]</a:t>
            </a:r>
            <a:endParaRPr lang="en-US" sz="2400" dirty="0">
              <a:solidFill>
                <a:srgbClr val="316602"/>
              </a:solidFill>
              <a:latin typeface="Letter-join Air Plus 40" panose="02000805000000020003" pitchFamily="50" charset="0"/>
              <a:ea typeface="ABeeZee Bold"/>
              <a:cs typeface="ABeeZee Bold"/>
              <a:sym typeface="ABeeZee Bold"/>
            </a:endParaRPr>
          </a:p>
          <a:p>
            <a:pPr>
              <a:lnSpc>
                <a:spcPts val="2627"/>
              </a:lnSpc>
            </a:pPr>
            <a:endParaRPr lang="en-US" sz="2400" dirty="0">
              <a:solidFill>
                <a:srgbClr val="316602"/>
              </a:solidFill>
              <a:latin typeface="Letter-join Air Plus 40" panose="02000805000000020003" pitchFamily="50" charset="0"/>
              <a:ea typeface="ABeeZee Bold"/>
              <a:cs typeface="ABeeZee Bold"/>
              <a:sym typeface="ABeeZee Bold"/>
            </a:endParaRPr>
          </a:p>
          <a:p>
            <a:pPr>
              <a:lnSpc>
                <a:spcPts val="2627"/>
              </a:lnSpc>
            </a:pPr>
            <a:r>
              <a:rPr lang="en-US" sz="2400" u="sng" dirty="0">
                <a:solidFill>
                  <a:srgbClr val="316602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Thinking and Explaining:</a:t>
            </a:r>
          </a:p>
          <a:p>
            <a:pPr marL="342900" indent="-342900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316602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use my observations to suggest answers to questions.</a:t>
            </a:r>
          </a:p>
          <a:p>
            <a:pPr marL="342900" indent="-342900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316602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explain what I found out and how I did it.</a:t>
            </a:r>
          </a:p>
          <a:p>
            <a:pPr marL="342900" indent="-342900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316602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use the correct scientific words when I talk or write.</a:t>
            </a:r>
            <a:endParaRPr lang="en-US" sz="2187" dirty="0">
              <a:solidFill>
                <a:srgbClr val="316602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endParaRPr lang="en-US" sz="2187" dirty="0">
              <a:solidFill>
                <a:srgbClr val="316602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l">
              <a:lnSpc>
                <a:spcPts val="2625"/>
              </a:lnSpc>
            </a:pPr>
            <a:endParaRPr lang="en-US" sz="2187" dirty="0">
              <a:solidFill>
                <a:srgbClr val="316602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l">
              <a:lnSpc>
                <a:spcPts val="2625"/>
              </a:lnSpc>
            </a:pPr>
            <a:r>
              <a:rPr lang="en-US" sz="2187" dirty="0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 </a:t>
            </a:r>
          </a:p>
          <a:p>
            <a:pPr algn="l">
              <a:lnSpc>
                <a:spcPts val="2625"/>
              </a:lnSpc>
            </a:pPr>
            <a:endParaRPr lang="en-US" sz="2187" dirty="0">
              <a:solidFill>
                <a:srgbClr val="316602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ctr">
              <a:lnSpc>
                <a:spcPts val="3319"/>
              </a:lnSpc>
            </a:pPr>
            <a:endParaRPr lang="en-US" sz="2187" dirty="0">
              <a:solidFill>
                <a:srgbClr val="316602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38" name="TextBox 38"/>
          <p:cNvSpPr txBox="1"/>
          <p:nvPr/>
        </p:nvSpPr>
        <p:spPr>
          <a:xfrm>
            <a:off x="19630460" y="5604211"/>
            <a:ext cx="7101663" cy="103762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627"/>
              </a:lnSpc>
            </a:pPr>
            <a:r>
              <a:rPr lang="en-US" sz="2800" u="sng" dirty="0">
                <a:solidFill>
                  <a:srgbClr val="0070C0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Asking questions and planning:</a:t>
            </a:r>
          </a:p>
          <a:p>
            <a:pPr marL="342900" indent="-342900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70C0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ask my own questions about the world around me.</a:t>
            </a:r>
          </a:p>
          <a:p>
            <a:pPr marL="342900" indent="-342900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70C0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choose different types of scientific enquiry to answer my questions.</a:t>
            </a:r>
          </a:p>
          <a:p>
            <a:pPr marL="342900" indent="-342900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70C0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help decide the best way to find an answer.</a:t>
            </a:r>
          </a:p>
          <a:p>
            <a:pPr marL="342900" indent="-342900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70C0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help set up practical tests and use comparative methods.</a:t>
            </a:r>
          </a:p>
          <a:p>
            <a:pPr marL="342900" indent="-342900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70C0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begin to understand fair testing and when I need to use it.</a:t>
            </a:r>
          </a:p>
          <a:p>
            <a:pPr marL="342900" indent="-342900">
              <a:lnSpc>
                <a:spcPts val="2627"/>
              </a:lnSpc>
              <a:buFont typeface="Arial" panose="020B0604020202020204" pitchFamily="34" charset="0"/>
              <a:buChar char="•"/>
            </a:pPr>
            <a:endParaRPr lang="en-US" sz="2800" u="sng" dirty="0">
              <a:solidFill>
                <a:srgbClr val="0070C0"/>
              </a:solidFill>
              <a:latin typeface="Letter-join Air Plus 40" panose="02000805000000020003" pitchFamily="50" charset="0"/>
              <a:ea typeface="ABeeZee Bold"/>
              <a:cs typeface="ABeeZee Bold"/>
              <a:sym typeface="ABeeZee Bold"/>
            </a:endParaRPr>
          </a:p>
          <a:p>
            <a:pPr>
              <a:lnSpc>
                <a:spcPts val="2627"/>
              </a:lnSpc>
            </a:pPr>
            <a:r>
              <a:rPr lang="en-US" sz="2400" u="sng" dirty="0">
                <a:solidFill>
                  <a:srgbClr val="0070C0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Identifying, classifying and using information</a:t>
            </a:r>
          </a:p>
          <a:p>
            <a:pPr marL="342900" indent="-342900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70C0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To talk about how I group or sort things.</a:t>
            </a:r>
          </a:p>
          <a:p>
            <a:pPr marL="342900" indent="-342900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70C0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To use simple keys to help classify things.</a:t>
            </a:r>
          </a:p>
          <a:p>
            <a:pPr marL="342900" indent="-342900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70C0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To know when information from books, videos or websites can help me instead of a practical test.</a:t>
            </a:r>
          </a:p>
          <a:p>
            <a:pPr>
              <a:lnSpc>
                <a:spcPts val="2627"/>
              </a:lnSpc>
            </a:pPr>
            <a:endParaRPr lang="en-US" sz="2400" dirty="0">
              <a:solidFill>
                <a:srgbClr val="0070C0"/>
              </a:solidFill>
              <a:latin typeface="Letter-join Air Plus 40" panose="02000805000000020003" pitchFamily="50" charset="0"/>
              <a:ea typeface="ABeeZee Bold"/>
              <a:cs typeface="ABeeZee Bold"/>
              <a:sym typeface="ABeeZee Bold"/>
            </a:endParaRPr>
          </a:p>
          <a:p>
            <a:pPr>
              <a:lnSpc>
                <a:spcPts val="2627"/>
              </a:lnSpc>
            </a:pPr>
            <a:r>
              <a:rPr lang="en-US" sz="2400" u="sng" dirty="0">
                <a:solidFill>
                  <a:srgbClr val="0070C0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Observing and measuring:</a:t>
            </a:r>
          </a:p>
          <a:p>
            <a:pPr marL="342900" indent="-342900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70C0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make careful, systematic observations.</a:t>
            </a:r>
          </a:p>
          <a:p>
            <a:pPr marL="342900" indent="-342900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70C0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help decide what I need to observe, how long for, and what equipment to use.</a:t>
            </a:r>
          </a:p>
          <a:p>
            <a:pPr marL="342900" indent="-342900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70C0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look patterns and relationships in what I see.</a:t>
            </a:r>
          </a:p>
          <a:p>
            <a:pPr marL="342900" indent="-342900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70C0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take accurate measurements using standard units.</a:t>
            </a:r>
          </a:p>
          <a:p>
            <a:pPr marL="342900" indent="-342900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70C0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use equipment like thermometers and data loggers </a:t>
            </a:r>
            <a:r>
              <a:rPr lang="en-US" sz="2000" dirty="0" err="1">
                <a:solidFill>
                  <a:srgbClr val="0070C0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correclt.y</a:t>
            </a:r>
            <a:endParaRPr lang="en-US" sz="2400" dirty="0">
              <a:solidFill>
                <a:srgbClr val="0070C0"/>
              </a:solidFill>
              <a:latin typeface="Letter-join Air Plus 40" panose="02000805000000020003" pitchFamily="50" charset="0"/>
              <a:ea typeface="ABeeZee Bold"/>
              <a:cs typeface="ABeeZee Bold"/>
              <a:sym typeface="ABeeZee Bold"/>
            </a:endParaRPr>
          </a:p>
          <a:p>
            <a:pPr algn="l">
              <a:lnSpc>
                <a:spcPts val="2650"/>
              </a:lnSpc>
            </a:pPr>
            <a:endParaRPr lang="en-US" sz="2400" dirty="0">
              <a:solidFill>
                <a:srgbClr val="0448AF"/>
              </a:solidFill>
              <a:latin typeface="Letter-join Air Plus 40" panose="02000805000000020003" pitchFamily="50" charset="0"/>
              <a:ea typeface="ABeeZee Bold"/>
              <a:cs typeface="ABeeZee Bold"/>
              <a:sym typeface="ABeeZee Bold"/>
            </a:endParaRPr>
          </a:p>
          <a:p>
            <a:pPr algn="l">
              <a:lnSpc>
                <a:spcPts val="2650"/>
              </a:lnSpc>
            </a:pPr>
            <a:endParaRPr lang="en-US" sz="2400" dirty="0">
              <a:solidFill>
                <a:srgbClr val="0448AF"/>
              </a:solidFill>
              <a:latin typeface="Letter-join Air Plus 40" panose="02000805000000020003" pitchFamily="50" charset="0"/>
              <a:ea typeface="ABeeZee Bold"/>
              <a:cs typeface="ABeeZee Bold"/>
              <a:sym typeface="ABeeZee Bold"/>
            </a:endParaRPr>
          </a:p>
          <a:p>
            <a:pPr algn="l">
              <a:lnSpc>
                <a:spcPts val="2650"/>
              </a:lnSpc>
            </a:pPr>
            <a:endParaRPr lang="en-US" sz="2400" dirty="0">
              <a:solidFill>
                <a:srgbClr val="0448AF"/>
              </a:solidFill>
              <a:latin typeface="Letter-join Air Plus 40" panose="02000805000000020003" pitchFamily="50" charset="0"/>
              <a:ea typeface="ABeeZee Bold"/>
              <a:cs typeface="ABeeZee Bold"/>
              <a:sym typeface="ABeeZee Bold"/>
            </a:endParaRPr>
          </a:p>
          <a:p>
            <a:pPr algn="l">
              <a:lnSpc>
                <a:spcPts val="2650"/>
              </a:lnSpc>
            </a:pPr>
            <a:endParaRPr lang="en-US" sz="2208" dirty="0">
              <a:solidFill>
                <a:srgbClr val="0448AF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39" name="TextBox 39"/>
          <p:cNvSpPr txBox="1"/>
          <p:nvPr/>
        </p:nvSpPr>
        <p:spPr>
          <a:xfrm>
            <a:off x="19630460" y="21029200"/>
            <a:ext cx="6400800" cy="766235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627"/>
              </a:lnSpc>
            </a:pPr>
            <a:r>
              <a:rPr lang="en-US" sz="2400" u="sng" dirty="0">
                <a:solidFill>
                  <a:srgbClr val="0070C0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Recording and </a:t>
            </a:r>
            <a:r>
              <a:rPr lang="en-US" sz="2400" u="sng" dirty="0" err="1">
                <a:solidFill>
                  <a:srgbClr val="0070C0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Analysing</a:t>
            </a:r>
            <a:r>
              <a:rPr lang="en-US" sz="2400" u="sng" dirty="0">
                <a:solidFill>
                  <a:srgbClr val="0070C0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 Data:</a:t>
            </a:r>
            <a:endParaRPr lang="en-US" sz="3600" u="sng" dirty="0">
              <a:solidFill>
                <a:srgbClr val="0070C0"/>
              </a:solidFill>
              <a:latin typeface="Letter-join Air Plus 40" panose="02000805000000020003" pitchFamily="50" charset="0"/>
              <a:ea typeface="ABeeZee Bold"/>
              <a:cs typeface="ABeeZee Bold"/>
              <a:sym typeface="ABeeZee Bold"/>
            </a:endParaRPr>
          </a:p>
          <a:p>
            <a:pPr marL="342900" indent="-342900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70C0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collect and record data in different ways [</a:t>
            </a:r>
            <a:r>
              <a:rPr lang="en-US" dirty="0">
                <a:solidFill>
                  <a:srgbClr val="0070C0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notes, tables, bar charts, diagrams and keys</a:t>
            </a:r>
            <a:r>
              <a:rPr lang="en-US" sz="2000" dirty="0">
                <a:solidFill>
                  <a:srgbClr val="0070C0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]</a:t>
            </a:r>
          </a:p>
          <a:p>
            <a:pPr marL="342900" indent="-342900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70C0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help decide how to record and </a:t>
            </a:r>
            <a:r>
              <a:rPr lang="en-US" sz="2000" dirty="0" err="1">
                <a:solidFill>
                  <a:srgbClr val="0070C0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analyse</a:t>
            </a:r>
            <a:r>
              <a:rPr lang="en-US" sz="2000" dirty="0">
                <a:solidFill>
                  <a:srgbClr val="0070C0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 my results.</a:t>
            </a:r>
          </a:p>
          <a:p>
            <a:pPr marL="342900" indent="-342900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70C0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With support, I can look for patterns, similarities, differences and changes in my data.. </a:t>
            </a:r>
          </a:p>
          <a:p>
            <a:pPr marL="342900" indent="-342900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70C0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With support, I can draw simple conclusions from my results. </a:t>
            </a:r>
          </a:p>
          <a:p>
            <a:pPr>
              <a:lnSpc>
                <a:spcPts val="2627"/>
              </a:lnSpc>
            </a:pPr>
            <a:endParaRPr lang="en-US" sz="3200" dirty="0">
              <a:solidFill>
                <a:srgbClr val="0070C0"/>
              </a:solidFill>
              <a:latin typeface="Letter-join Air Plus 40" panose="02000805000000020003" pitchFamily="50" charset="0"/>
              <a:ea typeface="ABeeZee Bold"/>
              <a:cs typeface="ABeeZee Bold"/>
              <a:sym typeface="ABeeZee Bold"/>
            </a:endParaRPr>
          </a:p>
          <a:p>
            <a:pPr>
              <a:lnSpc>
                <a:spcPts val="2627"/>
              </a:lnSpc>
            </a:pPr>
            <a:r>
              <a:rPr lang="en-US" sz="2400" u="sng" dirty="0">
                <a:solidFill>
                  <a:srgbClr val="0070C0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Explaining, concluding and Evaluating:</a:t>
            </a:r>
          </a:p>
          <a:p>
            <a:pPr marL="342900" indent="-342900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70C0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use scientific words to explain my ideas and share my findings.</a:t>
            </a:r>
          </a:p>
          <a:p>
            <a:pPr marL="342900" indent="-342900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70C0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present my results in different ways</a:t>
            </a:r>
            <a:r>
              <a:rPr lang="en-US" sz="2400" dirty="0">
                <a:solidFill>
                  <a:srgbClr val="0070C0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 [</a:t>
            </a:r>
            <a:r>
              <a:rPr lang="en-US" dirty="0">
                <a:solidFill>
                  <a:srgbClr val="0070C0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talking, writing, charts, and displays]</a:t>
            </a:r>
          </a:p>
          <a:p>
            <a:pPr marL="342900" indent="-342900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70C0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Start to spell scientific words correctly.</a:t>
            </a:r>
          </a:p>
          <a:p>
            <a:pPr marL="342900" indent="-342900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70C0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With support, can ask new questions based on what I have found out.</a:t>
            </a:r>
          </a:p>
          <a:p>
            <a:pPr marL="342900" indent="-342900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70C0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With Support, I can make predictions using my data.</a:t>
            </a:r>
          </a:p>
          <a:p>
            <a:pPr marL="342900" indent="-342900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70C0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Begin to think of ways to improve my investigations. 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27231712" y="21446794"/>
            <a:ext cx="7005980" cy="766235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573"/>
              </a:lnSpc>
            </a:pPr>
            <a:r>
              <a:rPr lang="en-US" sz="2400" u="sng" dirty="0">
                <a:solidFill>
                  <a:srgbClr val="AF049E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Recording and </a:t>
            </a:r>
            <a:r>
              <a:rPr lang="en-US" sz="2400" u="sng" dirty="0" err="1">
                <a:solidFill>
                  <a:srgbClr val="AF049E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Analysing</a:t>
            </a:r>
            <a:r>
              <a:rPr lang="en-US" sz="2400" u="sng" dirty="0">
                <a:solidFill>
                  <a:srgbClr val="AF049E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 Data:</a:t>
            </a:r>
          </a:p>
          <a:p>
            <a:pPr marL="342900" indent="-342900">
              <a:lnSpc>
                <a:spcPts val="2573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AF049E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 record data in different ways [</a:t>
            </a:r>
            <a:r>
              <a:rPr lang="en-US" dirty="0">
                <a:solidFill>
                  <a:srgbClr val="AF049E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notes, tables, bar charts, diagrams, classification keys</a:t>
            </a:r>
            <a:r>
              <a:rPr lang="en-US" sz="2000" dirty="0">
                <a:solidFill>
                  <a:srgbClr val="AF049E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].</a:t>
            </a:r>
          </a:p>
          <a:p>
            <a:pPr marL="342900" indent="-342900">
              <a:lnSpc>
                <a:spcPts val="2573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AF049E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help decide the best way to record and organize my results.</a:t>
            </a:r>
          </a:p>
          <a:p>
            <a:pPr marL="342900" indent="-342900">
              <a:lnSpc>
                <a:spcPts val="2573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AF049E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help decide how to </a:t>
            </a:r>
            <a:r>
              <a:rPr lang="en-US" sz="2000" dirty="0" err="1">
                <a:solidFill>
                  <a:srgbClr val="AF049E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analyse</a:t>
            </a:r>
            <a:r>
              <a:rPr lang="en-US" sz="2000" dirty="0">
                <a:solidFill>
                  <a:srgbClr val="AF049E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 data to look for answers.</a:t>
            </a:r>
          </a:p>
          <a:p>
            <a:pPr marL="342900" indent="-342900">
              <a:lnSpc>
                <a:spcPts val="2573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AF049E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With support, I can look for patterns, </a:t>
            </a:r>
            <a:r>
              <a:rPr lang="en-US" sz="2000" dirty="0" err="1">
                <a:solidFill>
                  <a:srgbClr val="AF049E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similiarties</a:t>
            </a:r>
            <a:r>
              <a:rPr lang="en-US" sz="2000" dirty="0">
                <a:solidFill>
                  <a:srgbClr val="AF049E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, differences and changes in my data.</a:t>
            </a:r>
          </a:p>
          <a:p>
            <a:pPr marL="342900" indent="-342900">
              <a:lnSpc>
                <a:spcPts val="2573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AF049E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With support, I can draw conclusions from what I have found.</a:t>
            </a:r>
          </a:p>
          <a:p>
            <a:pPr marL="342900" indent="-342900">
              <a:lnSpc>
                <a:spcPts val="2573"/>
              </a:lnSpc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AF049E"/>
              </a:solidFill>
              <a:latin typeface="Letter-join Air Plus 40" panose="02000805000000020003" pitchFamily="50" charset="0"/>
              <a:ea typeface="ABeeZee Bold"/>
              <a:cs typeface="ABeeZee Bold"/>
              <a:sym typeface="ABeeZee Bold"/>
            </a:endParaRPr>
          </a:p>
          <a:p>
            <a:pPr>
              <a:lnSpc>
                <a:spcPts val="2573"/>
              </a:lnSpc>
            </a:pPr>
            <a:r>
              <a:rPr lang="en-US" sz="2400" u="sng" dirty="0">
                <a:solidFill>
                  <a:srgbClr val="AF049E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Explaining, Concluding and Improving:</a:t>
            </a:r>
          </a:p>
          <a:p>
            <a:pPr marL="342900" indent="-342900">
              <a:lnSpc>
                <a:spcPts val="2573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AF049E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 use scientific vocabulary to explain my ideas clearly.</a:t>
            </a:r>
          </a:p>
          <a:p>
            <a:pPr marL="342900" indent="-342900">
              <a:lnSpc>
                <a:spcPts val="2573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AF049E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present my findings in different ways [</a:t>
            </a:r>
            <a:r>
              <a:rPr lang="en-US" dirty="0">
                <a:solidFill>
                  <a:srgbClr val="AF049E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speaking, writing, charts or displays</a:t>
            </a:r>
            <a:r>
              <a:rPr lang="en-US" sz="2000" dirty="0">
                <a:solidFill>
                  <a:srgbClr val="AF049E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]</a:t>
            </a:r>
          </a:p>
          <a:p>
            <a:pPr marL="342900" indent="-342900">
              <a:lnSpc>
                <a:spcPts val="2573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AF049E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Getting better at spelling scientific words correctly.</a:t>
            </a:r>
          </a:p>
          <a:p>
            <a:pPr marL="342900" indent="-342900">
              <a:lnSpc>
                <a:spcPts val="2573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AF049E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With support, I can ask new questions based on my results and make new predictions.</a:t>
            </a:r>
          </a:p>
          <a:p>
            <a:pPr marL="342900" indent="-342900">
              <a:lnSpc>
                <a:spcPts val="2573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AF049E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Beginning to think about how to improve my investigation next time. </a:t>
            </a:r>
            <a:endParaRPr lang="en-US" sz="2000" dirty="0">
              <a:solidFill>
                <a:srgbClr val="AF049E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41" name="TextBox 41"/>
          <p:cNvSpPr txBox="1"/>
          <p:nvPr/>
        </p:nvSpPr>
        <p:spPr>
          <a:xfrm>
            <a:off x="27231712" y="5560260"/>
            <a:ext cx="7772778" cy="1155701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2573"/>
              </a:lnSpc>
            </a:pPr>
            <a:r>
              <a:rPr lang="en-US" sz="2400" u="sng" dirty="0">
                <a:solidFill>
                  <a:srgbClr val="AF049E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Asking Questions and planning investigations</a:t>
            </a:r>
            <a:r>
              <a:rPr lang="en-US" sz="2400" dirty="0">
                <a:solidFill>
                  <a:srgbClr val="AF049E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:</a:t>
            </a:r>
          </a:p>
          <a:p>
            <a:pPr marL="342900" indent="-342900" algn="l">
              <a:lnSpc>
                <a:spcPts val="2573"/>
              </a:lnSpc>
              <a:buFont typeface="Arial" panose="020B0604020202020204" pitchFamily="34" charset="0"/>
              <a:buChar char="•"/>
            </a:pPr>
            <a:r>
              <a:rPr lang="en-US" sz="2144" dirty="0">
                <a:solidFill>
                  <a:srgbClr val="AF049E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ask thoughtful questions about the world around me.</a:t>
            </a:r>
          </a:p>
          <a:p>
            <a:pPr marL="342900" indent="-342900" algn="l">
              <a:lnSpc>
                <a:spcPts val="2573"/>
              </a:lnSpc>
              <a:buFont typeface="Arial" panose="020B0604020202020204" pitchFamily="34" charset="0"/>
              <a:buChar char="•"/>
            </a:pPr>
            <a:r>
              <a:rPr lang="en-US" sz="2144" dirty="0">
                <a:solidFill>
                  <a:srgbClr val="AF049E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choose from different types of scientific enquiry to help answer my questions.</a:t>
            </a:r>
          </a:p>
          <a:p>
            <a:pPr marL="342900" indent="-342900" algn="l">
              <a:lnSpc>
                <a:spcPts val="2573"/>
              </a:lnSpc>
              <a:buFont typeface="Arial" panose="020B0604020202020204" pitchFamily="34" charset="0"/>
              <a:buChar char="•"/>
            </a:pPr>
            <a:r>
              <a:rPr lang="en-US" sz="2144" dirty="0">
                <a:solidFill>
                  <a:srgbClr val="AF049E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help decide the best way to investigate something.</a:t>
            </a:r>
          </a:p>
          <a:p>
            <a:pPr marL="342900" indent="-342900" algn="l">
              <a:lnSpc>
                <a:spcPts val="2573"/>
              </a:lnSpc>
              <a:buFont typeface="Arial" panose="020B0604020202020204" pitchFamily="34" charset="0"/>
              <a:buChar char="•"/>
            </a:pPr>
            <a:r>
              <a:rPr lang="en-US" sz="2144" dirty="0">
                <a:solidFill>
                  <a:srgbClr val="AF049E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help set up practical tests and decide when to compare things.</a:t>
            </a:r>
          </a:p>
          <a:p>
            <a:pPr marL="342900" indent="-342900" algn="l">
              <a:lnSpc>
                <a:spcPts val="2573"/>
              </a:lnSpc>
              <a:buFont typeface="Arial" panose="020B0604020202020204" pitchFamily="34" charset="0"/>
              <a:buChar char="•"/>
            </a:pPr>
            <a:r>
              <a:rPr lang="en-US" sz="2144" dirty="0">
                <a:solidFill>
                  <a:srgbClr val="AF049E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Becoming confident in knowing when a fair test is needs. </a:t>
            </a:r>
          </a:p>
          <a:p>
            <a:pPr algn="l">
              <a:lnSpc>
                <a:spcPts val="2573"/>
              </a:lnSpc>
            </a:pPr>
            <a:endParaRPr lang="en-US" sz="2144" dirty="0">
              <a:solidFill>
                <a:srgbClr val="AF049E"/>
              </a:solidFill>
              <a:latin typeface="Letter-join Air Plus 40" panose="02000805000000020003" pitchFamily="50" charset="0"/>
              <a:ea typeface="ABeeZee Bold"/>
              <a:cs typeface="ABeeZee Bold"/>
              <a:sym typeface="ABeeZee Bold"/>
            </a:endParaRPr>
          </a:p>
          <a:p>
            <a:pPr>
              <a:lnSpc>
                <a:spcPts val="2573"/>
              </a:lnSpc>
            </a:pPr>
            <a:r>
              <a:rPr lang="en-US" sz="2144" dirty="0">
                <a:solidFill>
                  <a:srgbClr val="AF049E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 </a:t>
            </a:r>
            <a:r>
              <a:rPr lang="en-US" sz="2400" u="sng" dirty="0">
                <a:solidFill>
                  <a:srgbClr val="AF049E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Grouping, classifying and using information:</a:t>
            </a:r>
          </a:p>
          <a:p>
            <a:pPr marL="342900" indent="-342900">
              <a:lnSpc>
                <a:spcPts val="2573"/>
              </a:lnSpc>
              <a:buFont typeface="Arial" panose="020B0604020202020204" pitchFamily="34" charset="0"/>
              <a:buChar char="•"/>
            </a:pPr>
            <a:r>
              <a:rPr lang="en-US" sz="2144" dirty="0">
                <a:solidFill>
                  <a:srgbClr val="AF049E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explain how I group or sort things using clear criteria</a:t>
            </a:r>
          </a:p>
          <a:p>
            <a:pPr marL="342900" indent="-342900">
              <a:lnSpc>
                <a:spcPts val="2573"/>
              </a:lnSpc>
              <a:buFont typeface="Arial" panose="020B0604020202020204" pitchFamily="34" charset="0"/>
              <a:buChar char="•"/>
            </a:pPr>
            <a:r>
              <a:rPr lang="en-US" sz="2144" dirty="0">
                <a:solidFill>
                  <a:srgbClr val="AF049E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use simple classification keys to help identify or group things and materials.</a:t>
            </a:r>
          </a:p>
          <a:p>
            <a:pPr marL="342900" indent="-342900">
              <a:lnSpc>
                <a:spcPts val="2573"/>
              </a:lnSpc>
              <a:buFont typeface="Arial" panose="020B0604020202020204" pitchFamily="34" charset="0"/>
              <a:buChar char="•"/>
            </a:pPr>
            <a:r>
              <a:rPr lang="en-US" sz="2144" dirty="0">
                <a:solidFill>
                  <a:srgbClr val="AF049E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To know when books, videos or websites can help me answer questions.</a:t>
            </a:r>
          </a:p>
          <a:p>
            <a:pPr marL="342900" indent="-342900">
              <a:lnSpc>
                <a:spcPts val="2573"/>
              </a:lnSpc>
              <a:buFont typeface="Arial" panose="020B0604020202020204" pitchFamily="34" charset="0"/>
              <a:buChar char="•"/>
            </a:pPr>
            <a:endParaRPr lang="en-US" sz="2144" dirty="0">
              <a:solidFill>
                <a:srgbClr val="AF049E"/>
              </a:solidFill>
              <a:latin typeface="Letter-join Air Plus 40" panose="02000805000000020003" pitchFamily="50" charset="0"/>
              <a:ea typeface="ABeeZee Bold"/>
              <a:cs typeface="ABeeZee Bold"/>
              <a:sym typeface="ABeeZee Bold"/>
            </a:endParaRPr>
          </a:p>
          <a:p>
            <a:pPr>
              <a:lnSpc>
                <a:spcPts val="2573"/>
              </a:lnSpc>
            </a:pPr>
            <a:r>
              <a:rPr lang="en-US" sz="2144" u="sng" dirty="0">
                <a:solidFill>
                  <a:srgbClr val="AF049E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Observing and Measuring</a:t>
            </a:r>
            <a:r>
              <a:rPr lang="en-US" sz="2400" u="sng" dirty="0">
                <a:solidFill>
                  <a:srgbClr val="AF049E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:</a:t>
            </a:r>
          </a:p>
          <a:p>
            <a:pPr marL="342900" indent="-342900">
              <a:lnSpc>
                <a:spcPts val="2573"/>
              </a:lnSpc>
              <a:buFont typeface="Arial" panose="020B0604020202020204" pitchFamily="34" charset="0"/>
              <a:buChar char="•"/>
            </a:pPr>
            <a:r>
              <a:rPr lang="en-US" sz="2144" dirty="0">
                <a:solidFill>
                  <a:srgbClr val="AF049E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make careful and </a:t>
            </a:r>
            <a:r>
              <a:rPr lang="en-US" sz="2144" dirty="0" err="1">
                <a:solidFill>
                  <a:srgbClr val="AF049E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orgnaised</a:t>
            </a:r>
            <a:r>
              <a:rPr lang="en-US" sz="2144" dirty="0">
                <a:solidFill>
                  <a:srgbClr val="AF049E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 observations.</a:t>
            </a:r>
          </a:p>
          <a:p>
            <a:pPr marL="342900" indent="-342900">
              <a:lnSpc>
                <a:spcPts val="2573"/>
              </a:lnSpc>
              <a:buFont typeface="Arial" panose="020B0604020202020204" pitchFamily="34" charset="0"/>
              <a:buChar char="•"/>
            </a:pPr>
            <a:r>
              <a:rPr lang="en-US" sz="2144" dirty="0">
                <a:solidFill>
                  <a:srgbClr val="AF049E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help decide what to observe, how long to observe, and what </a:t>
            </a:r>
            <a:r>
              <a:rPr lang="en-US" sz="2144" dirty="0" err="1">
                <a:solidFill>
                  <a:srgbClr val="AF049E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quipment</a:t>
            </a:r>
            <a:r>
              <a:rPr lang="en-US" sz="2144" dirty="0">
                <a:solidFill>
                  <a:srgbClr val="AF049E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 to use.</a:t>
            </a:r>
          </a:p>
          <a:p>
            <a:pPr marL="342900" indent="-342900">
              <a:lnSpc>
                <a:spcPts val="2573"/>
              </a:lnSpc>
              <a:buFont typeface="Arial" panose="020B0604020202020204" pitchFamily="34" charset="0"/>
              <a:buChar char="•"/>
            </a:pPr>
            <a:r>
              <a:rPr lang="en-US" sz="2144" dirty="0">
                <a:solidFill>
                  <a:srgbClr val="AF049E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spot patterns and relationships in the world around me,.</a:t>
            </a:r>
          </a:p>
          <a:p>
            <a:pPr marL="342900" indent="-342900">
              <a:lnSpc>
                <a:spcPts val="2573"/>
              </a:lnSpc>
              <a:buFont typeface="Arial" panose="020B0604020202020204" pitchFamily="34" charset="0"/>
              <a:buChar char="•"/>
            </a:pPr>
            <a:r>
              <a:rPr lang="en-US" sz="2144" dirty="0">
                <a:solidFill>
                  <a:srgbClr val="AF049E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choose what data I need to collect to help me find patterns.</a:t>
            </a:r>
          </a:p>
          <a:p>
            <a:pPr marL="342900" indent="-342900">
              <a:lnSpc>
                <a:spcPts val="2573"/>
              </a:lnSpc>
              <a:buFont typeface="Arial" panose="020B0604020202020204" pitchFamily="34" charset="0"/>
              <a:buChar char="•"/>
            </a:pPr>
            <a:r>
              <a:rPr lang="en-US" sz="2144" dirty="0">
                <a:solidFill>
                  <a:srgbClr val="AF049E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take accurate measurements using standard units.</a:t>
            </a:r>
          </a:p>
          <a:p>
            <a:pPr marL="342900" indent="-342900">
              <a:lnSpc>
                <a:spcPts val="2573"/>
              </a:lnSpc>
              <a:buFont typeface="Arial" panose="020B0604020202020204" pitchFamily="34" charset="0"/>
              <a:buChar char="•"/>
            </a:pPr>
            <a:r>
              <a:rPr lang="en-US" sz="2144" dirty="0">
                <a:solidFill>
                  <a:srgbClr val="AF049E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use scientific equipment, like thermometers, and data loggers properly.</a:t>
            </a:r>
          </a:p>
          <a:p>
            <a:pPr marL="342900" indent="-342900">
              <a:lnSpc>
                <a:spcPts val="2573"/>
              </a:lnSpc>
              <a:buFont typeface="Arial" panose="020B0604020202020204" pitchFamily="34" charset="0"/>
              <a:buChar char="•"/>
            </a:pPr>
            <a:endParaRPr lang="en-US" sz="2144" dirty="0">
              <a:solidFill>
                <a:srgbClr val="AF049E"/>
              </a:solidFill>
              <a:latin typeface="Letter-join Air Plus 40" panose="02000805000000020003" pitchFamily="50" charset="0"/>
              <a:ea typeface="ABeeZee Bold"/>
              <a:cs typeface="ABeeZee Bold"/>
              <a:sym typeface="ABeeZee Bold"/>
            </a:endParaRPr>
          </a:p>
          <a:p>
            <a:pPr algn="ctr">
              <a:lnSpc>
                <a:spcPts val="5021"/>
              </a:lnSpc>
            </a:pPr>
            <a:endParaRPr lang="en-US" sz="2144" dirty="0">
              <a:solidFill>
                <a:srgbClr val="AF049E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42" name="TextBox 42"/>
          <p:cNvSpPr txBox="1"/>
          <p:nvPr/>
        </p:nvSpPr>
        <p:spPr>
          <a:xfrm>
            <a:off x="42365368" y="21158352"/>
            <a:ext cx="6739182" cy="1100301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625"/>
              </a:lnSpc>
            </a:pPr>
            <a:r>
              <a:rPr lang="en-US" sz="2400" u="sng" dirty="0">
                <a:solidFill>
                  <a:srgbClr val="FF00FF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Observing, Measuring and collecting data.</a:t>
            </a:r>
            <a:endParaRPr lang="en-US" sz="2800" dirty="0">
              <a:solidFill>
                <a:srgbClr val="FF00FF"/>
              </a:solidFill>
              <a:latin typeface="Letter-join Air Plus 40" panose="02000805000000020003" pitchFamily="50" charset="0"/>
              <a:ea typeface="ABeeZee Bold"/>
              <a:cs typeface="ABeeZee Bold"/>
              <a:sym typeface="ABeeZee Bold"/>
            </a:endParaRPr>
          </a:p>
          <a:p>
            <a:pPr marL="342900" indent="-342900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FF00FF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decide what observations and measurements to take and how long to take them for.</a:t>
            </a:r>
          </a:p>
          <a:p>
            <a:pPr marL="342900" indent="-342900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FF00FF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choose the best equipment to measure accurately and explain how to use it properly.</a:t>
            </a:r>
          </a:p>
          <a:p>
            <a:pPr marL="342900" indent="-342900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FF00FF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take repeat measurements when needed to improve reliability.</a:t>
            </a:r>
          </a:p>
          <a:p>
            <a:pPr marL="342900" indent="-342900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FF00FF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look for cause-and-effect links in my data and find evidence that supports or challenges my ideas..</a:t>
            </a:r>
          </a:p>
          <a:p>
            <a:pPr>
              <a:lnSpc>
                <a:spcPts val="2625"/>
              </a:lnSpc>
            </a:pPr>
            <a:endParaRPr lang="en-US" sz="2800" dirty="0">
              <a:solidFill>
                <a:srgbClr val="FF00FF"/>
              </a:solidFill>
              <a:latin typeface="Letter-join Air Plus 40" panose="02000805000000020003" pitchFamily="50" charset="0"/>
              <a:ea typeface="ABeeZee Bold"/>
              <a:cs typeface="ABeeZee Bold"/>
              <a:sym typeface="ABeeZee Bold"/>
            </a:endParaRPr>
          </a:p>
          <a:p>
            <a:pPr>
              <a:lnSpc>
                <a:spcPts val="2625"/>
              </a:lnSpc>
            </a:pPr>
            <a:r>
              <a:rPr lang="en-US" sz="2400" u="sng" dirty="0">
                <a:solidFill>
                  <a:srgbClr val="FF00FF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Precording and </a:t>
            </a:r>
            <a:r>
              <a:rPr lang="en-US" sz="2400" u="sng" dirty="0" err="1">
                <a:solidFill>
                  <a:srgbClr val="FF00FF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Analysing</a:t>
            </a:r>
            <a:r>
              <a:rPr lang="en-US" sz="2400" u="sng" dirty="0">
                <a:solidFill>
                  <a:srgbClr val="FF00FF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 Data</a:t>
            </a:r>
            <a:r>
              <a:rPr lang="en-US" sz="3200" dirty="0">
                <a:solidFill>
                  <a:srgbClr val="FF00FF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.</a:t>
            </a:r>
            <a:endParaRPr lang="en-US" sz="2400" dirty="0">
              <a:solidFill>
                <a:srgbClr val="FF00FF"/>
              </a:solidFill>
              <a:latin typeface="Letter-join Air Plus 40" panose="02000805000000020003" pitchFamily="50" charset="0"/>
              <a:ea typeface="ABeeZee Bold"/>
              <a:cs typeface="ABeeZee Bold"/>
              <a:sym typeface="ABeeZee Bold"/>
            </a:endParaRPr>
          </a:p>
          <a:p>
            <a:pPr marL="342900" indent="-342900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FF00FF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decide the best way to record complex data using tables, scientific diagrams, labels, classification keys, scatter graphs, bar charts or line graphs.</a:t>
            </a:r>
          </a:p>
          <a:p>
            <a:pPr marL="342900" indent="-342900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FF00FF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identify scientific evidence that supports or refutes ideas or arguments.</a:t>
            </a:r>
          </a:p>
          <a:p>
            <a:pPr marL="342900" indent="-342900">
              <a:lnSpc>
                <a:spcPts val="2625"/>
              </a:lnSpc>
              <a:buFont typeface="Arial" panose="020B0604020202020204" pitchFamily="34" charset="0"/>
              <a:buChar char="•"/>
            </a:pPr>
            <a:endParaRPr lang="en-US" sz="2800" dirty="0">
              <a:solidFill>
                <a:srgbClr val="FF00FF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>
              <a:lnSpc>
                <a:spcPts val="2625"/>
              </a:lnSpc>
            </a:pPr>
            <a:r>
              <a:rPr lang="en-US" sz="2400" u="sng" dirty="0">
                <a:solidFill>
                  <a:srgbClr val="FF00FF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Explaining, Concluding and Reporting.</a:t>
            </a:r>
          </a:p>
          <a:p>
            <a:pPr marL="342900" indent="-342900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FF00FF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use scientific vocabulary and labelled diagrams to explain and justify my ideas clearly.</a:t>
            </a:r>
          </a:p>
          <a:p>
            <a:pPr marL="342900" indent="-342900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FF00FF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present my finding using writing, speaking, diagrams, displays or presentations.</a:t>
            </a:r>
          </a:p>
          <a:p>
            <a:pPr marL="342900" indent="-342900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FF00FF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explain my conclusions, causal relationships and how reliable my results are.</a:t>
            </a:r>
          </a:p>
          <a:p>
            <a:pPr marL="342900" indent="-342900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FF00FF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use my results to make predictions and decide when more observations or tests are needed.</a:t>
            </a:r>
          </a:p>
          <a:p>
            <a:pPr marL="342900" indent="-342900">
              <a:lnSpc>
                <a:spcPts val="2625"/>
              </a:lnSpc>
              <a:buFont typeface="Arial" panose="020B0604020202020204" pitchFamily="34" charset="0"/>
              <a:buChar char="•"/>
            </a:pPr>
            <a:endParaRPr lang="en-US" sz="2800" dirty="0">
              <a:solidFill>
                <a:srgbClr val="FF00FF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l">
              <a:lnSpc>
                <a:spcPts val="2627"/>
              </a:lnSpc>
            </a:pPr>
            <a:endParaRPr lang="en-US" sz="2189" dirty="0">
              <a:solidFill>
                <a:srgbClr val="FF66C4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43" name="TextBox 43"/>
          <p:cNvSpPr txBox="1"/>
          <p:nvPr/>
        </p:nvSpPr>
        <p:spPr>
          <a:xfrm>
            <a:off x="42905272" y="6328045"/>
            <a:ext cx="7074546" cy="76687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625"/>
              </a:lnSpc>
            </a:pPr>
            <a:r>
              <a:rPr lang="en-US" sz="2400" u="sng" dirty="0">
                <a:solidFill>
                  <a:srgbClr val="FF00FF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Asking questions and Using scientific ideas</a:t>
            </a:r>
            <a:r>
              <a:rPr lang="en-US" sz="2800" dirty="0">
                <a:solidFill>
                  <a:srgbClr val="FF00FF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.</a:t>
            </a:r>
          </a:p>
          <a:p>
            <a:pPr marL="342900" indent="-342900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FF00FF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choose and plan the most suitable type of enquiry to answer a scientific questions.</a:t>
            </a:r>
          </a:p>
          <a:p>
            <a:pPr marL="342900" indent="-342900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FF00FF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explain when to use comparative and fair tests.</a:t>
            </a:r>
          </a:p>
          <a:p>
            <a:pPr marL="342900" indent="-342900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FF00FF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clearly identify variables and explain which need to be controlled and why.</a:t>
            </a:r>
          </a:p>
          <a:p>
            <a:pPr>
              <a:lnSpc>
                <a:spcPts val="2625"/>
              </a:lnSpc>
            </a:pPr>
            <a:endParaRPr lang="en-US" sz="2400" dirty="0">
              <a:solidFill>
                <a:srgbClr val="FF00FF"/>
              </a:solidFill>
              <a:latin typeface="Letter-join Air Plus 40" panose="02000805000000020003" pitchFamily="50" charset="0"/>
              <a:ea typeface="ABeeZee Bold"/>
              <a:cs typeface="ABeeZee Bold"/>
              <a:sym typeface="ABeeZee Bold"/>
            </a:endParaRPr>
          </a:p>
          <a:p>
            <a:pPr>
              <a:lnSpc>
                <a:spcPts val="2625"/>
              </a:lnSpc>
            </a:pPr>
            <a:r>
              <a:rPr lang="en-US" sz="2400" u="sng" dirty="0">
                <a:solidFill>
                  <a:srgbClr val="FF00FF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Planning Investigations</a:t>
            </a:r>
            <a:r>
              <a:rPr lang="en-US" sz="3200" dirty="0">
                <a:solidFill>
                  <a:srgbClr val="FF00FF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.</a:t>
            </a:r>
            <a:endParaRPr lang="en-US" sz="2400" dirty="0">
              <a:solidFill>
                <a:srgbClr val="FF00FF"/>
              </a:solidFill>
              <a:latin typeface="Letter-join Air Plus 40" panose="02000805000000020003" pitchFamily="50" charset="0"/>
              <a:ea typeface="ABeeZee Bold"/>
              <a:cs typeface="ABeeZee Bold"/>
              <a:sym typeface="ABeeZee Bold"/>
            </a:endParaRPr>
          </a:p>
          <a:p>
            <a:pPr marL="342900" indent="-342900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FF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choose the best type of scientific enquiry to answer a questions.</a:t>
            </a:r>
          </a:p>
          <a:p>
            <a:pPr marL="342900" indent="-342900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FF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decide when a comparative or fair test is needed.</a:t>
            </a:r>
          </a:p>
          <a:p>
            <a:pPr marL="342900" indent="-342900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FF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explain which variables must stay the same and why..</a:t>
            </a:r>
          </a:p>
          <a:p>
            <a:pPr>
              <a:lnSpc>
                <a:spcPts val="2625"/>
              </a:lnSpc>
            </a:pPr>
            <a:r>
              <a:rPr lang="en-US" sz="2400" dirty="0">
                <a:solidFill>
                  <a:srgbClr val="FF00FF"/>
                </a:solidFill>
                <a:latin typeface="ABeeZee Bold"/>
                <a:ea typeface="ABeeZee Bold"/>
                <a:cs typeface="ABeeZee Bold"/>
                <a:sym typeface="ABeeZee Bold"/>
              </a:rPr>
              <a:t> </a:t>
            </a:r>
          </a:p>
          <a:p>
            <a:pPr>
              <a:lnSpc>
                <a:spcPts val="2625"/>
              </a:lnSpc>
            </a:pPr>
            <a:r>
              <a:rPr lang="en-US" sz="2400" u="sng" dirty="0">
                <a:solidFill>
                  <a:srgbClr val="FF00FF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Identifying , Classifying and Researching</a:t>
            </a:r>
            <a:r>
              <a:rPr lang="en-US" sz="2400" dirty="0">
                <a:solidFill>
                  <a:srgbClr val="FF00FF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.</a:t>
            </a:r>
          </a:p>
          <a:p>
            <a:pPr marL="342900" indent="-342900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FF00FF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use and improve classification keys and information charts to identify and describe living things and materials.</a:t>
            </a:r>
          </a:p>
          <a:p>
            <a:pPr marL="342900" indent="-342900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FF00FF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spot patterns in the natural environment.</a:t>
            </a:r>
          </a:p>
          <a:p>
            <a:pPr marL="342900" indent="-342900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FF00FF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choose reliable secondary sources and begin to separate fact from opinion.</a:t>
            </a:r>
            <a:endParaRPr lang="en-US" sz="2187" dirty="0">
              <a:solidFill>
                <a:srgbClr val="FF00FF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l">
              <a:lnSpc>
                <a:spcPts val="2625"/>
              </a:lnSpc>
            </a:pPr>
            <a:endParaRPr lang="en-US" sz="2187" dirty="0">
              <a:solidFill>
                <a:srgbClr val="FF66C4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44" name="TextBox 44"/>
          <p:cNvSpPr txBox="1"/>
          <p:nvPr/>
        </p:nvSpPr>
        <p:spPr>
          <a:xfrm>
            <a:off x="35312350" y="20278387"/>
            <a:ext cx="6400800" cy="999632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625"/>
              </a:lnSpc>
            </a:pPr>
            <a:r>
              <a:rPr lang="en-US" sz="2400" u="sng" dirty="0">
                <a:solidFill>
                  <a:srgbClr val="4F298A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Observing, measuring and collecting data</a:t>
            </a:r>
            <a:r>
              <a:rPr lang="en-US" sz="2800" dirty="0">
                <a:solidFill>
                  <a:srgbClr val="4F298A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.</a:t>
            </a:r>
          </a:p>
          <a:p>
            <a:pPr marL="342900" indent="-342900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4F298A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decide what observations and measurements to make and for how long.</a:t>
            </a:r>
          </a:p>
          <a:p>
            <a:pPr marL="342900" indent="-342900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4F298A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choose the best equipment to take accurate measurements and explain how to use it properly.</a:t>
            </a:r>
          </a:p>
          <a:p>
            <a:pPr marL="342900" indent="-342900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4F298A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take repeat measurements when needed to check my results.</a:t>
            </a:r>
          </a:p>
          <a:p>
            <a:pPr marL="342900" indent="-342900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4F298A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look for cause-and-effect [</a:t>
            </a:r>
            <a:r>
              <a:rPr lang="en-US" dirty="0">
                <a:solidFill>
                  <a:srgbClr val="4F298A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causal</a:t>
            </a:r>
            <a:r>
              <a:rPr lang="en-US" sz="2000" dirty="0">
                <a:solidFill>
                  <a:srgbClr val="4F298A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] links to my data.</a:t>
            </a:r>
          </a:p>
          <a:p>
            <a:pPr marL="342900" indent="-342900">
              <a:lnSpc>
                <a:spcPts val="2625"/>
              </a:lnSpc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4F298A"/>
              </a:solidFill>
              <a:latin typeface="Letter-join Air Plus 40" panose="02000805000000020003" pitchFamily="50" charset="0"/>
              <a:ea typeface="ABeeZee Bold"/>
              <a:cs typeface="ABeeZee Bold"/>
              <a:sym typeface="ABeeZee Bold"/>
            </a:endParaRPr>
          </a:p>
          <a:p>
            <a:pPr>
              <a:lnSpc>
                <a:spcPts val="2625"/>
              </a:lnSpc>
            </a:pPr>
            <a:r>
              <a:rPr lang="en-US" sz="2400" u="sng" dirty="0">
                <a:solidFill>
                  <a:srgbClr val="4F298A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Precording and </a:t>
            </a:r>
            <a:r>
              <a:rPr lang="en-US" sz="2400" u="sng" dirty="0" err="1">
                <a:solidFill>
                  <a:srgbClr val="4F298A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Analysing</a:t>
            </a:r>
            <a:r>
              <a:rPr lang="en-US" sz="2400" u="sng" dirty="0">
                <a:solidFill>
                  <a:srgbClr val="4F298A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 Data</a:t>
            </a:r>
            <a:r>
              <a:rPr lang="en-US" sz="2800" u="sng" dirty="0">
                <a:solidFill>
                  <a:srgbClr val="4F298A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.</a:t>
            </a:r>
            <a:endParaRPr lang="en-US" sz="2400" u="sng" dirty="0">
              <a:solidFill>
                <a:srgbClr val="4F298A"/>
              </a:solidFill>
              <a:latin typeface="Letter-join Air Plus 40" panose="02000805000000020003" pitchFamily="50" charset="0"/>
              <a:ea typeface="ABeeZee Bold"/>
              <a:cs typeface="ABeeZee Bold"/>
              <a:sym typeface="ABeeZee Bold"/>
            </a:endParaRPr>
          </a:p>
          <a:p>
            <a:pPr marL="342900" indent="-342900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4F298A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choose how to record my data using tables, scientific diagrams, classification keys, bar charts, line graphs or scatter graphs.</a:t>
            </a:r>
          </a:p>
          <a:p>
            <a:pPr marL="342900" indent="-342900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4F298A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identify evidence in my data that supports or challenges ideas.</a:t>
            </a:r>
          </a:p>
          <a:p>
            <a:pPr>
              <a:lnSpc>
                <a:spcPts val="2625"/>
              </a:lnSpc>
            </a:pPr>
            <a:r>
              <a:rPr lang="en-US" sz="2400" dirty="0">
                <a:solidFill>
                  <a:srgbClr val="4F298A"/>
                </a:solidFill>
                <a:latin typeface="ABeeZee Bold"/>
                <a:ea typeface="ABeeZee Bold"/>
                <a:cs typeface="ABeeZee Bold"/>
                <a:sym typeface="ABeeZee Bold"/>
              </a:rPr>
              <a:t> </a:t>
            </a:r>
          </a:p>
          <a:p>
            <a:pPr>
              <a:lnSpc>
                <a:spcPts val="2625"/>
              </a:lnSpc>
            </a:pPr>
            <a:r>
              <a:rPr lang="en-US" sz="2400" u="sng" dirty="0">
                <a:solidFill>
                  <a:srgbClr val="4F298A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Explaining , concluding and reporting.</a:t>
            </a:r>
          </a:p>
          <a:p>
            <a:pPr marL="342900" indent="-342900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4F298A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use scientific vocabulary and diagrams to explain my ideas clearly.</a:t>
            </a:r>
          </a:p>
          <a:p>
            <a:pPr marL="342900" indent="-342900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4F298A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report my findings in different ways [</a:t>
            </a:r>
            <a:r>
              <a:rPr lang="en-US" dirty="0">
                <a:solidFill>
                  <a:srgbClr val="4F298A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writing, speaking, diagrams, displays or presentations</a:t>
            </a:r>
            <a:r>
              <a:rPr lang="en-US" sz="2000" dirty="0">
                <a:solidFill>
                  <a:srgbClr val="4F298A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]</a:t>
            </a:r>
          </a:p>
          <a:p>
            <a:pPr marL="342900" indent="-342900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4F298A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explain my conclusions and causal relationships with increasing confidence.</a:t>
            </a:r>
          </a:p>
          <a:p>
            <a:pPr marL="342900" indent="-342900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4F298A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use my results to make predictions and decide when more tests are needed.</a:t>
            </a:r>
            <a:endParaRPr lang="en-US" sz="2189" dirty="0">
              <a:solidFill>
                <a:srgbClr val="4F298A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45" name="TextBox 45"/>
          <p:cNvSpPr txBox="1"/>
          <p:nvPr/>
        </p:nvSpPr>
        <p:spPr>
          <a:xfrm>
            <a:off x="36074349" y="5978061"/>
            <a:ext cx="6291019" cy="933588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2625"/>
              </a:lnSpc>
            </a:pPr>
            <a:r>
              <a:rPr lang="en-US" sz="2400" u="sng" dirty="0">
                <a:solidFill>
                  <a:srgbClr val="4F298A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Asking questions and Using scientific ideas</a:t>
            </a:r>
            <a:r>
              <a:rPr lang="en-US" sz="2800" dirty="0">
                <a:solidFill>
                  <a:srgbClr val="4F298A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.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4F298A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use my scientific knowledge to explore ideas and ask different types of questions.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4F298A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talk about how scientific ideas have changed over time.</a:t>
            </a:r>
          </a:p>
          <a:p>
            <a:pPr algn="l">
              <a:lnSpc>
                <a:spcPts val="2625"/>
              </a:lnSpc>
            </a:pPr>
            <a:endParaRPr lang="en-US" sz="2000" dirty="0">
              <a:solidFill>
                <a:srgbClr val="4F298A"/>
              </a:solidFill>
              <a:latin typeface="Letter-join Air Plus 40" panose="02000805000000020003" pitchFamily="50" charset="0"/>
              <a:ea typeface="ABeeZee Bold"/>
              <a:cs typeface="ABeeZee Bold"/>
              <a:sym typeface="ABeeZee Bold"/>
            </a:endParaRPr>
          </a:p>
          <a:p>
            <a:pPr>
              <a:lnSpc>
                <a:spcPts val="2625"/>
              </a:lnSpc>
            </a:pPr>
            <a:r>
              <a:rPr lang="en-US" sz="2400" u="sng" dirty="0">
                <a:solidFill>
                  <a:srgbClr val="4F298A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Planning and Setting up Investigations</a:t>
            </a:r>
            <a:r>
              <a:rPr lang="en-US" sz="2800" dirty="0">
                <a:solidFill>
                  <a:srgbClr val="4F298A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.</a:t>
            </a:r>
            <a:endParaRPr lang="en-US" sz="2000" dirty="0">
              <a:solidFill>
                <a:srgbClr val="4F298A"/>
              </a:solidFill>
              <a:latin typeface="Letter-join Air Plus 40" panose="02000805000000020003" pitchFamily="50" charset="0"/>
              <a:ea typeface="ABeeZee Bold"/>
              <a:cs typeface="ABeeZee Bold"/>
              <a:sym typeface="ABeeZee Bold"/>
            </a:endParaRP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4F298A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choose the best type of scientific enquiry to answer a questions.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4F298A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decide when a comparative or fair test is needed.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4F298A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explain which variables must stay the same and why..</a:t>
            </a:r>
          </a:p>
          <a:p>
            <a:pPr algn="l">
              <a:lnSpc>
                <a:spcPts val="2625"/>
              </a:lnSpc>
            </a:pPr>
            <a:r>
              <a:rPr lang="en-US" sz="2000" dirty="0">
                <a:solidFill>
                  <a:srgbClr val="4F298A"/>
                </a:solidFill>
                <a:latin typeface="ABeeZee Bold"/>
                <a:ea typeface="ABeeZee Bold"/>
                <a:cs typeface="ABeeZee Bold"/>
                <a:sym typeface="ABeeZee Bold"/>
              </a:rPr>
              <a:t> </a:t>
            </a:r>
          </a:p>
          <a:p>
            <a:pPr>
              <a:lnSpc>
                <a:spcPts val="2625"/>
              </a:lnSpc>
            </a:pPr>
            <a:r>
              <a:rPr lang="en-US" sz="2400" u="sng" dirty="0">
                <a:solidFill>
                  <a:srgbClr val="4F298A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Identifying , Classifying and Researching</a:t>
            </a:r>
            <a:r>
              <a:rPr lang="en-US" sz="2800" dirty="0">
                <a:solidFill>
                  <a:srgbClr val="4F298A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.</a:t>
            </a:r>
            <a:endParaRPr lang="en-US" sz="2000" dirty="0">
              <a:solidFill>
                <a:srgbClr val="4F298A"/>
              </a:solidFill>
              <a:latin typeface="Letter-join Air Plus 40" panose="02000805000000020003" pitchFamily="50" charset="0"/>
              <a:ea typeface="ABeeZee Bold"/>
              <a:cs typeface="ABeeZee Bold"/>
              <a:sym typeface="ABeeZee Bold"/>
            </a:endParaRPr>
          </a:p>
          <a:p>
            <a:pPr marL="342900" indent="-342900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4F298A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use and improve classification keys to identify and group living things and materials.</a:t>
            </a:r>
          </a:p>
          <a:p>
            <a:pPr marL="342900" indent="-342900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4F298A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look for patterns in the natural world..</a:t>
            </a:r>
          </a:p>
          <a:p>
            <a:pPr marL="342900" indent="-342900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4F298A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Can choose helpful secondary sources and begin to tell the difference between fact and opinion.</a:t>
            </a:r>
          </a:p>
          <a:p>
            <a:pPr>
              <a:lnSpc>
                <a:spcPts val="2625"/>
              </a:lnSpc>
            </a:pPr>
            <a:r>
              <a:rPr lang="en-US" sz="2000" dirty="0">
                <a:solidFill>
                  <a:srgbClr val="4F298A"/>
                </a:solidFill>
                <a:latin typeface="ABeeZee Bold"/>
                <a:ea typeface="ABeeZee Bold"/>
                <a:cs typeface="ABeeZee Bold"/>
                <a:sym typeface="ABeeZee Bold"/>
              </a:rPr>
              <a:t> </a:t>
            </a:r>
          </a:p>
          <a:p>
            <a:pPr algn="l">
              <a:lnSpc>
                <a:spcPts val="2625"/>
              </a:lnSpc>
            </a:pPr>
            <a:endParaRPr lang="en-US" sz="2000" dirty="0">
              <a:solidFill>
                <a:srgbClr val="4F298A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endParaRPr lang="en-US" sz="2187" dirty="0">
              <a:solidFill>
                <a:srgbClr val="4F298A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endParaRPr lang="en-US" sz="2187" dirty="0">
              <a:solidFill>
                <a:srgbClr val="4F298A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277</TotalTime>
  <Words>1853</Words>
  <Application>Microsoft Office PowerPoint</Application>
  <PresentationFormat>Custom</PresentationFormat>
  <Paragraphs>229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League Spartan</vt:lpstr>
      <vt:lpstr>Letter-join Air Plus 40</vt:lpstr>
      <vt:lpstr>Arial</vt:lpstr>
      <vt:lpstr>Aptos</vt:lpstr>
      <vt:lpstr>ABeeZee Bold</vt:lpstr>
      <vt:lpstr>Calibri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Copy of Colourful Minimal Brainstorm Roadmap Mind Map</dc:title>
  <dc:creator>Heidi Daulton</dc:creator>
  <cp:lastModifiedBy>Mr R Balaam</cp:lastModifiedBy>
  <cp:revision>19</cp:revision>
  <dcterms:created xsi:type="dcterms:W3CDTF">2006-08-16T00:00:00Z</dcterms:created>
  <dcterms:modified xsi:type="dcterms:W3CDTF">2026-02-20T14:13:58Z</dcterms:modified>
  <dc:identifier>DAG7qpUwMFo</dc:identifier>
</cp:coreProperties>
</file>