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1117500" cy="32918400"/>
  <p:notesSz cx="6858000" cy="9144000"/>
  <p:embeddedFontLst>
    <p:embeddedFont>
      <p:font typeface="ABeeZee Bold" panose="020B0604020202020204" charset="0"/>
      <p:regular r:id="rId3"/>
    </p:embeddedFont>
    <p:embeddedFont>
      <p:font typeface="League Spartan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6" d="100"/>
          <a:sy n="16" d="100"/>
        </p:scale>
        <p:origin x="1277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356985" y="6225540"/>
            <a:ext cx="14743475" cy="174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Geography enrichment: first-hand geographical experiences  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30082690" y="17393220"/>
            <a:ext cx="4155001" cy="1946952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7346292" y="15334847"/>
            <a:ext cx="3945743" cy="1946952"/>
            <a:chOff x="0" y="0"/>
            <a:chExt cx="3465739" cy="259593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GEOGRAPHY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786209" y="14526387"/>
            <a:ext cx="4736100" cy="1946952"/>
            <a:chOff x="0" y="0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327914" y="17342163"/>
            <a:ext cx="4045223" cy="1946952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061133" y="15987083"/>
            <a:ext cx="4884356" cy="1946952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1477301" y="15557678"/>
            <a:ext cx="4344452" cy="1946952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 rot="-5400000">
            <a:off x="-7148087" y="28746358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/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340362" y="19893125"/>
            <a:ext cx="3901157" cy="95329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Immediate Environment 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pPr lvl="0"/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- Describe their surroundings using observation, discussion, stories, non-fiction texts, and maps.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Maps and Spatial Awareness 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pPr lvl="0"/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- Draw information from simple maps and begin to understand routes and locations.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Countries and Cultures 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pPr lvl="0"/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- Know that there are different countries in the world and talk about differences they have experienced or seen in photos.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pPr lvl="0"/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- Explain some similarities and differences between life in this country and life in other countries.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Natural World 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pPr lvl="0"/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- Explore the natural world around them and recognise environments that differ from their own.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pPr lvl="0"/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- Know some similarities and differences between the natural world and contrasting environments.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Processes and Changes 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pPr lvl="0"/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- Understand some important processes and changes in the natural world, including the seasons.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Respect for Environment </a:t>
            </a:r>
            <a:endParaRPr lang="en-GB" b="1" dirty="0">
              <a:solidFill>
                <a:srgbClr val="FFC000"/>
              </a:solidFill>
              <a:latin typeface="ABeeZee Bold" panose="020B0604020202020204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- Begin to understand the need to respect and care for the natural environment and living things. </a:t>
            </a:r>
            <a:endParaRPr lang="en-US" sz="2187" dirty="0">
              <a:solidFill>
                <a:srgbClr val="FFC00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152691" y="9750658"/>
            <a:ext cx="4209768" cy="45243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</a:t>
            </a:r>
          </a:p>
          <a:p>
            <a:pPr marL="342900" indent="-342900" algn="l">
              <a:buFontTx/>
              <a:buChar char="-"/>
            </a:pP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the natural world using senses and hands-on experiences</a:t>
            </a:r>
          </a:p>
          <a:p>
            <a:pPr marL="342900" indent="-342900" algn="l">
              <a:buFontTx/>
              <a:buChar char="-"/>
            </a:pP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Show care and respect for the environment and living things </a:t>
            </a:r>
          </a:p>
          <a:p>
            <a:pPr marL="342900" indent="-342900" algn="l">
              <a:buFontTx/>
              <a:buChar char="-"/>
            </a:pPr>
            <a:r>
              <a:rPr lang="en-US" sz="1400" dirty="0" err="1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Recognise</a:t>
            </a: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  <a:r>
              <a:rPr lang="en-US" sz="1400" dirty="0" err="1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similartities</a:t>
            </a: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and differences between life in this country and other countries </a:t>
            </a:r>
          </a:p>
          <a:p>
            <a:pPr marL="342900" indent="-342900" algn="l">
              <a:buFontTx/>
              <a:buChar char="-"/>
            </a:pP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Identify </a:t>
            </a:r>
            <a:r>
              <a:rPr lang="en-US" sz="1400" dirty="0">
                <a:solidFill>
                  <a:srgbClr val="FFC000"/>
                </a:solidFill>
                <a:latin typeface="ABeeZee Bold"/>
                <a:ea typeface="ABeeZee Bold"/>
                <a:cs typeface="ABeeZee Bold"/>
                <a:sym typeface="ABeeZee Bold"/>
              </a:rPr>
              <a:t>contrasting</a:t>
            </a: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environment and talk about what makes them different</a:t>
            </a:r>
          </a:p>
          <a:p>
            <a:pPr marL="342900" indent="-342900" algn="l">
              <a:buFontTx/>
              <a:buChar char="-"/>
            </a:pP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Draw information from simple maps and begin to understand routes and locations. </a:t>
            </a:r>
          </a:p>
          <a:p>
            <a:pPr marL="342900" indent="-342900" algn="l">
              <a:buFontTx/>
              <a:buChar char="-"/>
            </a:pP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Use positional language to describe (near, far, next to, behind, in-front) </a:t>
            </a:r>
          </a:p>
          <a:p>
            <a:pPr marL="342900" indent="-342900" algn="l">
              <a:buFontTx/>
              <a:buChar char="-"/>
            </a:pP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know that there are different countries and talk about differences seen in photos </a:t>
            </a:r>
          </a:p>
          <a:p>
            <a:pPr marL="342900" indent="-342900" algn="l">
              <a:buFontTx/>
              <a:buChar char="-"/>
            </a:pP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Understand seasonal changes. </a:t>
            </a:r>
          </a:p>
          <a:p>
            <a:pPr marL="342900" indent="-342900" algn="l">
              <a:buFontTx/>
              <a:buChar char="-"/>
            </a:pP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Describe their immediate environment </a:t>
            </a:r>
          </a:p>
          <a:p>
            <a:pPr marL="342900" indent="-342900" algn="l">
              <a:buFontTx/>
              <a:buChar char="-"/>
            </a:pP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Begin to use geographical </a:t>
            </a:r>
            <a:r>
              <a:rPr lang="en-US" sz="1400" dirty="0" err="1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volcabulary</a:t>
            </a:r>
            <a:r>
              <a:rPr lang="en-US" sz="1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(ocean, jungle, forest, earth, moon, fields, farms, rivers, lar system)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5812502" y="21287440"/>
            <a:ext cx="4560636" cy="41549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I can name the four countries that make up the United Kingdom. </a:t>
            </a:r>
            <a:endParaRPr lang="en-GB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I understand key features of hot and cold places. </a:t>
            </a:r>
            <a:endParaRPr lang="en-GB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I know how weather changes throughout the year. </a:t>
            </a:r>
            <a:endParaRPr lang="en-GB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I can identify the four seasons in a year. </a:t>
            </a:r>
            <a:endParaRPr lang="en-GB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I know which clothes are suitable for hot and cold climates. </a:t>
            </a:r>
            <a:endParaRPr lang="en-GB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I can describe some features of an island. </a:t>
            </a:r>
            <a:endParaRPr lang="en-GB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I can identify the four main compass directions: North, East, South, and West.</a:t>
            </a:r>
            <a:endParaRPr lang="en-US" sz="2187" dirty="0">
              <a:solidFill>
                <a:srgbClr val="FF000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5812502" y="11075362"/>
            <a:ext cx="5170493" cy="5725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90" dirty="0">
                <a:solidFill>
                  <a:srgbClr val="FF000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:</a:t>
            </a: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0000"/>
                </a:solidFill>
                <a:latin typeface="ABeeZee Bold" panose="020B0604020202020204" charset="0"/>
              </a:rPr>
              <a:t>I can maintain and update a weather chart. </a:t>
            </a:r>
            <a:endParaRPr lang="en-GB" sz="2190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0000"/>
                </a:solidFill>
                <a:latin typeface="ABeeZee Bold" panose="020B0604020202020204" charset="0"/>
              </a:rPr>
              <a:t>I can respond to questions about the weather. </a:t>
            </a:r>
            <a:endParaRPr lang="en-GB" sz="2190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0000"/>
                </a:solidFill>
                <a:latin typeface="ABeeZee Bold" panose="020B0604020202020204" charset="0"/>
              </a:rPr>
              <a:t>I can identify the equator, North Pole, and South Pole on an atlas and a globe. </a:t>
            </a:r>
            <a:endParaRPr lang="en-GB" sz="2190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0000"/>
                </a:solidFill>
                <a:latin typeface="ABeeZee Bold" panose="020B0604020202020204" charset="0"/>
              </a:rPr>
              <a:t>I can locate the four countries of the United Kingdom on a map. </a:t>
            </a:r>
            <a:endParaRPr lang="en-GB" sz="2190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0000"/>
                </a:solidFill>
                <a:latin typeface="ABeeZee Bold" panose="020B0604020202020204" charset="0"/>
              </a:rPr>
              <a:t>I can create a simple map and use basic symbols in a key. </a:t>
            </a:r>
            <a:endParaRPr lang="en-GB" sz="2190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0000"/>
                </a:solidFill>
                <a:latin typeface="ABeeZee Bold" panose="020B0604020202020204" charset="0"/>
              </a:rPr>
              <a:t>I can use observational skills to describe the geography of the school and surrounding area. </a:t>
            </a:r>
            <a:endParaRPr lang="en-GB" sz="2190" b="1" dirty="0">
              <a:solidFill>
                <a:srgbClr val="FF0000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0000"/>
                </a:solidFill>
                <a:latin typeface="ABeeZee Bold" panose="020B0604020202020204" charset="0"/>
              </a:rPr>
              <a:t>I can explain what I like and dislike about where I live.</a:t>
            </a:r>
            <a:endParaRPr lang="en-US" sz="2190" dirty="0">
              <a:solidFill>
                <a:srgbClr val="FF000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1325155" y="8487513"/>
            <a:ext cx="7574743" cy="8149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B05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use the directional vocabulary: near, far, left, right, to explain where a location is.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use simple compass directions: North, South, East and West.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use an atlas to locate the continents and oceans of the world.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describe what I like and do not like about a place that is different to the one I live in.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describe how jobs may be different in other locations. 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describe a place outside Europe using geographical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describe the key features of a place from a picture using words like beach, coast, forest, hill, mountain ocean, valley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talk about the facilities that a village, town and city may need and give reasons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use ariel photos and plans to recognise landmarks and basic humans and physical features. 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use the directional vocabulary: near, far, left, right, to explain where a location is.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use simple compass directions: North, South, East and West.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use an atlas to locate the continents and oceans of the world.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describe what I like and do not like about a place that is different to the one I live in.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describe how jobs may be different in other locations.  </a:t>
            </a:r>
            <a:endParaRPr lang="en-GB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  <a:latin typeface="ABeeZee Bold" panose="020B0604020202020204" charset="0"/>
              </a:rPr>
              <a:t>I can describe a place outside Europe using geographical words.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sz="2189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2198810" y="20422427"/>
            <a:ext cx="4560636" cy="24141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B050"/>
                </a:solidFill>
                <a:latin typeface="ABeeZee Bold" panose="020B0604020202020204" charset="0"/>
              </a:rPr>
              <a:t>I know the seven continents of the world. </a:t>
            </a:r>
            <a:endParaRPr lang="en-GB" sz="2190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B050"/>
                </a:solidFill>
                <a:latin typeface="ABeeZee Bold" panose="020B0604020202020204" charset="0"/>
              </a:rPr>
              <a:t>I know the world’s five oceans. </a:t>
            </a:r>
            <a:endParaRPr lang="en-GB" sz="2190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B050"/>
                </a:solidFill>
                <a:latin typeface="ABeeZee Bold" panose="020B0604020202020204" charset="0"/>
              </a:rPr>
              <a:t>I know the capital cities of England, Wales, Scotland and Northern Ireland. </a:t>
            </a:r>
            <a:endParaRPr lang="en-GB" sz="2190" b="1" dirty="0">
              <a:solidFill>
                <a:srgbClr val="00B050"/>
              </a:solidFill>
              <a:latin typeface="ABeeZee Bold" panose="020B0604020202020204" charset="0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19295286" y="10211611"/>
            <a:ext cx="7665111" cy="44900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50"/>
              </a:lnSpc>
            </a:pPr>
            <a:r>
              <a:rPr lang="en-US" sz="219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19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</a:t>
            </a: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describe why people may choose to live in one place rather than another. 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locate many of the world’s most famous rivers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describe the course of a river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describe the processes of the water cycle 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describe why most cities are situated by rivers 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use and interpret maps, atlases, globes and digital/computer mapping to locate countries and key features 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use basic geographical vocabulary such as cliff, ocean, valley, vegetation, soil, mountain, port, harbour, factory, office. </a:t>
            </a:r>
            <a:endParaRPr lang="en-US" sz="2190" dirty="0">
              <a:solidFill>
                <a:srgbClr val="00206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9571733" y="21446794"/>
            <a:ext cx="5187513" cy="26673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know the capital city of at least six European countries. 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understand geographical similarities and differences though the study of human and physical geography of a region of the United Kingdom, comparing it to the locality. </a:t>
            </a:r>
            <a:endParaRPr lang="en-US" sz="2190" dirty="0">
              <a:solidFill>
                <a:srgbClr val="00206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27917308" y="21446794"/>
            <a:ext cx="6320384" cy="4044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I know about some of the main islands that surround the United Kingdom. </a:t>
            </a:r>
            <a:endParaRPr lang="en-GB" sz="2190" b="1" dirty="0">
              <a:solidFill>
                <a:srgbClr val="7030A0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I know the difference between the British Isles, Great Britain and the United Kingdom.  </a:t>
            </a:r>
            <a:endParaRPr lang="en-GB" sz="2190" b="1" dirty="0">
              <a:solidFill>
                <a:srgbClr val="7030A0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I understand geographical similarities and differences though the study of human and physical geography of a region of a European country and comparing it to the locality.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I know some of the main islands that surround the United Kingdom and can name them.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27613386" y="10123460"/>
            <a:ext cx="7503152" cy="5388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190" dirty="0">
                <a:solidFill>
                  <a:srgbClr val="7030A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I can plan a journey from my town/city to another place in England. </a:t>
            </a:r>
            <a:endParaRPr lang="en-GB" sz="2190" b="1" dirty="0">
              <a:solidFill>
                <a:srgbClr val="7030A0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I can find at least six cities in the United Kingdom on a map. I can research to discover features of villages, towns and cities and appreciate the differences. </a:t>
            </a:r>
            <a:endParaRPr lang="en-GB" sz="2190" b="1" dirty="0">
              <a:solidFill>
                <a:srgbClr val="7030A0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I can describe the areas of origin of the main ethnic groups in the United Kingdom and in our school. </a:t>
            </a:r>
            <a:endParaRPr lang="en-GB" sz="2190" b="1" dirty="0">
              <a:solidFill>
                <a:srgbClr val="7030A0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I can locate some of the main islands that surround the United Kingdom. </a:t>
            </a:r>
            <a:endParaRPr lang="en-GB" sz="2190" b="1" dirty="0">
              <a:solidFill>
                <a:srgbClr val="7030A0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 I can describe the areas of origin of the main ethnic groups in the United Kingdom and in our school.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7030A0"/>
                </a:solidFill>
                <a:latin typeface="ABeeZee Bold" panose="020B0604020202020204" charset="0"/>
              </a:rPr>
              <a:t>I can understand and use a widening range of geographical terms e.g. specific topic vocabulary – contour, height, transportation, headland, volcanoes, earthquakes etc. </a:t>
            </a:r>
            <a:endParaRPr lang="en-GB" sz="2190" b="1" dirty="0">
              <a:solidFill>
                <a:srgbClr val="7030A0"/>
              </a:solidFill>
              <a:latin typeface="ABeeZee Bold" panose="020B0604020202020204" charset="0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43052269" y="21158352"/>
            <a:ext cx="5545926" cy="3707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understand a widening range of geographical terms e.g. </a:t>
            </a:r>
            <a:endParaRPr lang="en-GB" sz="2190" b="1" dirty="0">
              <a:solidFill>
                <a:srgbClr val="FF99CC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specific topic vocabulary – urban, rural, land use, sustainability, tributary, trade links etc.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know and am able </a:t>
            </a:r>
            <a:r>
              <a:rPr lang="en-GB" sz="2190" dirty="0" err="1">
                <a:solidFill>
                  <a:srgbClr val="FF99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ti</a:t>
            </a: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 name some of the world’s most famous volcanoes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know about some of the world’s most famous volcanoes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know a number of countries in the Northern Hemisphere </a:t>
            </a:r>
            <a:endParaRPr lang="en-US" sz="2190" dirty="0">
              <a:solidFill>
                <a:srgbClr val="FF99CC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42794262" y="8658748"/>
            <a:ext cx="7074546" cy="80797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90" dirty="0">
                <a:solidFill>
                  <a:srgbClr val="FF99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describe why some places are similar and dissimilar in relation to their human and physical features.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use an atlas by using the index to find places.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describe the key aspects of earthquakes, volcano’s, Tsunami’s and other extreme events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collect and accurately measure information (rainfall, temperature, wind speed, noise level etc)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draw detailed and accurate maps and graphs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use a widening range of geographical terms – specific to topic.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locate some of the world’s most famous volcanoes on a map.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describe key aspects of volcanoes.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locate the Tropic of Cancer, the Tropic of Capricorn, the Equator and the Greenwich meridian on a map.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FF99CC"/>
                </a:solidFill>
                <a:latin typeface="ABeeZee Bold" panose="020B0604020202020204" charset="0"/>
              </a:rPr>
              <a:t>I can locate the Northern and Southern Hemisphere on a map.</a:t>
            </a:r>
          </a:p>
          <a:p>
            <a:endParaRPr lang="en-GB" b="1" dirty="0"/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35999851" y="20374027"/>
            <a:ext cx="5292185" cy="4708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  <a:latin typeface="ABeeZee Bold" panose="020B0604020202020204" charset="0"/>
              </a:rPr>
              <a:t>I know and can name the capital cities of neighbouring European countries. </a:t>
            </a:r>
            <a:endParaRPr lang="en-GB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  <a:latin typeface="ABeeZee Bold" panose="020B0604020202020204" charset="0"/>
              </a:rPr>
              <a:t>I know and can name the countries that make up the European Union. </a:t>
            </a:r>
            <a:endParaRPr lang="en-GB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  <a:latin typeface="ABeeZee Bold" panose="020B0604020202020204" charset="0"/>
              </a:rPr>
              <a:t>I understand geographical similarities and differences though the study of human and physical geography of a region of a country in North or South America and comparing it to the locality. </a:t>
            </a:r>
            <a:endParaRPr lang="en-GB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  <a:latin typeface="ABeeZee Bold" panose="020B0604020202020204" charset="0"/>
              </a:rPr>
              <a:t>I know about many of the world’s most famous mountainous regions.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  <a:latin typeface="ABeeZee Bold" panose="020B0604020202020204" charset="0"/>
              </a:rPr>
              <a:t>I understand a widening range of geographical terms e.g. </a:t>
            </a:r>
            <a:endParaRPr lang="en-GB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  <a:latin typeface="ABeeZee Bold" panose="020B0604020202020204" charset="0"/>
              </a:rPr>
              <a:t>specific vocabulary to: climate zones, biomes and vegetation belts, rivers, mountains, volcanoes and earthquakes, and the water cycle </a:t>
            </a:r>
            <a:endParaRPr lang="en-US" sz="2189" dirty="0">
              <a:solidFill>
                <a:srgbClr val="00206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35545431" y="5978061"/>
            <a:ext cx="6819938" cy="84768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9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locate the capital cities of neighbouring European countries. </a:t>
            </a:r>
            <a:endParaRPr lang="en-GB" sz="2190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locate many of the world’s most famous mountainous regions. </a:t>
            </a:r>
            <a:endParaRPr lang="en-GB" sz="2190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locate desert regions in an atlas. </a:t>
            </a:r>
            <a:endParaRPr lang="en-GB" sz="2190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locate some countries of North and South America. </a:t>
            </a:r>
            <a:endParaRPr lang="en-GB" sz="2190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begin to use Ordnance Survey maps and use four-figure grid references. </a:t>
            </a:r>
            <a:endParaRPr lang="en-GB" sz="2190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name many of the world’s most famous mountainous regions. </a:t>
            </a: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use a widening range of geographical terms e.g. specific vocabulary to: climate zones, biomes and vegetation belts, rivers, mountains, volcanoes and earthquakes, and the water cycle.  </a:t>
            </a:r>
            <a:endParaRPr lang="en-GB" sz="2190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name the largest deserts in the world.  </a:t>
            </a:r>
            <a:endParaRPr lang="en-GB" sz="2190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describe why ports are important and the role they play in distributing goods around the world. </a:t>
            </a:r>
            <a:endParaRPr lang="en-GB" sz="2190" b="1" dirty="0">
              <a:solidFill>
                <a:srgbClr val="002060"/>
              </a:solidFill>
              <a:latin typeface="ABeeZee Bold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90" dirty="0">
                <a:solidFill>
                  <a:srgbClr val="002060"/>
                </a:solidFill>
                <a:latin typeface="ABeeZee Bold" panose="020B0604020202020204" charset="0"/>
              </a:rPr>
              <a:t>I can describe the distribution of some natural resources such as energy, food, minerals and water. </a:t>
            </a:r>
            <a:endParaRPr lang="en-US" sz="2190" dirty="0">
              <a:solidFill>
                <a:srgbClr val="00206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1616</Words>
  <Application>Microsoft Office PowerPoint</Application>
  <PresentationFormat>Custom</PresentationFormat>
  <Paragraphs>130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League Spartan</vt:lpstr>
      <vt:lpstr>Calibri</vt:lpstr>
      <vt:lpstr>Arial</vt:lpstr>
      <vt:lpstr>ABeeZee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Megan Duffield</cp:lastModifiedBy>
  <cp:revision>3</cp:revision>
  <dcterms:created xsi:type="dcterms:W3CDTF">2006-08-16T00:00:00Z</dcterms:created>
  <dcterms:modified xsi:type="dcterms:W3CDTF">2026-01-05T15:25:44Z</dcterms:modified>
  <dc:identifier>DAG7qpUwMFo</dc:identifier>
</cp:coreProperties>
</file>