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51117500" cy="32918400"/>
  <p:notesSz cx="6858000" cy="9144000"/>
  <p:embeddedFontLst>
    <p:embeddedFont>
      <p:font typeface="ABeeZee Bold" panose="020B0604020202020204" charset="0"/>
      <p:regular r:id="rId3"/>
    </p:embeddedFont>
    <p:embeddedFont>
      <p:font typeface="League Spartan" panose="020B0604020202020204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98" autoAdjust="0"/>
    <p:restoredTop sz="94622" autoAdjust="0"/>
  </p:normalViewPr>
  <p:slideViewPr>
    <p:cSldViewPr>
      <p:cViewPr>
        <p:scale>
          <a:sx n="50" d="100"/>
          <a:sy n="50" d="100"/>
        </p:scale>
        <p:origin x="-7786" y="-3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186668" y="-360006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8770526" y="827051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2202119" y="2216284"/>
            <a:ext cx="8915400" cy="17162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DT enrichment: 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/>
          <p:cNvSpPr txBox="1"/>
          <p:nvPr/>
        </p:nvSpPr>
        <p:spPr>
          <a:xfrm rot="-5400000">
            <a:off x="-1300611" y="1578980"/>
            <a:ext cx="4893687" cy="24572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11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					WHOLE SCHOOL</a:t>
            </a:r>
          </a:p>
          <a:p>
            <a:pPr algn="ctr"/>
            <a:r>
              <a:rPr lang="en-US" sz="311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						INITATIVES:</a:t>
            </a:r>
          </a:p>
          <a:p>
            <a:pPr algn="ctr">
              <a:lnSpc>
                <a:spcPts val="4354"/>
              </a:lnSpc>
            </a:pPr>
            <a:endParaRPr lang="en-US" sz="3110" dirty="0">
              <a:solidFill>
                <a:srgbClr val="231F20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33500360" y="16228812"/>
            <a:ext cx="5462740" cy="3029207"/>
            <a:chOff x="0" y="0"/>
            <a:chExt cx="3465739" cy="259593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42524004" y="16826450"/>
            <a:ext cx="6078863" cy="2447468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8108950" y="300615"/>
            <a:ext cx="32862812" cy="1778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9600" dirty="0">
                <a:solidFill>
                  <a:srgbClr val="231F20"/>
                </a:solidFill>
                <a:latin typeface="ABeeZee Bold" panose="020B0604020202020204" charset="0"/>
                <a:ea typeface="League Spartan"/>
                <a:cs typeface="League Spartan"/>
                <a:sym typeface="League Spartan"/>
              </a:rPr>
              <a:t>DT PROGRESSION DOCUMENT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2896721" y="17545476"/>
            <a:ext cx="5545926" cy="15260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9600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5/6</a:t>
            </a:r>
          </a:p>
        </p:txBody>
      </p:sp>
      <p:sp>
        <p:nvSpPr>
          <p:cNvPr id="16" name="Freeform 16"/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>
            <a:off x="-64521" y="15128270"/>
            <a:ext cx="4750363" cy="3010795"/>
            <a:chOff x="-1" y="-595661"/>
            <a:chExt cx="5047199" cy="2595937"/>
          </a:xfrm>
        </p:grpSpPr>
        <p:sp>
          <p:nvSpPr>
            <p:cNvPr id="18" name="Freeform 18"/>
            <p:cNvSpPr/>
            <p:nvPr/>
          </p:nvSpPr>
          <p:spPr>
            <a:xfrm>
              <a:off x="-1" y="-595661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488642" y="-193889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472969" y="16754240"/>
            <a:ext cx="5211884" cy="3010795"/>
            <a:chOff x="0" y="0"/>
            <a:chExt cx="3228520" cy="259593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3372129" y="15995677"/>
            <a:ext cx="5211884" cy="3010795"/>
            <a:chOff x="0" y="0"/>
            <a:chExt cx="4052436" cy="259593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23561677" y="15622191"/>
            <a:ext cx="5462740" cy="3440201"/>
            <a:chOff x="0" y="0"/>
            <a:chExt cx="3386666" cy="259593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30" name="TextBox 30"/>
          <p:cNvSpPr txBox="1"/>
          <p:nvPr/>
        </p:nvSpPr>
        <p:spPr>
          <a:xfrm rot="-5400000">
            <a:off x="-3597990" y="8896855"/>
            <a:ext cx="8307962" cy="11070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                                                                                                               SKILLS PROGRESSION</a:t>
            </a:r>
          </a:p>
        </p:txBody>
      </p:sp>
      <p:sp>
        <p:nvSpPr>
          <p:cNvPr id="31" name="TextBox 31"/>
          <p:cNvSpPr txBox="1"/>
          <p:nvPr/>
        </p:nvSpPr>
        <p:spPr>
          <a:xfrm rot="-5400000">
            <a:off x="-4942581" y="24741585"/>
            <a:ext cx="11125200" cy="5428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330573" y="21091588"/>
            <a:ext cx="4733205" cy="94017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GB" sz="2400" b="1" u="sng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Understanding materials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that different materials have different purposes and properties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begin to recognise simple mechanisms and explore how objects move, balance or fit together. </a:t>
            </a: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u="sng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Understanding processes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u="sng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</a:t>
            </a: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know that making involves stages such as planning, selecting, joining, testing and improving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begin to link cause and effect </a:t>
            </a:r>
          </a:p>
          <a:p>
            <a:pPr algn="l">
              <a:lnSpc>
                <a:spcPts val="2625"/>
              </a:lnSpc>
            </a:pPr>
            <a:endParaRPr lang="en-GB" sz="2400" u="sng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u="sng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Problem-solving knowledge</a:t>
            </a:r>
            <a:r>
              <a:rPr lang="en-GB" sz="2400" b="1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develop awareness of how to fix problems, adapt ideas, and make improvements.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learn vocabulary related to designing and making, such as build, join, strong, cut, shape, design.</a:t>
            </a: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4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3" name="TextBox 33"/>
          <p:cNvSpPr txBox="1"/>
          <p:nvPr/>
        </p:nvSpPr>
        <p:spPr>
          <a:xfrm>
            <a:off x="1694884" y="4318661"/>
            <a:ext cx="5038843" cy="100027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08"/>
              </a:lnSpc>
            </a:pP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>
              <a:lnSpc>
                <a:spcPts val="2608"/>
              </a:lnSpc>
            </a:pPr>
            <a:endParaRPr lang="en-GB" sz="2400" u="sng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08"/>
              </a:lnSpc>
            </a:pPr>
            <a:r>
              <a:rPr lang="en-GB" sz="2400" b="1" u="sng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Exploring materials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handle a variety of materials, tools and resources safely</a:t>
            </a:r>
            <a:r>
              <a:rPr lang="en-GB" sz="2400" u="sng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.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textures, shapes, and properties through cutting, joining, building and manipulating various materials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08"/>
              </a:lnSpc>
            </a:pPr>
            <a:r>
              <a:rPr lang="en-GB" sz="2400" b="1" u="sng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Joining Techniques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begin to use tape, glue, clips, tabs and simple fasteners with increasing independence, choosing appropriate methods to connect materials.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08"/>
              </a:lnSpc>
            </a:pPr>
            <a:r>
              <a:rPr lang="en-GB" sz="2400" b="1" u="sng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Tool use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develop control using one-handed tools and improve fine motor skills needed to cut, shape and assemble components. 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08"/>
              </a:lnSpc>
            </a:pPr>
            <a:r>
              <a:rPr lang="en-GB" sz="2400" b="1" u="sng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Planning and reviewing</a:t>
            </a:r>
          </a:p>
          <a:p>
            <a:pPr marL="342900" indent="-342900" algn="l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express ideas for what they want to make, talk through their choices, and reflect on what worked well or what they might change.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7264416" y="22966345"/>
            <a:ext cx="5153700" cy="47337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Technical Knowledge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that products have a purpose and are designed for users.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recognise that mechanisms create movement (e.g., sliding, turning).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Evaluating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talk about existing products and what they do.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compare my own product to simple design criteria.</a:t>
            </a:r>
          </a:p>
          <a:p>
            <a:pPr algn="ctr">
              <a:lnSpc>
                <a:spcPts val="3319"/>
              </a:lnSpc>
            </a:pPr>
            <a:endParaRPr lang="en-US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7257470" y="5782733"/>
            <a:ext cx="5103200" cy="80021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25"/>
              </a:lnSpc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>
              <a:lnSpc>
                <a:spcPts val="2625"/>
              </a:lnSpc>
            </a:pPr>
            <a:endParaRPr lang="en-GB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Research &amp; Design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generate simple ideas through talking and drawing.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begin using templates and simple mock‑ups to communicate ideas.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Making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use basic tools (scissors, simple joining tools) to cut, shape and finish.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select materials based on simple characteristics.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GB" sz="2400" b="1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>
              <a:lnSpc>
                <a:spcPts val="2625"/>
              </a:lnSpc>
            </a:pPr>
            <a:r>
              <a:rPr lang="en-GB" sz="2400" b="1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Technical Integration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simple structures and how they can be made strong and stable.</a:t>
            </a:r>
          </a:p>
          <a:p>
            <a:pPr marL="342900" indent="-342900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2315"/>
                </a:solidFill>
                <a:latin typeface="ABeeZee Bold"/>
                <a:ea typeface="ABeeZee Bold"/>
                <a:cs typeface="ABeeZee Bold"/>
                <a:sym typeface="ABeeZee Bold"/>
              </a:rPr>
              <a:t>experiment with basic mechanisms such as sliders and wheels.</a:t>
            </a:r>
          </a:p>
          <a:p>
            <a:pPr>
              <a:lnSpc>
                <a:spcPts val="2625"/>
              </a:lnSpc>
            </a:pPr>
            <a:endParaRPr lang="en-GB" sz="2400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3713357" y="3107313"/>
            <a:ext cx="6354067" cy="63350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27"/>
              </a:lnSpc>
            </a:pPr>
            <a:endParaRPr lang="en-US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Research &amp; Design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develop ideas more clearly through drawing, model making and discussion.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identify simple design criteria for their own product.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Making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select from a wider range of materials and tools for function.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join materials more independently (tabs, tape, glue).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Technical Integration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work confidently with mechanisms (levers, sliders, wheels, axles).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strengthen structures using folds, layers or simple supports.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3211505" y="21139143"/>
            <a:ext cx="4560636" cy="4667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Technical Knowledge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know how structures can be made stronger, stiffer, more stable.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why materials are chosen based on their properties. </a:t>
            </a: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b="1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Evaluating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evaluate existing products, identifying features that work well.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I compare my work against the design criteria. </a:t>
            </a:r>
            <a:endParaRPr lang="en-US" sz="2400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23863827" y="3055899"/>
            <a:ext cx="7818926" cy="62212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50"/>
              </a:lnSpc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>
              <a:lnSpc>
                <a:spcPts val="2650"/>
              </a:lnSpc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r>
              <a:rPr lang="en-US" sz="2208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Research &amp; Design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use simple research to inform ideas.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develop ideas using annotated sketches and basic prototypes. </a:t>
            </a:r>
          </a:p>
          <a:p>
            <a:pPr algn="l">
              <a:lnSpc>
                <a:spcPts val="2650"/>
              </a:lnSpc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r>
              <a:rPr lang="en-US" sz="2208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Making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use tools with improved accuracy for measuring, cutting and joining.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choose materials for their function and durability. </a:t>
            </a:r>
          </a:p>
          <a:p>
            <a:pPr algn="l">
              <a:lnSpc>
                <a:spcPts val="2650"/>
              </a:lnSpc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r>
              <a:rPr lang="en-US" sz="2208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Technical Integration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explore reinforcing structures using internal supports or frameworks.</a:t>
            </a:r>
          </a:p>
          <a:p>
            <a:pPr marL="342900" indent="-342900" algn="l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begin using simple mechanical systems (cams, linkages, </a:t>
            </a:r>
            <a:r>
              <a:rPr lang="en-US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pulleys</a:t>
            </a:r>
            <a:r>
              <a:rPr lang="en-US" sz="2208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 – introductory).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23762745" y="21184578"/>
            <a:ext cx="5545926" cy="36676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Technical Knowledge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different ways to strengthen and reinforce structures.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recognise how mechanical systems change motion.</a:t>
            </a:r>
          </a:p>
          <a:p>
            <a:pPr algn="l">
              <a:lnSpc>
                <a:spcPts val="2627"/>
              </a:lnSpc>
            </a:pPr>
            <a:endParaRPr lang="en-GB" sz="2400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GB" sz="2400" b="1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Evaluating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analyse existing products to see how they function.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448AF"/>
                </a:solidFill>
                <a:latin typeface="ABeeZee Bold"/>
                <a:ea typeface="ABeeZee Bold"/>
                <a:cs typeface="ABeeZee Bold"/>
                <a:sym typeface="ABeeZee Bold"/>
              </a:rPr>
              <a:t>I suggest improvements to their own work.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33486390" y="22639553"/>
            <a:ext cx="6320384" cy="4001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Technical Knowledge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how different mechanisms create movement and change speed/direction.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recognise basic electrical components and how they combine in simple circuits. </a:t>
            </a:r>
          </a:p>
          <a:p>
            <a:pPr algn="l">
              <a:lnSpc>
                <a:spcPts val="2625"/>
              </a:lnSpc>
            </a:pPr>
            <a:endParaRPr lang="en-GB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Evaluating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evaluate products for fitness for purpose, user appeal and function.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consider how design choices affect user experience.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3500360" y="3663875"/>
            <a:ext cx="7503152" cy="63350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573"/>
              </a:lnSpc>
            </a:pPr>
            <a:r>
              <a:rPr lang="en-US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>
              <a:lnSpc>
                <a:spcPts val="2573"/>
              </a:lnSpc>
            </a:pPr>
            <a:endParaRPr lang="en-US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573"/>
              </a:lnSpc>
            </a:pPr>
            <a:r>
              <a:rPr lang="en-GB" sz="2400" b="1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Research &amp; Design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gather information about user needs to guide design decisions.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communicate increasingly complex ideas with exploded diagrams or simple CAD. </a:t>
            </a:r>
          </a:p>
          <a:p>
            <a:pPr algn="l">
              <a:lnSpc>
                <a:spcPts val="2573"/>
              </a:lnSpc>
            </a:pPr>
            <a:endParaRPr lang="en-GB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573"/>
              </a:lnSpc>
            </a:pPr>
            <a:r>
              <a:rPr lang="en-GB" sz="2400" b="1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Making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use a wider range of equipment accurately (saws with supervision, hole punchers, fixings).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refine techniques for shaping, joining and finishing.</a:t>
            </a:r>
          </a:p>
          <a:p>
            <a:pPr algn="l">
              <a:lnSpc>
                <a:spcPts val="2573"/>
              </a:lnSpc>
            </a:pPr>
            <a:endParaRPr lang="en-GB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573"/>
              </a:lnSpc>
            </a:pPr>
            <a:r>
              <a:rPr lang="en-GB" sz="2400" b="1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Technical Integration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use mechanical systems with greater accuracy (cams, levers, linkages, pulleys).</a:t>
            </a:r>
          </a:p>
          <a:p>
            <a:pPr marL="342900" indent="-342900" algn="l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F049E"/>
                </a:solidFill>
                <a:latin typeface="ABeeZee Bold"/>
                <a:ea typeface="ABeeZee Bold"/>
                <a:cs typeface="ABeeZee Bold"/>
                <a:sym typeface="ABeeZee Bold"/>
              </a:rPr>
              <a:t>incorporate simple electrical systems (motors, bulbs, switches).</a:t>
            </a:r>
            <a:endParaRPr lang="en-US" sz="2400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43661031" y="22639553"/>
            <a:ext cx="5545926" cy="8002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GB" sz="2189" b="1" u="sng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Technical Knowledge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apply understanding of how to strengthen, stiffen and reinforce increasingly complex structures.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and use a full range of mechanical systems (gears, pulleys, cams, levers and linkages).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and use electrical systems in products (series circuits with switches, bulbs, buzzers and motors).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apply understanding of computing to control and monitor designs.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GB" sz="2189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7"/>
              </a:lnSpc>
            </a:pPr>
            <a:r>
              <a:rPr lang="en-GB" sz="2189" b="1" u="sng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Evaluating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investigate and analyse existing products for function, innovation, user experience, sustainability and impact.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evaluate prototypes and final products against design criteria and incorporate the views of others to improve work.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GB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understand how key designers, inventions and technological developments have shaped the world.</a:t>
            </a:r>
            <a:endParaRPr lang="en-US" sz="2189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42896721" y="3109504"/>
            <a:ext cx="7074546" cy="100027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I can: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187" b="1" u="sng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Research &amp; Design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carry out detailed research including interviews, questionnaires, surveys and digital sources.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develop clear design criteria and create detailed design specifications aimed at specific users or groups.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communicate ideas using high‑quality annotated sketches, cross‑sections, exploded diagrams, prototypes and CAD.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GB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187" b="1" u="sng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Making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a wide range of tools, equipment and materials accurately (cutting, shaping, joining, finishing).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work with greater independence to create high‑quality prototypes and final products that meet functional and aesthetic criteria.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use textiles, construction materials and components with precision.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GB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GB" sz="2187" b="1" u="sng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Technical Integration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program, monitor and control products using computing, including integrating sensors, switches and timed controls.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safely incorporate complex electrical systems (motors, bulbs, buzzers, series circuits).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GB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combine structural reinforcement with mechanical and electrical systems in products.</a:t>
            </a: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09BD4D3-E709-1588-C390-B5693050D1A0}"/>
              </a:ext>
            </a:extLst>
          </p:cNvPr>
          <p:cNvSpPr txBox="1"/>
          <p:nvPr/>
        </p:nvSpPr>
        <p:spPr>
          <a:xfrm>
            <a:off x="12550140" y="15074384"/>
            <a:ext cx="257098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FFB615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1009</Words>
  <Application>Microsoft Office PowerPoint</Application>
  <PresentationFormat>Custom</PresentationFormat>
  <Paragraphs>147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ABeeZee Bold</vt:lpstr>
      <vt:lpstr>Calibri</vt:lpstr>
      <vt:lpstr>Arial</vt:lpstr>
      <vt:lpstr>League Spartan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Colourful Minimal Brainstorm Roadmap Mind Map</dc:title>
  <dc:creator>Heidi Daulton</dc:creator>
  <cp:lastModifiedBy>Mrs N Daynes</cp:lastModifiedBy>
  <cp:revision>9</cp:revision>
  <dcterms:created xsi:type="dcterms:W3CDTF">2006-08-16T00:00:00Z</dcterms:created>
  <dcterms:modified xsi:type="dcterms:W3CDTF">2026-01-23T13:33:20Z</dcterms:modified>
  <dc:identifier>DAG7qpUwMFo</dc:identifier>
</cp:coreProperties>
</file>