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60" r:id="rId1"/>
  </p:sldMasterIdLst>
  <p:notesMasterIdLst>
    <p:notesMasterId r:id="rId8"/>
  </p:notesMasterIdLst>
  <p:sldIdLst>
    <p:sldId id="256" r:id="rId2"/>
    <p:sldId id="258" r:id="rId3"/>
    <p:sldId id="259" r:id="rId4"/>
    <p:sldId id="261" r:id="rId5"/>
    <p:sldId id="257" r:id="rId6"/>
    <p:sldId id="260" r:id="rId7"/>
  </p:sldIdLst>
  <p:sldSz cx="51117500" cy="32918400"/>
  <p:notesSz cx="6858000" cy="9144000"/>
  <p:embeddedFontLst>
    <p:embeddedFont>
      <p:font typeface="ABeeZee Bold" panose="020B0604020202020204" charset="0"/>
      <p:regular r:id="rId9"/>
    </p:embeddedFont>
    <p:embeddedFont>
      <p:font typeface="League Spartan" panose="020B0604020202020204" charset="0"/>
      <p:regular r:id="rId10"/>
    </p:embeddedFont>
    <p:embeddedFont>
      <p:font typeface="Tw Cen MT" panose="020B0602020104020603" pitchFamily="34" charset="0"/>
      <p:regular r:id="rId11"/>
      <p:bold r:id="rId12"/>
      <p:italic r:id="rId13"/>
      <p:boldItalic r:id="rId14"/>
    </p:embeddedFont>
    <p:embeddedFont>
      <p:font typeface="Tw Cen MT Condensed" panose="020B0606020104020203" pitchFamily="34" charset="0"/>
      <p:regular r:id="rId15"/>
      <p:bold r:id="rId16"/>
    </p:embeddedFont>
    <p:embeddedFont>
      <p:font typeface="Wingdings 3" panose="05040102010807070707" pitchFamily="18" charset="2"/>
      <p:regular r:id="rId17"/>
    </p:embeddedFont>
  </p:embeddedFontLst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66FF"/>
    <a:srgbClr val="CC00CC"/>
    <a:srgbClr val="33CC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93203" autoAdjust="0"/>
  </p:normalViewPr>
  <p:slideViewPr>
    <p:cSldViewPr>
      <p:cViewPr>
        <p:scale>
          <a:sx n="25" d="100"/>
          <a:sy n="25" d="100"/>
        </p:scale>
        <p:origin x="14" y="-5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400" d="100"/>
        <a:sy n="4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13" Type="http://schemas.openxmlformats.org/officeDocument/2006/relationships/font" Target="fonts/font5.fntdata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font" Target="fonts/font4.fntdata"/><Relationship Id="rId17" Type="http://schemas.openxmlformats.org/officeDocument/2006/relationships/font" Target="fonts/font9.fntdata"/><Relationship Id="rId2" Type="http://schemas.openxmlformats.org/officeDocument/2006/relationships/slide" Target="slides/slide1.xml"/><Relationship Id="rId16" Type="http://schemas.openxmlformats.org/officeDocument/2006/relationships/font" Target="fonts/font8.fntdata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3.fntdata"/><Relationship Id="rId5" Type="http://schemas.openxmlformats.org/officeDocument/2006/relationships/slide" Target="slides/slide4.xml"/><Relationship Id="rId15" Type="http://schemas.openxmlformats.org/officeDocument/2006/relationships/font" Target="fonts/font7.fntdata"/><Relationship Id="rId10" Type="http://schemas.openxmlformats.org/officeDocument/2006/relationships/font" Target="fonts/font2.fntdata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font" Target="fonts/font1.fntdata"/><Relationship Id="rId14" Type="http://schemas.openxmlformats.org/officeDocument/2006/relationships/font" Target="fonts/font6.fntdata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72C88EC-C0B3-4554-B774-BFC1BCA38451}" type="datetimeFigureOut">
              <a:rPr lang="en-GB" smtClean="0"/>
              <a:t>05/01/2026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033463" y="1143000"/>
            <a:ext cx="4791075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01100FA-7DB9-4E42-BEF4-786AEBC49F1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2011092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01100FA-7DB9-4E42-BEF4-786AEBC49F1B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5816164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11276B2-87D5-5E31-1F2E-E6EDE265AEE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BD9ECFD5-810C-65BC-0C3D-6E072CB0AFC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A47F7477-9BA4-348A-620F-9D95FCEC4CA3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7E611E6-16DB-CA5C-9A4B-F7942810045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01100FA-7DB9-4E42-BEF4-786AEBC49F1B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2996967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A8D88B8-AF82-2ABD-267C-5CFB3AF0075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BF6B48CF-5A4C-D2C9-5DA1-81B88B0CAB9F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41417079-8473-F5E4-2E92-9CB6F273EBA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DF2E09F-F06C-A460-DA6C-B0CDAC587F1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01100FA-7DB9-4E42-BEF4-786AEBC49F1B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3822723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451BE8B-A6AA-9B89-424D-7004AEB1B07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93744538-A7A6-9E50-2AF3-7D16F615B3A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54058F94-0E65-EF59-B86A-6E9BA4B4F00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9329674-BCE3-B4F3-B11E-28A9F48F5B2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01100FA-7DB9-4E42-BEF4-786AEBC49F1B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2690022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52F8114-BA80-9506-C134-6EAC7D6DBEB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F79704C8-0159-CFE8-3058-B0C2F31FFE6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C7067220-D6EE-39D5-7A06-26CD4148EA13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5F4259F-27BC-9CBF-A6D0-15956C257EB0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01100FA-7DB9-4E42-BEF4-786AEBC49F1B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0715796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F7DCA4A-5C06-416F-7299-72D6D05D8BB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3BA0150A-9528-8BB3-FC3E-7E4F33A492E3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B988CB1B-D5E8-A0FE-DDA2-B6402600E08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3CB45FB-01A8-AFB1-14C5-FD5826B03717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01100FA-7DB9-4E42-BEF4-786AEBC49F1B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894458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0" y="2"/>
            <a:ext cx="51117500" cy="21945605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" name="Freeform 9"/>
          <p:cNvSpPr/>
          <p:nvPr/>
        </p:nvSpPr>
        <p:spPr>
          <a:xfrm>
            <a:off x="26624" y="2"/>
            <a:ext cx="51090885" cy="21945605"/>
          </a:xfrm>
          <a:custGeom>
            <a:avLst/>
            <a:gdLst/>
            <a:ahLst/>
            <a:cxnLst/>
            <a:rect l="l" t="t" r="r" b="b"/>
            <a:pathLst>
              <a:path w="9139239" h="4572001">
                <a:moveTo>
                  <a:pt x="9139239" y="4171458"/>
                </a:moveTo>
                <a:lnTo>
                  <a:pt x="9139239" y="4479120"/>
                </a:lnTo>
                <a:lnTo>
                  <a:pt x="9061857" y="4572001"/>
                </a:lnTo>
                <a:lnTo>
                  <a:pt x="8867616" y="4572001"/>
                </a:lnTo>
                <a:cubicBezTo>
                  <a:pt x="8974940" y="4496648"/>
                  <a:pt x="9059271" y="4392377"/>
                  <a:pt x="9109281" y="4270954"/>
                </a:cubicBezTo>
                <a:close/>
                <a:moveTo>
                  <a:pt x="9139239" y="4017903"/>
                </a:moveTo>
                <a:lnTo>
                  <a:pt x="9139239" y="4146549"/>
                </a:lnTo>
                <a:lnTo>
                  <a:pt x="9061849" y="4168266"/>
                </a:lnTo>
                <a:cubicBezTo>
                  <a:pt x="8867508" y="4236060"/>
                  <a:pt x="8712637" y="4384208"/>
                  <a:pt x="8639677" y="4572001"/>
                </a:cubicBezTo>
                <a:lnTo>
                  <a:pt x="8502130" y="4572001"/>
                </a:lnTo>
                <a:cubicBezTo>
                  <a:pt x="8583823" y="4319597"/>
                  <a:pt x="8787913" y="4120306"/>
                  <a:pt x="9046727" y="4039822"/>
                </a:cubicBezTo>
                <a:close/>
                <a:moveTo>
                  <a:pt x="7620280" y="3999419"/>
                </a:moveTo>
                <a:lnTo>
                  <a:pt x="7637367" y="4001042"/>
                </a:lnTo>
                <a:cubicBezTo>
                  <a:pt x="7669753" y="4001569"/>
                  <a:pt x="7701646" y="4004550"/>
                  <a:pt x="7732829" y="4010107"/>
                </a:cubicBezTo>
                <a:cubicBezTo>
                  <a:pt x="7738405" y="4009688"/>
                  <a:pt x="7743733" y="4010636"/>
                  <a:pt x="7749042" y="4011646"/>
                </a:cubicBezTo>
                <a:lnTo>
                  <a:pt x="7749159" y="4012794"/>
                </a:lnTo>
                <a:cubicBezTo>
                  <a:pt x="8061238" y="4064450"/>
                  <a:pt x="8314467" y="4283539"/>
                  <a:pt x="8407830" y="4572001"/>
                </a:cubicBezTo>
                <a:lnTo>
                  <a:pt x="8270283" y="4572001"/>
                </a:lnTo>
                <a:cubicBezTo>
                  <a:pt x="8186900" y="4357380"/>
                  <a:pt x="7996531" y="4194541"/>
                  <a:pt x="7762529" y="4144250"/>
                </a:cubicBezTo>
                <a:cubicBezTo>
                  <a:pt x="7797023" y="4319651"/>
                  <a:pt x="7899246" y="4471530"/>
                  <a:pt x="8042344" y="4572001"/>
                </a:cubicBezTo>
                <a:lnTo>
                  <a:pt x="7848103" y="4572001"/>
                </a:lnTo>
                <a:cubicBezTo>
                  <a:pt x="7731971" y="4452596"/>
                  <a:pt x="7653409" y="4298519"/>
                  <a:pt x="7629044" y="4127511"/>
                </a:cubicBezTo>
                <a:cubicBezTo>
                  <a:pt x="7628876" y="4127458"/>
                  <a:pt x="7628708" y="4127453"/>
                  <a:pt x="7628538" y="4127448"/>
                </a:cubicBezTo>
                <a:lnTo>
                  <a:pt x="7628000" y="4120772"/>
                </a:lnTo>
                <a:cubicBezTo>
                  <a:pt x="7622941" y="4090522"/>
                  <a:pt x="7620490" y="4059631"/>
                  <a:pt x="7620533" y="4028296"/>
                </a:cubicBezTo>
                <a:cubicBezTo>
                  <a:pt x="7619221" y="4022668"/>
                  <a:pt x="7619162" y="4017001"/>
                  <a:pt x="7619162" y="4011320"/>
                </a:cubicBezTo>
                <a:lnTo>
                  <a:pt x="7619756" y="3999880"/>
                </a:lnTo>
                <a:lnTo>
                  <a:pt x="7620254" y="3999913"/>
                </a:lnTo>
                <a:close/>
                <a:moveTo>
                  <a:pt x="7597529" y="3999419"/>
                </a:moveTo>
                <a:lnTo>
                  <a:pt x="7597555" y="3999913"/>
                </a:lnTo>
                <a:lnTo>
                  <a:pt x="7598053" y="3999880"/>
                </a:lnTo>
                <a:lnTo>
                  <a:pt x="7598647" y="4011320"/>
                </a:lnTo>
                <a:cubicBezTo>
                  <a:pt x="7598647" y="4017001"/>
                  <a:pt x="7598588" y="4022668"/>
                  <a:pt x="7597276" y="4028296"/>
                </a:cubicBezTo>
                <a:cubicBezTo>
                  <a:pt x="7597319" y="4059631"/>
                  <a:pt x="7594868" y="4090522"/>
                  <a:pt x="7589809" y="4120772"/>
                </a:cubicBezTo>
                <a:lnTo>
                  <a:pt x="7589271" y="4127448"/>
                </a:lnTo>
                <a:cubicBezTo>
                  <a:pt x="7589101" y="4127453"/>
                  <a:pt x="7588933" y="4127458"/>
                  <a:pt x="7588765" y="4127511"/>
                </a:cubicBezTo>
                <a:cubicBezTo>
                  <a:pt x="7564400" y="4298519"/>
                  <a:pt x="7485838" y="4452596"/>
                  <a:pt x="7369706" y="4572001"/>
                </a:cubicBezTo>
                <a:lnTo>
                  <a:pt x="7175465" y="4572001"/>
                </a:lnTo>
                <a:cubicBezTo>
                  <a:pt x="7318563" y="4471530"/>
                  <a:pt x="7420786" y="4319651"/>
                  <a:pt x="7455280" y="4144250"/>
                </a:cubicBezTo>
                <a:cubicBezTo>
                  <a:pt x="7221278" y="4194541"/>
                  <a:pt x="7030909" y="4357380"/>
                  <a:pt x="6947526" y="4572001"/>
                </a:cubicBezTo>
                <a:lnTo>
                  <a:pt x="6809978" y="4572001"/>
                </a:lnTo>
                <a:cubicBezTo>
                  <a:pt x="6903341" y="4283539"/>
                  <a:pt x="7156571" y="4064450"/>
                  <a:pt x="7468650" y="4012794"/>
                </a:cubicBezTo>
                <a:lnTo>
                  <a:pt x="7468767" y="4011646"/>
                </a:lnTo>
                <a:cubicBezTo>
                  <a:pt x="7474076" y="4010636"/>
                  <a:pt x="7479404" y="4009688"/>
                  <a:pt x="7484980" y="4010107"/>
                </a:cubicBezTo>
                <a:cubicBezTo>
                  <a:pt x="7516163" y="4004550"/>
                  <a:pt x="7548056" y="4001569"/>
                  <a:pt x="7580442" y="4001042"/>
                </a:cubicBezTo>
                <a:close/>
                <a:moveTo>
                  <a:pt x="5928129" y="3999419"/>
                </a:moveTo>
                <a:lnTo>
                  <a:pt x="5945217" y="4001042"/>
                </a:lnTo>
                <a:cubicBezTo>
                  <a:pt x="5977602" y="4001569"/>
                  <a:pt x="6009495" y="4004550"/>
                  <a:pt x="6040678" y="4010107"/>
                </a:cubicBezTo>
                <a:cubicBezTo>
                  <a:pt x="6046254" y="4009688"/>
                  <a:pt x="6051582" y="4010636"/>
                  <a:pt x="6056891" y="4011646"/>
                </a:cubicBezTo>
                <a:lnTo>
                  <a:pt x="6057008" y="4012794"/>
                </a:lnTo>
                <a:cubicBezTo>
                  <a:pt x="6369087" y="4064450"/>
                  <a:pt x="6622316" y="4283539"/>
                  <a:pt x="6715680" y="4572001"/>
                </a:cubicBezTo>
                <a:lnTo>
                  <a:pt x="6578131" y="4572001"/>
                </a:lnTo>
                <a:cubicBezTo>
                  <a:pt x="6494748" y="4357380"/>
                  <a:pt x="6304380" y="4194541"/>
                  <a:pt x="6070378" y="4144250"/>
                </a:cubicBezTo>
                <a:cubicBezTo>
                  <a:pt x="6104872" y="4319650"/>
                  <a:pt x="6207095" y="4471530"/>
                  <a:pt x="6350192" y="4572001"/>
                </a:cubicBezTo>
                <a:lnTo>
                  <a:pt x="6155952" y="4572001"/>
                </a:lnTo>
                <a:cubicBezTo>
                  <a:pt x="6039820" y="4452596"/>
                  <a:pt x="5961257" y="4298519"/>
                  <a:pt x="5936893" y="4127511"/>
                </a:cubicBezTo>
                <a:cubicBezTo>
                  <a:pt x="5936725" y="4127458"/>
                  <a:pt x="5936557" y="4127453"/>
                  <a:pt x="5936387" y="4127448"/>
                </a:cubicBezTo>
                <a:lnTo>
                  <a:pt x="5935849" y="4120772"/>
                </a:lnTo>
                <a:cubicBezTo>
                  <a:pt x="5930790" y="4090522"/>
                  <a:pt x="5928340" y="4059631"/>
                  <a:pt x="5928382" y="4028296"/>
                </a:cubicBezTo>
                <a:cubicBezTo>
                  <a:pt x="5927070" y="4022668"/>
                  <a:pt x="5927011" y="4017001"/>
                  <a:pt x="5927011" y="4011320"/>
                </a:cubicBezTo>
                <a:lnTo>
                  <a:pt x="5927605" y="3999880"/>
                </a:lnTo>
                <a:lnTo>
                  <a:pt x="5928103" y="3999913"/>
                </a:lnTo>
                <a:close/>
                <a:moveTo>
                  <a:pt x="5905378" y="3999419"/>
                </a:moveTo>
                <a:lnTo>
                  <a:pt x="5905404" y="3999913"/>
                </a:lnTo>
                <a:lnTo>
                  <a:pt x="5905902" y="3999880"/>
                </a:lnTo>
                <a:lnTo>
                  <a:pt x="5906496" y="4011320"/>
                </a:lnTo>
                <a:cubicBezTo>
                  <a:pt x="5906496" y="4017001"/>
                  <a:pt x="5906437" y="4022668"/>
                  <a:pt x="5905125" y="4028296"/>
                </a:cubicBezTo>
                <a:cubicBezTo>
                  <a:pt x="5905167" y="4059631"/>
                  <a:pt x="5902717" y="4090522"/>
                  <a:pt x="5897658" y="4120772"/>
                </a:cubicBezTo>
                <a:lnTo>
                  <a:pt x="5897120" y="4127448"/>
                </a:lnTo>
                <a:cubicBezTo>
                  <a:pt x="5896950" y="4127453"/>
                  <a:pt x="5896782" y="4127458"/>
                  <a:pt x="5896614" y="4127511"/>
                </a:cubicBezTo>
                <a:cubicBezTo>
                  <a:pt x="5872249" y="4298519"/>
                  <a:pt x="5793686" y="4452596"/>
                  <a:pt x="5677555" y="4572001"/>
                </a:cubicBezTo>
                <a:lnTo>
                  <a:pt x="5483314" y="4572001"/>
                </a:lnTo>
                <a:cubicBezTo>
                  <a:pt x="5626412" y="4471530"/>
                  <a:pt x="5728635" y="4319650"/>
                  <a:pt x="5763129" y="4144250"/>
                </a:cubicBezTo>
                <a:cubicBezTo>
                  <a:pt x="5529126" y="4194541"/>
                  <a:pt x="5338758" y="4357380"/>
                  <a:pt x="5255375" y="4572001"/>
                </a:cubicBezTo>
                <a:lnTo>
                  <a:pt x="5117827" y="4572001"/>
                </a:lnTo>
                <a:cubicBezTo>
                  <a:pt x="5211190" y="4283539"/>
                  <a:pt x="5464420" y="4064450"/>
                  <a:pt x="5776499" y="4012794"/>
                </a:cubicBezTo>
                <a:lnTo>
                  <a:pt x="5776616" y="4011646"/>
                </a:lnTo>
                <a:cubicBezTo>
                  <a:pt x="5781926" y="4010636"/>
                  <a:pt x="5787253" y="4009688"/>
                  <a:pt x="5792829" y="4010107"/>
                </a:cubicBezTo>
                <a:cubicBezTo>
                  <a:pt x="5824012" y="4004550"/>
                  <a:pt x="5855905" y="4001569"/>
                  <a:pt x="5888290" y="4001042"/>
                </a:cubicBezTo>
                <a:close/>
                <a:moveTo>
                  <a:pt x="4235979" y="3999419"/>
                </a:moveTo>
                <a:lnTo>
                  <a:pt x="4253065" y="4001042"/>
                </a:lnTo>
                <a:cubicBezTo>
                  <a:pt x="4285451" y="4001569"/>
                  <a:pt x="4317343" y="4004550"/>
                  <a:pt x="4348528" y="4010107"/>
                </a:cubicBezTo>
                <a:cubicBezTo>
                  <a:pt x="4354104" y="4009688"/>
                  <a:pt x="4359431" y="4010636"/>
                  <a:pt x="4364739" y="4011646"/>
                </a:cubicBezTo>
                <a:lnTo>
                  <a:pt x="4364856" y="4012794"/>
                </a:lnTo>
                <a:cubicBezTo>
                  <a:pt x="4676936" y="4064450"/>
                  <a:pt x="4930165" y="4283539"/>
                  <a:pt x="5023528" y="4572001"/>
                </a:cubicBezTo>
                <a:lnTo>
                  <a:pt x="4885980" y="4572001"/>
                </a:lnTo>
                <a:cubicBezTo>
                  <a:pt x="4802597" y="4357380"/>
                  <a:pt x="4612229" y="4194541"/>
                  <a:pt x="4378227" y="4144250"/>
                </a:cubicBezTo>
                <a:cubicBezTo>
                  <a:pt x="4412722" y="4319651"/>
                  <a:pt x="4514944" y="4471530"/>
                  <a:pt x="4658041" y="4572001"/>
                </a:cubicBezTo>
                <a:lnTo>
                  <a:pt x="4463800" y="4572001"/>
                </a:lnTo>
                <a:cubicBezTo>
                  <a:pt x="4347669" y="4452596"/>
                  <a:pt x="4269106" y="4298519"/>
                  <a:pt x="4244741" y="4127511"/>
                </a:cubicBezTo>
                <a:cubicBezTo>
                  <a:pt x="4244574" y="4127458"/>
                  <a:pt x="4244405" y="4127453"/>
                  <a:pt x="4244236" y="4127448"/>
                </a:cubicBezTo>
                <a:lnTo>
                  <a:pt x="4243697" y="4120772"/>
                </a:lnTo>
                <a:cubicBezTo>
                  <a:pt x="4238639" y="4090522"/>
                  <a:pt x="4236188" y="4059631"/>
                  <a:pt x="4236230" y="4028296"/>
                </a:cubicBezTo>
                <a:cubicBezTo>
                  <a:pt x="4234918" y="4022668"/>
                  <a:pt x="4234860" y="4017001"/>
                  <a:pt x="4234860" y="4011320"/>
                </a:cubicBezTo>
                <a:lnTo>
                  <a:pt x="4235454" y="3999880"/>
                </a:lnTo>
                <a:lnTo>
                  <a:pt x="4235952" y="3999913"/>
                </a:lnTo>
                <a:close/>
                <a:moveTo>
                  <a:pt x="4213227" y="3999419"/>
                </a:moveTo>
                <a:lnTo>
                  <a:pt x="4213253" y="3999913"/>
                </a:lnTo>
                <a:lnTo>
                  <a:pt x="4213751" y="3999880"/>
                </a:lnTo>
                <a:lnTo>
                  <a:pt x="4214345" y="4011320"/>
                </a:lnTo>
                <a:cubicBezTo>
                  <a:pt x="4214345" y="4017001"/>
                  <a:pt x="4214286" y="4022668"/>
                  <a:pt x="4212974" y="4028296"/>
                </a:cubicBezTo>
                <a:cubicBezTo>
                  <a:pt x="4213016" y="4059631"/>
                  <a:pt x="4210566" y="4090522"/>
                  <a:pt x="4205507" y="4120772"/>
                </a:cubicBezTo>
                <a:lnTo>
                  <a:pt x="4204969" y="4127448"/>
                </a:lnTo>
                <a:cubicBezTo>
                  <a:pt x="4204799" y="4127453"/>
                  <a:pt x="4204631" y="4127458"/>
                  <a:pt x="4204463" y="4127511"/>
                </a:cubicBezTo>
                <a:cubicBezTo>
                  <a:pt x="4180098" y="4298519"/>
                  <a:pt x="4101535" y="4452596"/>
                  <a:pt x="3985404" y="4572001"/>
                </a:cubicBezTo>
                <a:lnTo>
                  <a:pt x="3791163" y="4572001"/>
                </a:lnTo>
                <a:cubicBezTo>
                  <a:pt x="3934261" y="4471530"/>
                  <a:pt x="4036484" y="4319651"/>
                  <a:pt x="4070978" y="4144250"/>
                </a:cubicBezTo>
                <a:cubicBezTo>
                  <a:pt x="3836975" y="4194541"/>
                  <a:pt x="3646607" y="4357380"/>
                  <a:pt x="3563224" y="4572001"/>
                </a:cubicBezTo>
                <a:lnTo>
                  <a:pt x="3425676" y="4572001"/>
                </a:lnTo>
                <a:cubicBezTo>
                  <a:pt x="3519039" y="4283539"/>
                  <a:pt x="3772269" y="4064450"/>
                  <a:pt x="4084348" y="4012794"/>
                </a:cubicBezTo>
                <a:lnTo>
                  <a:pt x="4084465" y="4011646"/>
                </a:lnTo>
                <a:cubicBezTo>
                  <a:pt x="4089774" y="4010636"/>
                  <a:pt x="4095102" y="4009688"/>
                  <a:pt x="4100678" y="4010107"/>
                </a:cubicBezTo>
                <a:cubicBezTo>
                  <a:pt x="4131861" y="4004550"/>
                  <a:pt x="4163754" y="4001569"/>
                  <a:pt x="4196139" y="4001042"/>
                </a:cubicBezTo>
                <a:close/>
                <a:moveTo>
                  <a:pt x="2543827" y="3999419"/>
                </a:moveTo>
                <a:lnTo>
                  <a:pt x="2560914" y="4001042"/>
                </a:lnTo>
                <a:cubicBezTo>
                  <a:pt x="2593300" y="4001569"/>
                  <a:pt x="2625192" y="4004550"/>
                  <a:pt x="2656376" y="4010107"/>
                </a:cubicBezTo>
                <a:cubicBezTo>
                  <a:pt x="2661952" y="4009688"/>
                  <a:pt x="2667280" y="4010636"/>
                  <a:pt x="2672588" y="4011646"/>
                </a:cubicBezTo>
                <a:lnTo>
                  <a:pt x="2672706" y="4012794"/>
                </a:lnTo>
                <a:cubicBezTo>
                  <a:pt x="2984785" y="4064450"/>
                  <a:pt x="3238014" y="4283539"/>
                  <a:pt x="3331377" y="4572001"/>
                </a:cubicBezTo>
                <a:lnTo>
                  <a:pt x="3193830" y="4572001"/>
                </a:lnTo>
                <a:cubicBezTo>
                  <a:pt x="3110446" y="4357380"/>
                  <a:pt x="2920078" y="4194541"/>
                  <a:pt x="2686076" y="4144250"/>
                </a:cubicBezTo>
                <a:cubicBezTo>
                  <a:pt x="2720570" y="4319650"/>
                  <a:pt x="2822793" y="4471530"/>
                  <a:pt x="2965890" y="4572001"/>
                </a:cubicBezTo>
                <a:lnTo>
                  <a:pt x="2771649" y="4572001"/>
                </a:lnTo>
                <a:cubicBezTo>
                  <a:pt x="2655518" y="4452596"/>
                  <a:pt x="2576955" y="4298519"/>
                  <a:pt x="2552590" y="4127511"/>
                </a:cubicBezTo>
                <a:cubicBezTo>
                  <a:pt x="2552423" y="4127458"/>
                  <a:pt x="2552254" y="4127453"/>
                  <a:pt x="2552085" y="4127448"/>
                </a:cubicBezTo>
                <a:lnTo>
                  <a:pt x="2551547" y="4120772"/>
                </a:lnTo>
                <a:cubicBezTo>
                  <a:pt x="2546488" y="4090522"/>
                  <a:pt x="2544037" y="4059631"/>
                  <a:pt x="2544079" y="4028296"/>
                </a:cubicBezTo>
                <a:cubicBezTo>
                  <a:pt x="2542767" y="4022668"/>
                  <a:pt x="2542709" y="4017001"/>
                  <a:pt x="2542709" y="4011320"/>
                </a:cubicBezTo>
                <a:lnTo>
                  <a:pt x="2543303" y="3999880"/>
                </a:lnTo>
                <a:lnTo>
                  <a:pt x="2543801" y="3999913"/>
                </a:lnTo>
                <a:close/>
                <a:moveTo>
                  <a:pt x="2521076" y="3999419"/>
                </a:moveTo>
                <a:lnTo>
                  <a:pt x="2521102" y="3999913"/>
                </a:lnTo>
                <a:lnTo>
                  <a:pt x="2521600" y="3999880"/>
                </a:lnTo>
                <a:lnTo>
                  <a:pt x="2522194" y="4011320"/>
                </a:lnTo>
                <a:cubicBezTo>
                  <a:pt x="2522194" y="4017001"/>
                  <a:pt x="2522135" y="4022668"/>
                  <a:pt x="2520823" y="4028296"/>
                </a:cubicBezTo>
                <a:cubicBezTo>
                  <a:pt x="2520865" y="4059631"/>
                  <a:pt x="2518415" y="4090522"/>
                  <a:pt x="2513356" y="4120772"/>
                </a:cubicBezTo>
                <a:lnTo>
                  <a:pt x="2512818" y="4127448"/>
                </a:lnTo>
                <a:cubicBezTo>
                  <a:pt x="2512648" y="4127453"/>
                  <a:pt x="2512480" y="4127458"/>
                  <a:pt x="2512312" y="4127511"/>
                </a:cubicBezTo>
                <a:cubicBezTo>
                  <a:pt x="2487947" y="4298519"/>
                  <a:pt x="2409385" y="4452596"/>
                  <a:pt x="2293253" y="4572001"/>
                </a:cubicBezTo>
                <a:lnTo>
                  <a:pt x="2099012" y="4572001"/>
                </a:lnTo>
                <a:cubicBezTo>
                  <a:pt x="2242110" y="4471530"/>
                  <a:pt x="2344333" y="4319651"/>
                  <a:pt x="2378827" y="4144250"/>
                </a:cubicBezTo>
                <a:cubicBezTo>
                  <a:pt x="2144825" y="4194541"/>
                  <a:pt x="1954456" y="4357380"/>
                  <a:pt x="1871073" y="4572001"/>
                </a:cubicBezTo>
                <a:lnTo>
                  <a:pt x="1733525" y="4572001"/>
                </a:lnTo>
                <a:cubicBezTo>
                  <a:pt x="1826888" y="4283539"/>
                  <a:pt x="2080118" y="4064450"/>
                  <a:pt x="2392197" y="4012794"/>
                </a:cubicBezTo>
                <a:lnTo>
                  <a:pt x="2392314" y="4011646"/>
                </a:lnTo>
                <a:cubicBezTo>
                  <a:pt x="2397623" y="4010636"/>
                  <a:pt x="2402951" y="4009688"/>
                  <a:pt x="2408527" y="4010107"/>
                </a:cubicBezTo>
                <a:cubicBezTo>
                  <a:pt x="2439710" y="4004550"/>
                  <a:pt x="2471603" y="4001569"/>
                  <a:pt x="2503988" y="4001042"/>
                </a:cubicBezTo>
                <a:close/>
                <a:moveTo>
                  <a:pt x="851676" y="3999419"/>
                </a:moveTo>
                <a:lnTo>
                  <a:pt x="868763" y="4001042"/>
                </a:lnTo>
                <a:cubicBezTo>
                  <a:pt x="901149" y="4001569"/>
                  <a:pt x="933041" y="4004550"/>
                  <a:pt x="964225" y="4010107"/>
                </a:cubicBezTo>
                <a:cubicBezTo>
                  <a:pt x="969801" y="4009688"/>
                  <a:pt x="975129" y="4010636"/>
                  <a:pt x="980437" y="4011646"/>
                </a:cubicBezTo>
                <a:lnTo>
                  <a:pt x="980555" y="4012794"/>
                </a:lnTo>
                <a:cubicBezTo>
                  <a:pt x="1292634" y="4064450"/>
                  <a:pt x="1545864" y="4283539"/>
                  <a:pt x="1639226" y="4572001"/>
                </a:cubicBezTo>
                <a:lnTo>
                  <a:pt x="1501679" y="4572001"/>
                </a:lnTo>
                <a:cubicBezTo>
                  <a:pt x="1418296" y="4357380"/>
                  <a:pt x="1227927" y="4194541"/>
                  <a:pt x="993925" y="4144250"/>
                </a:cubicBezTo>
                <a:cubicBezTo>
                  <a:pt x="1028419" y="4319651"/>
                  <a:pt x="1130642" y="4471530"/>
                  <a:pt x="1273740" y="4572001"/>
                </a:cubicBezTo>
                <a:lnTo>
                  <a:pt x="1079499" y="4572001"/>
                </a:lnTo>
                <a:cubicBezTo>
                  <a:pt x="963367" y="4452596"/>
                  <a:pt x="884804" y="4298519"/>
                  <a:pt x="860439" y="4127511"/>
                </a:cubicBezTo>
                <a:cubicBezTo>
                  <a:pt x="860272" y="4127458"/>
                  <a:pt x="860103" y="4127453"/>
                  <a:pt x="859934" y="4127448"/>
                </a:cubicBezTo>
                <a:lnTo>
                  <a:pt x="859396" y="4120772"/>
                </a:lnTo>
                <a:cubicBezTo>
                  <a:pt x="854337" y="4090522"/>
                  <a:pt x="851886" y="4059631"/>
                  <a:pt x="851928" y="4028296"/>
                </a:cubicBezTo>
                <a:cubicBezTo>
                  <a:pt x="850616" y="4022668"/>
                  <a:pt x="850558" y="4017001"/>
                  <a:pt x="850558" y="4011320"/>
                </a:cubicBezTo>
                <a:lnTo>
                  <a:pt x="851152" y="3999880"/>
                </a:lnTo>
                <a:lnTo>
                  <a:pt x="851650" y="3999913"/>
                </a:lnTo>
                <a:close/>
                <a:moveTo>
                  <a:pt x="828925" y="3999419"/>
                </a:moveTo>
                <a:lnTo>
                  <a:pt x="828951" y="3999913"/>
                </a:lnTo>
                <a:lnTo>
                  <a:pt x="829449" y="3999880"/>
                </a:lnTo>
                <a:lnTo>
                  <a:pt x="830043" y="4011320"/>
                </a:lnTo>
                <a:cubicBezTo>
                  <a:pt x="830043" y="4017001"/>
                  <a:pt x="829984" y="4022668"/>
                  <a:pt x="828672" y="4028296"/>
                </a:cubicBezTo>
                <a:cubicBezTo>
                  <a:pt x="828714" y="4059631"/>
                  <a:pt x="826264" y="4090522"/>
                  <a:pt x="821205" y="4120772"/>
                </a:cubicBezTo>
                <a:lnTo>
                  <a:pt x="820667" y="4127448"/>
                </a:lnTo>
                <a:cubicBezTo>
                  <a:pt x="820497" y="4127453"/>
                  <a:pt x="820329" y="4127458"/>
                  <a:pt x="820161" y="4127511"/>
                </a:cubicBezTo>
                <a:cubicBezTo>
                  <a:pt x="795796" y="4298519"/>
                  <a:pt x="717234" y="4452596"/>
                  <a:pt x="601102" y="4572001"/>
                </a:cubicBezTo>
                <a:lnTo>
                  <a:pt x="406861" y="4572001"/>
                </a:lnTo>
                <a:cubicBezTo>
                  <a:pt x="549959" y="4471530"/>
                  <a:pt x="652182" y="4319650"/>
                  <a:pt x="686676" y="4144250"/>
                </a:cubicBezTo>
                <a:cubicBezTo>
                  <a:pt x="452674" y="4194541"/>
                  <a:pt x="262305" y="4357380"/>
                  <a:pt x="178922" y="4572001"/>
                </a:cubicBezTo>
                <a:lnTo>
                  <a:pt x="41374" y="4572001"/>
                </a:lnTo>
                <a:cubicBezTo>
                  <a:pt x="134738" y="4283539"/>
                  <a:pt x="387967" y="4064450"/>
                  <a:pt x="700046" y="4012794"/>
                </a:cubicBezTo>
                <a:lnTo>
                  <a:pt x="700163" y="4011646"/>
                </a:lnTo>
                <a:cubicBezTo>
                  <a:pt x="705472" y="4010636"/>
                  <a:pt x="710800" y="4009688"/>
                  <a:pt x="716376" y="4010107"/>
                </a:cubicBezTo>
                <a:cubicBezTo>
                  <a:pt x="747559" y="4004550"/>
                  <a:pt x="779452" y="4001569"/>
                  <a:pt x="811837" y="4001042"/>
                </a:cubicBezTo>
                <a:close/>
                <a:moveTo>
                  <a:pt x="8305836" y="3304913"/>
                </a:moveTo>
                <a:cubicBezTo>
                  <a:pt x="8030646" y="3363591"/>
                  <a:pt x="7815802" y="3576701"/>
                  <a:pt x="7762527" y="3845480"/>
                </a:cubicBezTo>
                <a:cubicBezTo>
                  <a:pt x="8037717" y="3786801"/>
                  <a:pt x="8252560" y="3573691"/>
                  <a:pt x="8305836" y="3304913"/>
                </a:cubicBezTo>
                <a:close/>
                <a:moveTo>
                  <a:pt x="6911971" y="3304913"/>
                </a:moveTo>
                <a:cubicBezTo>
                  <a:pt x="6965247" y="3573691"/>
                  <a:pt x="7180090" y="3786801"/>
                  <a:pt x="7455280" y="3845480"/>
                </a:cubicBezTo>
                <a:cubicBezTo>
                  <a:pt x="7402005" y="3576701"/>
                  <a:pt x="7187161" y="3363591"/>
                  <a:pt x="6911971" y="3304913"/>
                </a:cubicBezTo>
                <a:close/>
                <a:moveTo>
                  <a:pt x="6613685" y="3304913"/>
                </a:moveTo>
                <a:cubicBezTo>
                  <a:pt x="6338495" y="3363591"/>
                  <a:pt x="6123651" y="3576701"/>
                  <a:pt x="6070376" y="3845480"/>
                </a:cubicBezTo>
                <a:cubicBezTo>
                  <a:pt x="6345566" y="3786801"/>
                  <a:pt x="6560409" y="3573691"/>
                  <a:pt x="6613685" y="3304913"/>
                </a:cubicBezTo>
                <a:close/>
                <a:moveTo>
                  <a:pt x="5219820" y="3304913"/>
                </a:moveTo>
                <a:cubicBezTo>
                  <a:pt x="5273096" y="3573691"/>
                  <a:pt x="5487939" y="3786801"/>
                  <a:pt x="5763129" y="3845480"/>
                </a:cubicBezTo>
                <a:cubicBezTo>
                  <a:pt x="5709854" y="3576701"/>
                  <a:pt x="5495010" y="3363591"/>
                  <a:pt x="5219820" y="3304913"/>
                </a:cubicBezTo>
                <a:close/>
                <a:moveTo>
                  <a:pt x="4921534" y="3304913"/>
                </a:moveTo>
                <a:cubicBezTo>
                  <a:pt x="4646344" y="3363591"/>
                  <a:pt x="4431500" y="3576701"/>
                  <a:pt x="4378225" y="3845480"/>
                </a:cubicBezTo>
                <a:cubicBezTo>
                  <a:pt x="4653415" y="3786801"/>
                  <a:pt x="4868259" y="3573691"/>
                  <a:pt x="4921534" y="3304913"/>
                </a:cubicBezTo>
                <a:close/>
                <a:moveTo>
                  <a:pt x="3527669" y="3304913"/>
                </a:moveTo>
                <a:cubicBezTo>
                  <a:pt x="3580945" y="3573691"/>
                  <a:pt x="3795788" y="3786801"/>
                  <a:pt x="4070978" y="3845480"/>
                </a:cubicBezTo>
                <a:cubicBezTo>
                  <a:pt x="4017703" y="3576701"/>
                  <a:pt x="3802859" y="3363591"/>
                  <a:pt x="3527669" y="3304913"/>
                </a:cubicBezTo>
                <a:close/>
                <a:moveTo>
                  <a:pt x="3229383" y="3304913"/>
                </a:moveTo>
                <a:cubicBezTo>
                  <a:pt x="2954193" y="3363591"/>
                  <a:pt x="2739349" y="3576701"/>
                  <a:pt x="2686074" y="3845480"/>
                </a:cubicBezTo>
                <a:cubicBezTo>
                  <a:pt x="2961264" y="3786801"/>
                  <a:pt x="3176107" y="3573691"/>
                  <a:pt x="3229383" y="3304913"/>
                </a:cubicBezTo>
                <a:close/>
                <a:moveTo>
                  <a:pt x="1835518" y="3304913"/>
                </a:moveTo>
                <a:cubicBezTo>
                  <a:pt x="1888794" y="3573691"/>
                  <a:pt x="2103637" y="3786801"/>
                  <a:pt x="2378827" y="3845480"/>
                </a:cubicBezTo>
                <a:cubicBezTo>
                  <a:pt x="2325552" y="3576701"/>
                  <a:pt x="2110708" y="3363591"/>
                  <a:pt x="1835518" y="3304913"/>
                </a:cubicBezTo>
                <a:close/>
                <a:moveTo>
                  <a:pt x="1537232" y="3304913"/>
                </a:moveTo>
                <a:cubicBezTo>
                  <a:pt x="1262042" y="3363591"/>
                  <a:pt x="1047198" y="3576701"/>
                  <a:pt x="993923" y="3845480"/>
                </a:cubicBezTo>
                <a:cubicBezTo>
                  <a:pt x="1269113" y="3786801"/>
                  <a:pt x="1483956" y="3573691"/>
                  <a:pt x="1537232" y="3304913"/>
                </a:cubicBezTo>
                <a:close/>
                <a:moveTo>
                  <a:pt x="143367" y="3304913"/>
                </a:moveTo>
                <a:cubicBezTo>
                  <a:pt x="196643" y="3573691"/>
                  <a:pt x="411486" y="3786801"/>
                  <a:pt x="686676" y="3845480"/>
                </a:cubicBezTo>
                <a:cubicBezTo>
                  <a:pt x="633401" y="3576701"/>
                  <a:pt x="418557" y="3363591"/>
                  <a:pt x="143367" y="3304913"/>
                </a:cubicBezTo>
                <a:close/>
                <a:moveTo>
                  <a:pt x="8461873" y="3161219"/>
                </a:moveTo>
                <a:lnTo>
                  <a:pt x="8478960" y="3162829"/>
                </a:lnTo>
                <a:cubicBezTo>
                  <a:pt x="8511346" y="3163352"/>
                  <a:pt x="8543239" y="3166310"/>
                  <a:pt x="8574422" y="3171823"/>
                </a:cubicBezTo>
                <a:cubicBezTo>
                  <a:pt x="8579998" y="3171407"/>
                  <a:pt x="8585326" y="3172348"/>
                  <a:pt x="8590635" y="3173350"/>
                </a:cubicBezTo>
                <a:lnTo>
                  <a:pt x="8590752" y="3174489"/>
                </a:lnTo>
                <a:cubicBezTo>
                  <a:pt x="8815033" y="3211322"/>
                  <a:pt x="9008920" y="3333951"/>
                  <a:pt x="9135069" y="3506215"/>
                </a:cubicBezTo>
                <a:lnTo>
                  <a:pt x="9139239" y="3512974"/>
                </a:lnTo>
                <a:lnTo>
                  <a:pt x="9139239" y="3816134"/>
                </a:lnTo>
                <a:lnTo>
                  <a:pt x="9120077" y="3747490"/>
                </a:lnTo>
                <a:cubicBezTo>
                  <a:pt x="9039502" y="3525837"/>
                  <a:pt x="8844913" y="3356256"/>
                  <a:pt x="8604122" y="3304913"/>
                </a:cubicBezTo>
                <a:cubicBezTo>
                  <a:pt x="8650738" y="3540094"/>
                  <a:pt x="8821055" y="3732654"/>
                  <a:pt x="9047261" y="3816429"/>
                </a:cubicBezTo>
                <a:lnTo>
                  <a:pt x="9139239" y="3843104"/>
                </a:lnTo>
                <a:lnTo>
                  <a:pt x="9139239" y="3970603"/>
                </a:lnTo>
                <a:lnTo>
                  <a:pt x="9030179" y="3943797"/>
                </a:lnTo>
                <a:cubicBezTo>
                  <a:pt x="8735297" y="3846211"/>
                  <a:pt x="8514628" y="3594637"/>
                  <a:pt x="8470637" y="3288305"/>
                </a:cubicBezTo>
                <a:cubicBezTo>
                  <a:pt x="8470469" y="3288253"/>
                  <a:pt x="8470301" y="3288248"/>
                  <a:pt x="8470131" y="3288243"/>
                </a:cubicBezTo>
                <a:lnTo>
                  <a:pt x="8469593" y="3281619"/>
                </a:lnTo>
                <a:cubicBezTo>
                  <a:pt x="8464534" y="3251607"/>
                  <a:pt x="8462083" y="3220958"/>
                  <a:pt x="8462126" y="3189869"/>
                </a:cubicBezTo>
                <a:cubicBezTo>
                  <a:pt x="8460814" y="3184286"/>
                  <a:pt x="8460755" y="3178663"/>
                  <a:pt x="8460755" y="3173027"/>
                </a:cubicBezTo>
                <a:lnTo>
                  <a:pt x="8461349" y="3161677"/>
                </a:lnTo>
                <a:lnTo>
                  <a:pt x="8461847" y="3161709"/>
                </a:lnTo>
                <a:close/>
                <a:moveTo>
                  <a:pt x="8448085" y="3161219"/>
                </a:moveTo>
                <a:lnTo>
                  <a:pt x="8448111" y="3161709"/>
                </a:lnTo>
                <a:lnTo>
                  <a:pt x="8448609" y="3161677"/>
                </a:lnTo>
                <a:lnTo>
                  <a:pt x="8449203" y="3173027"/>
                </a:lnTo>
                <a:cubicBezTo>
                  <a:pt x="8449203" y="3178663"/>
                  <a:pt x="8449144" y="3184286"/>
                  <a:pt x="8447832" y="3189869"/>
                </a:cubicBezTo>
                <a:cubicBezTo>
                  <a:pt x="8447875" y="3220958"/>
                  <a:pt x="8445424" y="3251607"/>
                  <a:pt x="8440365" y="3281619"/>
                </a:cubicBezTo>
                <a:lnTo>
                  <a:pt x="8439827" y="3288243"/>
                </a:lnTo>
                <a:cubicBezTo>
                  <a:pt x="8439657" y="3288248"/>
                  <a:pt x="8439489" y="3288253"/>
                  <a:pt x="8439321" y="3288305"/>
                </a:cubicBezTo>
                <a:cubicBezTo>
                  <a:pt x="8389046" y="3638399"/>
                  <a:pt x="8108007" y="3916971"/>
                  <a:pt x="7749156" y="3975903"/>
                </a:cubicBezTo>
                <a:lnTo>
                  <a:pt x="7749040" y="3977042"/>
                </a:lnTo>
                <a:cubicBezTo>
                  <a:pt x="7743729" y="3978045"/>
                  <a:pt x="7738400" y="3978986"/>
                  <a:pt x="7732823" y="3978570"/>
                </a:cubicBezTo>
                <a:cubicBezTo>
                  <a:pt x="7701651" y="3984080"/>
                  <a:pt x="7669771" y="3987038"/>
                  <a:pt x="7637396" y="3987561"/>
                </a:cubicBezTo>
                <a:lnTo>
                  <a:pt x="7620278" y="3989174"/>
                </a:lnTo>
                <a:lnTo>
                  <a:pt x="7620252" y="3988683"/>
                </a:lnTo>
                <a:lnTo>
                  <a:pt x="7619753" y="3988716"/>
                </a:lnTo>
                <a:cubicBezTo>
                  <a:pt x="7619187" y="3984944"/>
                  <a:pt x="7619160" y="3981158"/>
                  <a:pt x="7619160" y="3977366"/>
                </a:cubicBezTo>
                <a:cubicBezTo>
                  <a:pt x="7619160" y="3971728"/>
                  <a:pt x="7619219" y="3966104"/>
                  <a:pt x="7620531" y="3960518"/>
                </a:cubicBezTo>
                <a:cubicBezTo>
                  <a:pt x="7620488" y="3929436"/>
                  <a:pt x="7622938" y="3898794"/>
                  <a:pt x="7627995" y="3868787"/>
                </a:cubicBezTo>
                <a:lnTo>
                  <a:pt x="7628535" y="3862150"/>
                </a:lnTo>
                <a:cubicBezTo>
                  <a:pt x="7628704" y="3862145"/>
                  <a:pt x="7628873" y="3862140"/>
                  <a:pt x="7629040" y="3862087"/>
                </a:cubicBezTo>
                <a:cubicBezTo>
                  <a:pt x="7679317" y="3511992"/>
                  <a:pt x="7960356" y="3233421"/>
                  <a:pt x="8319206" y="3174489"/>
                </a:cubicBezTo>
                <a:lnTo>
                  <a:pt x="8319323" y="3173350"/>
                </a:lnTo>
                <a:cubicBezTo>
                  <a:pt x="8324632" y="3172348"/>
                  <a:pt x="8329960" y="3171407"/>
                  <a:pt x="8335536" y="3171823"/>
                </a:cubicBezTo>
                <a:cubicBezTo>
                  <a:pt x="8366719" y="3166310"/>
                  <a:pt x="8398612" y="3163352"/>
                  <a:pt x="8430998" y="3162829"/>
                </a:cubicBezTo>
                <a:close/>
                <a:moveTo>
                  <a:pt x="6769722" y="3161219"/>
                </a:moveTo>
                <a:lnTo>
                  <a:pt x="6786810" y="3162829"/>
                </a:lnTo>
                <a:cubicBezTo>
                  <a:pt x="6819195" y="3163352"/>
                  <a:pt x="6851088" y="3166310"/>
                  <a:pt x="6882271" y="3171823"/>
                </a:cubicBezTo>
                <a:cubicBezTo>
                  <a:pt x="6887847" y="3171407"/>
                  <a:pt x="6893175" y="3172348"/>
                  <a:pt x="6898484" y="3173350"/>
                </a:cubicBezTo>
                <a:lnTo>
                  <a:pt x="6898601" y="3174489"/>
                </a:lnTo>
                <a:cubicBezTo>
                  <a:pt x="7257451" y="3233421"/>
                  <a:pt x="7538490" y="3511992"/>
                  <a:pt x="7588766" y="3862087"/>
                </a:cubicBezTo>
                <a:cubicBezTo>
                  <a:pt x="7588934" y="3862140"/>
                  <a:pt x="7589103" y="3862145"/>
                  <a:pt x="7589272" y="3862150"/>
                </a:cubicBezTo>
                <a:lnTo>
                  <a:pt x="7589812" y="3868787"/>
                </a:lnTo>
                <a:cubicBezTo>
                  <a:pt x="7594869" y="3898794"/>
                  <a:pt x="7597319" y="3929436"/>
                  <a:pt x="7597276" y="3960518"/>
                </a:cubicBezTo>
                <a:cubicBezTo>
                  <a:pt x="7598588" y="3966104"/>
                  <a:pt x="7598647" y="3971728"/>
                  <a:pt x="7598647" y="3977366"/>
                </a:cubicBezTo>
                <a:cubicBezTo>
                  <a:pt x="7598647" y="3981158"/>
                  <a:pt x="7598620" y="3984944"/>
                  <a:pt x="7598054" y="3988716"/>
                </a:cubicBezTo>
                <a:lnTo>
                  <a:pt x="7597555" y="3988683"/>
                </a:lnTo>
                <a:lnTo>
                  <a:pt x="7597529" y="3989174"/>
                </a:lnTo>
                <a:lnTo>
                  <a:pt x="7580411" y="3987561"/>
                </a:lnTo>
                <a:cubicBezTo>
                  <a:pt x="7548036" y="3987038"/>
                  <a:pt x="7516156" y="3984080"/>
                  <a:pt x="7484984" y="3978570"/>
                </a:cubicBezTo>
                <a:cubicBezTo>
                  <a:pt x="7479407" y="3978986"/>
                  <a:pt x="7474078" y="3978045"/>
                  <a:pt x="7468767" y="3977042"/>
                </a:cubicBezTo>
                <a:lnTo>
                  <a:pt x="7468651" y="3975903"/>
                </a:lnTo>
                <a:cubicBezTo>
                  <a:pt x="7109800" y="3916971"/>
                  <a:pt x="6828761" y="3638399"/>
                  <a:pt x="6778486" y="3288305"/>
                </a:cubicBezTo>
                <a:cubicBezTo>
                  <a:pt x="6778318" y="3288253"/>
                  <a:pt x="6778150" y="3288248"/>
                  <a:pt x="6777980" y="3288243"/>
                </a:cubicBezTo>
                <a:lnTo>
                  <a:pt x="6777442" y="3281619"/>
                </a:lnTo>
                <a:cubicBezTo>
                  <a:pt x="6772383" y="3251607"/>
                  <a:pt x="6769933" y="3220958"/>
                  <a:pt x="6769975" y="3189869"/>
                </a:cubicBezTo>
                <a:cubicBezTo>
                  <a:pt x="6768663" y="3184286"/>
                  <a:pt x="6768604" y="3178663"/>
                  <a:pt x="6768604" y="3173027"/>
                </a:cubicBezTo>
                <a:lnTo>
                  <a:pt x="6769198" y="3161677"/>
                </a:lnTo>
                <a:lnTo>
                  <a:pt x="6769696" y="3161709"/>
                </a:lnTo>
                <a:close/>
                <a:moveTo>
                  <a:pt x="6755934" y="3161219"/>
                </a:moveTo>
                <a:lnTo>
                  <a:pt x="6755960" y="3161709"/>
                </a:lnTo>
                <a:lnTo>
                  <a:pt x="6756458" y="3161677"/>
                </a:lnTo>
                <a:lnTo>
                  <a:pt x="6757052" y="3173027"/>
                </a:lnTo>
                <a:cubicBezTo>
                  <a:pt x="6757052" y="3178663"/>
                  <a:pt x="6756994" y="3184286"/>
                  <a:pt x="6755682" y="3189869"/>
                </a:cubicBezTo>
                <a:cubicBezTo>
                  <a:pt x="6755724" y="3220958"/>
                  <a:pt x="6753273" y="3251607"/>
                  <a:pt x="6748215" y="3281619"/>
                </a:cubicBezTo>
                <a:lnTo>
                  <a:pt x="6747676" y="3288243"/>
                </a:lnTo>
                <a:cubicBezTo>
                  <a:pt x="6747507" y="3288248"/>
                  <a:pt x="6747338" y="3288253"/>
                  <a:pt x="6747171" y="3288305"/>
                </a:cubicBezTo>
                <a:cubicBezTo>
                  <a:pt x="6696895" y="3638399"/>
                  <a:pt x="6415856" y="3916971"/>
                  <a:pt x="6057005" y="3975903"/>
                </a:cubicBezTo>
                <a:lnTo>
                  <a:pt x="6056889" y="3977042"/>
                </a:lnTo>
                <a:cubicBezTo>
                  <a:pt x="6051578" y="3978045"/>
                  <a:pt x="6046249" y="3978986"/>
                  <a:pt x="6040672" y="3978570"/>
                </a:cubicBezTo>
                <a:cubicBezTo>
                  <a:pt x="6009500" y="3984080"/>
                  <a:pt x="5977620" y="3987038"/>
                  <a:pt x="5945246" y="3987561"/>
                </a:cubicBezTo>
                <a:lnTo>
                  <a:pt x="5928127" y="3989174"/>
                </a:lnTo>
                <a:lnTo>
                  <a:pt x="5928101" y="3988683"/>
                </a:lnTo>
                <a:lnTo>
                  <a:pt x="5927602" y="3988716"/>
                </a:lnTo>
                <a:cubicBezTo>
                  <a:pt x="5927036" y="3984944"/>
                  <a:pt x="5927009" y="3981158"/>
                  <a:pt x="5927009" y="3977366"/>
                </a:cubicBezTo>
                <a:cubicBezTo>
                  <a:pt x="5927009" y="3971728"/>
                  <a:pt x="5927068" y="3966104"/>
                  <a:pt x="5928380" y="3960518"/>
                </a:cubicBezTo>
                <a:cubicBezTo>
                  <a:pt x="5928338" y="3929436"/>
                  <a:pt x="5930787" y="3898794"/>
                  <a:pt x="5935844" y="3868787"/>
                </a:cubicBezTo>
                <a:lnTo>
                  <a:pt x="5936384" y="3862150"/>
                </a:lnTo>
                <a:cubicBezTo>
                  <a:pt x="5936553" y="3862145"/>
                  <a:pt x="5936722" y="3862140"/>
                  <a:pt x="5936890" y="3862087"/>
                </a:cubicBezTo>
                <a:cubicBezTo>
                  <a:pt x="5987166" y="3511992"/>
                  <a:pt x="6268205" y="3233421"/>
                  <a:pt x="6627056" y="3174489"/>
                </a:cubicBezTo>
                <a:lnTo>
                  <a:pt x="6627173" y="3173350"/>
                </a:lnTo>
                <a:cubicBezTo>
                  <a:pt x="6632481" y="3172348"/>
                  <a:pt x="6637809" y="3171407"/>
                  <a:pt x="6643385" y="3171823"/>
                </a:cubicBezTo>
                <a:cubicBezTo>
                  <a:pt x="6674569" y="3166310"/>
                  <a:pt x="6706461" y="3163352"/>
                  <a:pt x="6738847" y="3162829"/>
                </a:cubicBezTo>
                <a:close/>
                <a:moveTo>
                  <a:pt x="5077571" y="3161219"/>
                </a:moveTo>
                <a:lnTo>
                  <a:pt x="5094659" y="3162829"/>
                </a:lnTo>
                <a:cubicBezTo>
                  <a:pt x="5127044" y="3163352"/>
                  <a:pt x="5158937" y="3166310"/>
                  <a:pt x="5190120" y="3171823"/>
                </a:cubicBezTo>
                <a:cubicBezTo>
                  <a:pt x="5195696" y="3171407"/>
                  <a:pt x="5201024" y="3172348"/>
                  <a:pt x="5206334" y="3173350"/>
                </a:cubicBezTo>
                <a:lnTo>
                  <a:pt x="5206450" y="3174489"/>
                </a:lnTo>
                <a:cubicBezTo>
                  <a:pt x="5565300" y="3233421"/>
                  <a:pt x="5846339" y="3511992"/>
                  <a:pt x="5896616" y="3862087"/>
                </a:cubicBezTo>
                <a:cubicBezTo>
                  <a:pt x="5896783" y="3862140"/>
                  <a:pt x="5896953" y="3862145"/>
                  <a:pt x="5897121" y="3862150"/>
                </a:cubicBezTo>
                <a:lnTo>
                  <a:pt x="5897662" y="3868787"/>
                </a:lnTo>
                <a:cubicBezTo>
                  <a:pt x="5902718" y="3898794"/>
                  <a:pt x="5905168" y="3929436"/>
                  <a:pt x="5905126" y="3960518"/>
                </a:cubicBezTo>
                <a:cubicBezTo>
                  <a:pt x="5906438" y="3966104"/>
                  <a:pt x="5906496" y="3971728"/>
                  <a:pt x="5906496" y="3977366"/>
                </a:cubicBezTo>
                <a:cubicBezTo>
                  <a:pt x="5906496" y="3981158"/>
                  <a:pt x="5906469" y="3984944"/>
                  <a:pt x="5905903" y="3988716"/>
                </a:cubicBezTo>
                <a:lnTo>
                  <a:pt x="5905404" y="3988683"/>
                </a:lnTo>
                <a:lnTo>
                  <a:pt x="5905378" y="3989174"/>
                </a:lnTo>
                <a:lnTo>
                  <a:pt x="5888260" y="3987561"/>
                </a:lnTo>
                <a:cubicBezTo>
                  <a:pt x="5855886" y="3987038"/>
                  <a:pt x="5824005" y="3984080"/>
                  <a:pt x="5792833" y="3978570"/>
                </a:cubicBezTo>
                <a:cubicBezTo>
                  <a:pt x="5787256" y="3978986"/>
                  <a:pt x="5781927" y="3978045"/>
                  <a:pt x="5776617" y="3977042"/>
                </a:cubicBezTo>
                <a:lnTo>
                  <a:pt x="5776501" y="3975903"/>
                </a:lnTo>
                <a:cubicBezTo>
                  <a:pt x="5417649" y="3916971"/>
                  <a:pt x="5136610" y="3638399"/>
                  <a:pt x="5086335" y="3288305"/>
                </a:cubicBezTo>
                <a:cubicBezTo>
                  <a:pt x="5086167" y="3288253"/>
                  <a:pt x="5085999" y="3288248"/>
                  <a:pt x="5085830" y="3288243"/>
                </a:cubicBezTo>
                <a:lnTo>
                  <a:pt x="5085291" y="3281619"/>
                </a:lnTo>
                <a:cubicBezTo>
                  <a:pt x="5080233" y="3251607"/>
                  <a:pt x="5077782" y="3220958"/>
                  <a:pt x="5077824" y="3189869"/>
                </a:cubicBezTo>
                <a:cubicBezTo>
                  <a:pt x="5076512" y="3184286"/>
                  <a:pt x="5076453" y="3178663"/>
                  <a:pt x="5076453" y="3173027"/>
                </a:cubicBezTo>
                <a:lnTo>
                  <a:pt x="5077047" y="3161677"/>
                </a:lnTo>
                <a:lnTo>
                  <a:pt x="5077545" y="3161709"/>
                </a:lnTo>
                <a:close/>
                <a:moveTo>
                  <a:pt x="5063783" y="3161219"/>
                </a:moveTo>
                <a:lnTo>
                  <a:pt x="5063809" y="3161709"/>
                </a:lnTo>
                <a:lnTo>
                  <a:pt x="5064307" y="3161677"/>
                </a:lnTo>
                <a:lnTo>
                  <a:pt x="5064902" y="3173027"/>
                </a:lnTo>
                <a:cubicBezTo>
                  <a:pt x="5064902" y="3178663"/>
                  <a:pt x="5064842" y="3184286"/>
                  <a:pt x="5063530" y="3189869"/>
                </a:cubicBezTo>
                <a:cubicBezTo>
                  <a:pt x="5063572" y="3220958"/>
                  <a:pt x="5061122" y="3251607"/>
                  <a:pt x="5056063" y="3281619"/>
                </a:cubicBezTo>
                <a:lnTo>
                  <a:pt x="5055525" y="3288243"/>
                </a:lnTo>
                <a:cubicBezTo>
                  <a:pt x="5055355" y="3288248"/>
                  <a:pt x="5055187" y="3288253"/>
                  <a:pt x="5055019" y="3288305"/>
                </a:cubicBezTo>
                <a:cubicBezTo>
                  <a:pt x="5004744" y="3638399"/>
                  <a:pt x="4723705" y="3916971"/>
                  <a:pt x="4364853" y="3975903"/>
                </a:cubicBezTo>
                <a:lnTo>
                  <a:pt x="4364737" y="3977042"/>
                </a:lnTo>
                <a:cubicBezTo>
                  <a:pt x="4359427" y="3978045"/>
                  <a:pt x="4354098" y="3978986"/>
                  <a:pt x="4348521" y="3978570"/>
                </a:cubicBezTo>
                <a:cubicBezTo>
                  <a:pt x="4317350" y="3984080"/>
                  <a:pt x="4285468" y="3987038"/>
                  <a:pt x="4253094" y="3987561"/>
                </a:cubicBezTo>
                <a:lnTo>
                  <a:pt x="4235976" y="3989174"/>
                </a:lnTo>
                <a:lnTo>
                  <a:pt x="4235950" y="3988683"/>
                </a:lnTo>
                <a:lnTo>
                  <a:pt x="4235451" y="3988716"/>
                </a:lnTo>
                <a:cubicBezTo>
                  <a:pt x="4234885" y="3984944"/>
                  <a:pt x="4234858" y="3981158"/>
                  <a:pt x="4234858" y="3977366"/>
                </a:cubicBezTo>
                <a:cubicBezTo>
                  <a:pt x="4234858" y="3971728"/>
                  <a:pt x="4234916" y="3966104"/>
                  <a:pt x="4236228" y="3960518"/>
                </a:cubicBezTo>
                <a:cubicBezTo>
                  <a:pt x="4236186" y="3929436"/>
                  <a:pt x="4238636" y="3898794"/>
                  <a:pt x="4243692" y="3868787"/>
                </a:cubicBezTo>
                <a:lnTo>
                  <a:pt x="4244233" y="3862150"/>
                </a:lnTo>
                <a:cubicBezTo>
                  <a:pt x="4244401" y="3862145"/>
                  <a:pt x="4244571" y="3862140"/>
                  <a:pt x="4244738" y="3862087"/>
                </a:cubicBezTo>
                <a:cubicBezTo>
                  <a:pt x="4295015" y="3511992"/>
                  <a:pt x="4576054" y="3233421"/>
                  <a:pt x="4934904" y="3174489"/>
                </a:cubicBezTo>
                <a:lnTo>
                  <a:pt x="4935021" y="3173350"/>
                </a:lnTo>
                <a:cubicBezTo>
                  <a:pt x="4940330" y="3172348"/>
                  <a:pt x="4945658" y="3171407"/>
                  <a:pt x="4951234" y="3171823"/>
                </a:cubicBezTo>
                <a:cubicBezTo>
                  <a:pt x="4982417" y="3166310"/>
                  <a:pt x="5014310" y="3163352"/>
                  <a:pt x="5046695" y="3162829"/>
                </a:cubicBezTo>
                <a:close/>
                <a:moveTo>
                  <a:pt x="3385420" y="3161219"/>
                </a:moveTo>
                <a:lnTo>
                  <a:pt x="3402507" y="3162829"/>
                </a:lnTo>
                <a:cubicBezTo>
                  <a:pt x="3434893" y="3163352"/>
                  <a:pt x="3466785" y="3166310"/>
                  <a:pt x="3497969" y="3171823"/>
                </a:cubicBezTo>
                <a:cubicBezTo>
                  <a:pt x="3503545" y="3171407"/>
                  <a:pt x="3508873" y="3172348"/>
                  <a:pt x="3514181" y="3173350"/>
                </a:cubicBezTo>
                <a:lnTo>
                  <a:pt x="3514298" y="3174489"/>
                </a:lnTo>
                <a:cubicBezTo>
                  <a:pt x="3873149" y="3233421"/>
                  <a:pt x="4154188" y="3511992"/>
                  <a:pt x="4204464" y="3862087"/>
                </a:cubicBezTo>
                <a:cubicBezTo>
                  <a:pt x="4204632" y="3862140"/>
                  <a:pt x="4204801" y="3862145"/>
                  <a:pt x="4204970" y="3862150"/>
                </a:cubicBezTo>
                <a:lnTo>
                  <a:pt x="4205510" y="3868787"/>
                </a:lnTo>
                <a:cubicBezTo>
                  <a:pt x="4210567" y="3898794"/>
                  <a:pt x="4213016" y="3929436"/>
                  <a:pt x="4212974" y="3960518"/>
                </a:cubicBezTo>
                <a:cubicBezTo>
                  <a:pt x="4214286" y="3966104"/>
                  <a:pt x="4214345" y="3971728"/>
                  <a:pt x="4214345" y="3977366"/>
                </a:cubicBezTo>
                <a:cubicBezTo>
                  <a:pt x="4214345" y="3981158"/>
                  <a:pt x="4214318" y="3984944"/>
                  <a:pt x="4213752" y="3988716"/>
                </a:cubicBezTo>
                <a:lnTo>
                  <a:pt x="4213253" y="3988683"/>
                </a:lnTo>
                <a:lnTo>
                  <a:pt x="4213227" y="3989174"/>
                </a:lnTo>
                <a:lnTo>
                  <a:pt x="4196108" y="3987561"/>
                </a:lnTo>
                <a:cubicBezTo>
                  <a:pt x="4163734" y="3987038"/>
                  <a:pt x="4131854" y="3984080"/>
                  <a:pt x="4100682" y="3978570"/>
                </a:cubicBezTo>
                <a:cubicBezTo>
                  <a:pt x="4095105" y="3978986"/>
                  <a:pt x="4089776" y="3978045"/>
                  <a:pt x="4084465" y="3977042"/>
                </a:cubicBezTo>
                <a:lnTo>
                  <a:pt x="4084349" y="3975903"/>
                </a:lnTo>
                <a:cubicBezTo>
                  <a:pt x="3725498" y="3916971"/>
                  <a:pt x="3444459" y="3638399"/>
                  <a:pt x="3394183" y="3288305"/>
                </a:cubicBezTo>
                <a:cubicBezTo>
                  <a:pt x="3394016" y="3288253"/>
                  <a:pt x="3393847" y="3288248"/>
                  <a:pt x="3393678" y="3288243"/>
                </a:cubicBezTo>
                <a:lnTo>
                  <a:pt x="3393139" y="3281619"/>
                </a:lnTo>
                <a:cubicBezTo>
                  <a:pt x="3388081" y="3251607"/>
                  <a:pt x="3385630" y="3220958"/>
                  <a:pt x="3385672" y="3189869"/>
                </a:cubicBezTo>
                <a:cubicBezTo>
                  <a:pt x="3384360" y="3184286"/>
                  <a:pt x="3384302" y="3178663"/>
                  <a:pt x="3384302" y="3173027"/>
                </a:cubicBezTo>
                <a:lnTo>
                  <a:pt x="3384896" y="3161677"/>
                </a:lnTo>
                <a:lnTo>
                  <a:pt x="3385394" y="3161709"/>
                </a:lnTo>
                <a:close/>
                <a:moveTo>
                  <a:pt x="3371632" y="3161219"/>
                </a:moveTo>
                <a:lnTo>
                  <a:pt x="3371658" y="3161709"/>
                </a:lnTo>
                <a:lnTo>
                  <a:pt x="3372156" y="3161677"/>
                </a:lnTo>
                <a:lnTo>
                  <a:pt x="3372750" y="3173027"/>
                </a:lnTo>
                <a:cubicBezTo>
                  <a:pt x="3372750" y="3178663"/>
                  <a:pt x="3372691" y="3184286"/>
                  <a:pt x="3371379" y="3189869"/>
                </a:cubicBezTo>
                <a:cubicBezTo>
                  <a:pt x="3371421" y="3220958"/>
                  <a:pt x="3368971" y="3251607"/>
                  <a:pt x="3363912" y="3281619"/>
                </a:cubicBezTo>
                <a:lnTo>
                  <a:pt x="3363374" y="3288243"/>
                </a:lnTo>
                <a:cubicBezTo>
                  <a:pt x="3363204" y="3288248"/>
                  <a:pt x="3363036" y="3288253"/>
                  <a:pt x="3362868" y="3288305"/>
                </a:cubicBezTo>
                <a:cubicBezTo>
                  <a:pt x="3312593" y="3638399"/>
                  <a:pt x="3031554" y="3916971"/>
                  <a:pt x="2672703" y="3975903"/>
                </a:cubicBezTo>
                <a:lnTo>
                  <a:pt x="2672586" y="3977042"/>
                </a:lnTo>
                <a:cubicBezTo>
                  <a:pt x="2667276" y="3978045"/>
                  <a:pt x="2661947" y="3978986"/>
                  <a:pt x="2656370" y="3978570"/>
                </a:cubicBezTo>
                <a:cubicBezTo>
                  <a:pt x="2625198" y="3984080"/>
                  <a:pt x="2593318" y="3987038"/>
                  <a:pt x="2560943" y="3987561"/>
                </a:cubicBezTo>
                <a:lnTo>
                  <a:pt x="2543825" y="3989174"/>
                </a:lnTo>
                <a:lnTo>
                  <a:pt x="2543799" y="3988683"/>
                </a:lnTo>
                <a:lnTo>
                  <a:pt x="2543300" y="3988716"/>
                </a:lnTo>
                <a:cubicBezTo>
                  <a:pt x="2542734" y="3984944"/>
                  <a:pt x="2542707" y="3981158"/>
                  <a:pt x="2542707" y="3977366"/>
                </a:cubicBezTo>
                <a:cubicBezTo>
                  <a:pt x="2542707" y="3971728"/>
                  <a:pt x="2542765" y="3966104"/>
                  <a:pt x="2544077" y="3960518"/>
                </a:cubicBezTo>
                <a:cubicBezTo>
                  <a:pt x="2544035" y="3929436"/>
                  <a:pt x="2546485" y="3898794"/>
                  <a:pt x="2551541" y="3868787"/>
                </a:cubicBezTo>
                <a:lnTo>
                  <a:pt x="2552082" y="3862150"/>
                </a:lnTo>
                <a:cubicBezTo>
                  <a:pt x="2552250" y="3862145"/>
                  <a:pt x="2552420" y="3862140"/>
                  <a:pt x="2552587" y="3862087"/>
                </a:cubicBezTo>
                <a:cubicBezTo>
                  <a:pt x="2602864" y="3511992"/>
                  <a:pt x="2883903" y="3233421"/>
                  <a:pt x="3242753" y="3174489"/>
                </a:cubicBezTo>
                <a:lnTo>
                  <a:pt x="3242870" y="3173350"/>
                </a:lnTo>
                <a:cubicBezTo>
                  <a:pt x="3248179" y="3172348"/>
                  <a:pt x="3253507" y="3171407"/>
                  <a:pt x="3259083" y="3171823"/>
                </a:cubicBezTo>
                <a:cubicBezTo>
                  <a:pt x="3290266" y="3166310"/>
                  <a:pt x="3322159" y="3163352"/>
                  <a:pt x="3354544" y="3162829"/>
                </a:cubicBezTo>
                <a:close/>
                <a:moveTo>
                  <a:pt x="1693269" y="3161219"/>
                </a:moveTo>
                <a:lnTo>
                  <a:pt x="1710356" y="3162829"/>
                </a:lnTo>
                <a:cubicBezTo>
                  <a:pt x="1742742" y="3163352"/>
                  <a:pt x="1774634" y="3166310"/>
                  <a:pt x="1805818" y="3171823"/>
                </a:cubicBezTo>
                <a:cubicBezTo>
                  <a:pt x="1811394" y="3171407"/>
                  <a:pt x="1816722" y="3172348"/>
                  <a:pt x="1822030" y="3173350"/>
                </a:cubicBezTo>
                <a:lnTo>
                  <a:pt x="1822148" y="3174489"/>
                </a:lnTo>
                <a:cubicBezTo>
                  <a:pt x="2180998" y="3233421"/>
                  <a:pt x="2462037" y="3511992"/>
                  <a:pt x="2512313" y="3862087"/>
                </a:cubicBezTo>
                <a:cubicBezTo>
                  <a:pt x="2512481" y="3862140"/>
                  <a:pt x="2512650" y="3862145"/>
                  <a:pt x="2512819" y="3862150"/>
                </a:cubicBezTo>
                <a:lnTo>
                  <a:pt x="2513359" y="3868787"/>
                </a:lnTo>
                <a:cubicBezTo>
                  <a:pt x="2518416" y="3898794"/>
                  <a:pt x="2520865" y="3929436"/>
                  <a:pt x="2520823" y="3960518"/>
                </a:cubicBezTo>
                <a:cubicBezTo>
                  <a:pt x="2522135" y="3966104"/>
                  <a:pt x="2522194" y="3971728"/>
                  <a:pt x="2522194" y="3977366"/>
                </a:cubicBezTo>
                <a:cubicBezTo>
                  <a:pt x="2522194" y="3981158"/>
                  <a:pt x="2522167" y="3984944"/>
                  <a:pt x="2521601" y="3988716"/>
                </a:cubicBezTo>
                <a:lnTo>
                  <a:pt x="2521102" y="3988683"/>
                </a:lnTo>
                <a:lnTo>
                  <a:pt x="2521076" y="3989174"/>
                </a:lnTo>
                <a:lnTo>
                  <a:pt x="2503957" y="3987561"/>
                </a:lnTo>
                <a:cubicBezTo>
                  <a:pt x="2471583" y="3987038"/>
                  <a:pt x="2439703" y="3984080"/>
                  <a:pt x="2408531" y="3978570"/>
                </a:cubicBezTo>
                <a:cubicBezTo>
                  <a:pt x="2402954" y="3978986"/>
                  <a:pt x="2397625" y="3978045"/>
                  <a:pt x="2392314" y="3977042"/>
                </a:cubicBezTo>
                <a:lnTo>
                  <a:pt x="2392198" y="3975903"/>
                </a:lnTo>
                <a:cubicBezTo>
                  <a:pt x="2033347" y="3916971"/>
                  <a:pt x="1752308" y="3638399"/>
                  <a:pt x="1702032" y="3288305"/>
                </a:cubicBezTo>
                <a:cubicBezTo>
                  <a:pt x="1701865" y="3288253"/>
                  <a:pt x="1701696" y="3288248"/>
                  <a:pt x="1701527" y="3288243"/>
                </a:cubicBezTo>
                <a:lnTo>
                  <a:pt x="1700989" y="3281619"/>
                </a:lnTo>
                <a:cubicBezTo>
                  <a:pt x="1695930" y="3251607"/>
                  <a:pt x="1693479" y="3220958"/>
                  <a:pt x="1693521" y="3189869"/>
                </a:cubicBezTo>
                <a:cubicBezTo>
                  <a:pt x="1692209" y="3184286"/>
                  <a:pt x="1692151" y="3178663"/>
                  <a:pt x="1692151" y="3173027"/>
                </a:cubicBezTo>
                <a:lnTo>
                  <a:pt x="1692745" y="3161677"/>
                </a:lnTo>
                <a:lnTo>
                  <a:pt x="1693243" y="3161709"/>
                </a:lnTo>
                <a:close/>
                <a:moveTo>
                  <a:pt x="1679481" y="3161219"/>
                </a:moveTo>
                <a:lnTo>
                  <a:pt x="1679507" y="3161709"/>
                </a:lnTo>
                <a:lnTo>
                  <a:pt x="1680005" y="3161677"/>
                </a:lnTo>
                <a:lnTo>
                  <a:pt x="1680599" y="3173027"/>
                </a:lnTo>
                <a:cubicBezTo>
                  <a:pt x="1680599" y="3178663"/>
                  <a:pt x="1680540" y="3184286"/>
                  <a:pt x="1679228" y="3189869"/>
                </a:cubicBezTo>
                <a:cubicBezTo>
                  <a:pt x="1679270" y="3220958"/>
                  <a:pt x="1676820" y="3251607"/>
                  <a:pt x="1671761" y="3281619"/>
                </a:cubicBezTo>
                <a:lnTo>
                  <a:pt x="1671223" y="3288243"/>
                </a:lnTo>
                <a:cubicBezTo>
                  <a:pt x="1671053" y="3288248"/>
                  <a:pt x="1670885" y="3288253"/>
                  <a:pt x="1670717" y="3288305"/>
                </a:cubicBezTo>
                <a:cubicBezTo>
                  <a:pt x="1620442" y="3638399"/>
                  <a:pt x="1339403" y="3916971"/>
                  <a:pt x="980552" y="3975903"/>
                </a:cubicBezTo>
                <a:lnTo>
                  <a:pt x="980435" y="3977042"/>
                </a:lnTo>
                <a:cubicBezTo>
                  <a:pt x="975125" y="3978045"/>
                  <a:pt x="969796" y="3978986"/>
                  <a:pt x="964219" y="3978570"/>
                </a:cubicBezTo>
                <a:cubicBezTo>
                  <a:pt x="933047" y="3984080"/>
                  <a:pt x="901167" y="3987038"/>
                  <a:pt x="868792" y="3987561"/>
                </a:cubicBezTo>
                <a:lnTo>
                  <a:pt x="851674" y="3989174"/>
                </a:lnTo>
                <a:lnTo>
                  <a:pt x="851648" y="3988683"/>
                </a:lnTo>
                <a:lnTo>
                  <a:pt x="851149" y="3988716"/>
                </a:lnTo>
                <a:cubicBezTo>
                  <a:pt x="850583" y="3984944"/>
                  <a:pt x="850556" y="3981158"/>
                  <a:pt x="850556" y="3977366"/>
                </a:cubicBezTo>
                <a:cubicBezTo>
                  <a:pt x="850556" y="3971728"/>
                  <a:pt x="850614" y="3966104"/>
                  <a:pt x="851926" y="3960518"/>
                </a:cubicBezTo>
                <a:cubicBezTo>
                  <a:pt x="851884" y="3929436"/>
                  <a:pt x="854334" y="3898794"/>
                  <a:pt x="859390" y="3868787"/>
                </a:cubicBezTo>
                <a:lnTo>
                  <a:pt x="859931" y="3862150"/>
                </a:lnTo>
                <a:cubicBezTo>
                  <a:pt x="860099" y="3862145"/>
                  <a:pt x="860269" y="3862140"/>
                  <a:pt x="860436" y="3862087"/>
                </a:cubicBezTo>
                <a:cubicBezTo>
                  <a:pt x="910713" y="3511992"/>
                  <a:pt x="1191752" y="3233421"/>
                  <a:pt x="1550602" y="3174489"/>
                </a:cubicBezTo>
                <a:lnTo>
                  <a:pt x="1550719" y="3173350"/>
                </a:lnTo>
                <a:cubicBezTo>
                  <a:pt x="1556028" y="3172348"/>
                  <a:pt x="1561356" y="3171407"/>
                  <a:pt x="1566932" y="3171823"/>
                </a:cubicBezTo>
                <a:cubicBezTo>
                  <a:pt x="1598115" y="3166310"/>
                  <a:pt x="1630008" y="3163352"/>
                  <a:pt x="1662393" y="3162829"/>
                </a:cubicBezTo>
                <a:close/>
                <a:moveTo>
                  <a:pt x="1118" y="3161219"/>
                </a:moveTo>
                <a:lnTo>
                  <a:pt x="18205" y="3162829"/>
                </a:lnTo>
                <a:cubicBezTo>
                  <a:pt x="50591" y="3163352"/>
                  <a:pt x="82483" y="3166310"/>
                  <a:pt x="113667" y="3171823"/>
                </a:cubicBezTo>
                <a:cubicBezTo>
                  <a:pt x="119243" y="3171407"/>
                  <a:pt x="124571" y="3172348"/>
                  <a:pt x="129879" y="3173350"/>
                </a:cubicBezTo>
                <a:lnTo>
                  <a:pt x="129997" y="3174489"/>
                </a:lnTo>
                <a:cubicBezTo>
                  <a:pt x="488847" y="3233421"/>
                  <a:pt x="769886" y="3511992"/>
                  <a:pt x="820162" y="3862087"/>
                </a:cubicBezTo>
                <a:cubicBezTo>
                  <a:pt x="820330" y="3862140"/>
                  <a:pt x="820499" y="3862145"/>
                  <a:pt x="820668" y="3862150"/>
                </a:cubicBezTo>
                <a:lnTo>
                  <a:pt x="821208" y="3868787"/>
                </a:lnTo>
                <a:cubicBezTo>
                  <a:pt x="826265" y="3898794"/>
                  <a:pt x="828714" y="3929436"/>
                  <a:pt x="828672" y="3960518"/>
                </a:cubicBezTo>
                <a:cubicBezTo>
                  <a:pt x="829984" y="3966104"/>
                  <a:pt x="830043" y="3971728"/>
                  <a:pt x="830043" y="3977366"/>
                </a:cubicBezTo>
                <a:cubicBezTo>
                  <a:pt x="830043" y="3981158"/>
                  <a:pt x="830016" y="3984944"/>
                  <a:pt x="829450" y="3988716"/>
                </a:cubicBezTo>
                <a:lnTo>
                  <a:pt x="828951" y="3988683"/>
                </a:lnTo>
                <a:lnTo>
                  <a:pt x="828925" y="3989174"/>
                </a:lnTo>
                <a:lnTo>
                  <a:pt x="811806" y="3987561"/>
                </a:lnTo>
                <a:cubicBezTo>
                  <a:pt x="779432" y="3987038"/>
                  <a:pt x="747552" y="3984080"/>
                  <a:pt x="716380" y="3978570"/>
                </a:cubicBezTo>
                <a:cubicBezTo>
                  <a:pt x="710803" y="3978986"/>
                  <a:pt x="705474" y="3978045"/>
                  <a:pt x="700163" y="3977042"/>
                </a:cubicBezTo>
                <a:lnTo>
                  <a:pt x="700047" y="3975903"/>
                </a:lnTo>
                <a:cubicBezTo>
                  <a:pt x="341196" y="3916971"/>
                  <a:pt x="60157" y="3638399"/>
                  <a:pt x="9881" y="3288305"/>
                </a:cubicBezTo>
                <a:cubicBezTo>
                  <a:pt x="9714" y="3288253"/>
                  <a:pt x="9545" y="3288248"/>
                  <a:pt x="9376" y="3288243"/>
                </a:cubicBezTo>
                <a:lnTo>
                  <a:pt x="8837" y="3281619"/>
                </a:lnTo>
                <a:cubicBezTo>
                  <a:pt x="3779" y="3251607"/>
                  <a:pt x="1328" y="3220958"/>
                  <a:pt x="1370" y="3189869"/>
                </a:cubicBezTo>
                <a:cubicBezTo>
                  <a:pt x="58" y="3184286"/>
                  <a:pt x="0" y="3178663"/>
                  <a:pt x="0" y="3173027"/>
                </a:cubicBezTo>
                <a:lnTo>
                  <a:pt x="594" y="3161677"/>
                </a:lnTo>
                <a:lnTo>
                  <a:pt x="1092" y="3161709"/>
                </a:lnTo>
                <a:close/>
                <a:moveTo>
                  <a:pt x="7762529" y="2447425"/>
                </a:moveTo>
                <a:cubicBezTo>
                  <a:pt x="7815805" y="2718331"/>
                  <a:pt x="8030648" y="2933128"/>
                  <a:pt x="8305838" y="2992271"/>
                </a:cubicBezTo>
                <a:cubicBezTo>
                  <a:pt x="8252563" y="2721365"/>
                  <a:pt x="8037719" y="2506568"/>
                  <a:pt x="7762529" y="2447425"/>
                </a:cubicBezTo>
                <a:close/>
                <a:moveTo>
                  <a:pt x="7455280" y="2447425"/>
                </a:moveTo>
                <a:cubicBezTo>
                  <a:pt x="7180090" y="2506568"/>
                  <a:pt x="6965246" y="2721365"/>
                  <a:pt x="6911971" y="2992271"/>
                </a:cubicBezTo>
                <a:cubicBezTo>
                  <a:pt x="7187161" y="2933128"/>
                  <a:pt x="7402004" y="2718331"/>
                  <a:pt x="7455280" y="2447425"/>
                </a:cubicBezTo>
                <a:close/>
                <a:moveTo>
                  <a:pt x="6070378" y="2447425"/>
                </a:moveTo>
                <a:cubicBezTo>
                  <a:pt x="6123654" y="2718331"/>
                  <a:pt x="6338497" y="2933128"/>
                  <a:pt x="6613687" y="2992271"/>
                </a:cubicBezTo>
                <a:cubicBezTo>
                  <a:pt x="6560412" y="2721365"/>
                  <a:pt x="6345568" y="2506568"/>
                  <a:pt x="6070378" y="2447425"/>
                </a:cubicBezTo>
                <a:close/>
                <a:moveTo>
                  <a:pt x="5763129" y="2447425"/>
                </a:moveTo>
                <a:cubicBezTo>
                  <a:pt x="5487939" y="2506568"/>
                  <a:pt x="5273095" y="2721365"/>
                  <a:pt x="5219820" y="2992271"/>
                </a:cubicBezTo>
                <a:cubicBezTo>
                  <a:pt x="5495010" y="2933128"/>
                  <a:pt x="5709853" y="2718331"/>
                  <a:pt x="5763129" y="2447425"/>
                </a:cubicBezTo>
                <a:close/>
                <a:moveTo>
                  <a:pt x="4378227" y="2447425"/>
                </a:moveTo>
                <a:cubicBezTo>
                  <a:pt x="4431503" y="2718331"/>
                  <a:pt x="4646346" y="2933128"/>
                  <a:pt x="4921536" y="2992271"/>
                </a:cubicBezTo>
                <a:cubicBezTo>
                  <a:pt x="4868261" y="2721365"/>
                  <a:pt x="4653417" y="2506568"/>
                  <a:pt x="4378227" y="2447425"/>
                </a:cubicBezTo>
                <a:close/>
                <a:moveTo>
                  <a:pt x="4070978" y="2447425"/>
                </a:moveTo>
                <a:cubicBezTo>
                  <a:pt x="3795788" y="2506568"/>
                  <a:pt x="3580944" y="2721365"/>
                  <a:pt x="3527669" y="2992271"/>
                </a:cubicBezTo>
                <a:cubicBezTo>
                  <a:pt x="3802859" y="2933128"/>
                  <a:pt x="4017702" y="2718331"/>
                  <a:pt x="4070978" y="2447425"/>
                </a:cubicBezTo>
                <a:close/>
                <a:moveTo>
                  <a:pt x="2686076" y="2447425"/>
                </a:moveTo>
                <a:cubicBezTo>
                  <a:pt x="2739352" y="2718331"/>
                  <a:pt x="2954195" y="2933128"/>
                  <a:pt x="3229385" y="2992271"/>
                </a:cubicBezTo>
                <a:cubicBezTo>
                  <a:pt x="3176110" y="2721365"/>
                  <a:pt x="2961266" y="2506568"/>
                  <a:pt x="2686076" y="2447425"/>
                </a:cubicBezTo>
                <a:close/>
                <a:moveTo>
                  <a:pt x="2378827" y="2447425"/>
                </a:moveTo>
                <a:cubicBezTo>
                  <a:pt x="2103637" y="2506568"/>
                  <a:pt x="1888793" y="2721365"/>
                  <a:pt x="1835518" y="2992271"/>
                </a:cubicBezTo>
                <a:cubicBezTo>
                  <a:pt x="2110708" y="2933128"/>
                  <a:pt x="2325551" y="2718331"/>
                  <a:pt x="2378827" y="2447425"/>
                </a:cubicBezTo>
                <a:close/>
                <a:moveTo>
                  <a:pt x="993925" y="2447425"/>
                </a:moveTo>
                <a:cubicBezTo>
                  <a:pt x="1047201" y="2718331"/>
                  <a:pt x="1262044" y="2933128"/>
                  <a:pt x="1537234" y="2992271"/>
                </a:cubicBezTo>
                <a:cubicBezTo>
                  <a:pt x="1483959" y="2721365"/>
                  <a:pt x="1269115" y="2506568"/>
                  <a:pt x="993925" y="2447425"/>
                </a:cubicBezTo>
                <a:close/>
                <a:moveTo>
                  <a:pt x="686676" y="2447425"/>
                </a:moveTo>
                <a:cubicBezTo>
                  <a:pt x="411486" y="2506568"/>
                  <a:pt x="196642" y="2721365"/>
                  <a:pt x="143367" y="2992271"/>
                </a:cubicBezTo>
                <a:cubicBezTo>
                  <a:pt x="418557" y="2933128"/>
                  <a:pt x="633400" y="2718331"/>
                  <a:pt x="686676" y="2447425"/>
                </a:cubicBezTo>
                <a:close/>
                <a:moveTo>
                  <a:pt x="9139239" y="2321311"/>
                </a:moveTo>
                <a:lnTo>
                  <a:pt x="9139239" y="2449820"/>
                </a:lnTo>
                <a:lnTo>
                  <a:pt x="9047261" y="2476706"/>
                </a:lnTo>
                <a:cubicBezTo>
                  <a:pt x="8821055" y="2561144"/>
                  <a:pt x="8650738" y="2755228"/>
                  <a:pt x="8604122" y="2992271"/>
                </a:cubicBezTo>
                <a:cubicBezTo>
                  <a:pt x="8844913" y="2940521"/>
                  <a:pt x="9039501" y="2769598"/>
                  <a:pt x="9120077" y="2546190"/>
                </a:cubicBezTo>
                <a:lnTo>
                  <a:pt x="9139239" y="2477003"/>
                </a:lnTo>
                <a:lnTo>
                  <a:pt x="9139239" y="2782562"/>
                </a:lnTo>
                <a:lnTo>
                  <a:pt x="9135069" y="2789374"/>
                </a:lnTo>
                <a:cubicBezTo>
                  <a:pt x="9008919" y="2963003"/>
                  <a:pt x="8815033" y="3086603"/>
                  <a:pt x="8590751" y="3123727"/>
                </a:cubicBezTo>
                <a:lnTo>
                  <a:pt x="8590635" y="3124875"/>
                </a:lnTo>
                <a:cubicBezTo>
                  <a:pt x="8585324" y="3125886"/>
                  <a:pt x="8579995" y="3126834"/>
                  <a:pt x="8574418" y="3126415"/>
                </a:cubicBezTo>
                <a:cubicBezTo>
                  <a:pt x="8543246" y="3131969"/>
                  <a:pt x="8511366" y="3134950"/>
                  <a:pt x="8478991" y="3135477"/>
                </a:cubicBezTo>
                <a:lnTo>
                  <a:pt x="8461873" y="3137103"/>
                </a:lnTo>
                <a:lnTo>
                  <a:pt x="8461847" y="3136608"/>
                </a:lnTo>
                <a:lnTo>
                  <a:pt x="8461348" y="3136641"/>
                </a:lnTo>
                <a:cubicBezTo>
                  <a:pt x="8460782" y="3132839"/>
                  <a:pt x="8460755" y="3129023"/>
                  <a:pt x="8460755" y="3125201"/>
                </a:cubicBezTo>
                <a:cubicBezTo>
                  <a:pt x="8460755" y="3119519"/>
                  <a:pt x="8460814" y="3113850"/>
                  <a:pt x="8462126" y="3108220"/>
                </a:cubicBezTo>
                <a:cubicBezTo>
                  <a:pt x="8462083" y="3076892"/>
                  <a:pt x="8464533" y="3046007"/>
                  <a:pt x="8469590" y="3015763"/>
                </a:cubicBezTo>
                <a:lnTo>
                  <a:pt x="8470130" y="3009073"/>
                </a:lnTo>
                <a:cubicBezTo>
                  <a:pt x="8470299" y="3009068"/>
                  <a:pt x="8470468" y="3009063"/>
                  <a:pt x="8470636" y="3009010"/>
                </a:cubicBezTo>
                <a:cubicBezTo>
                  <a:pt x="8514628" y="2700252"/>
                  <a:pt x="8735297" y="2446688"/>
                  <a:pt x="9030178" y="2348329"/>
                </a:cubicBezTo>
                <a:close/>
                <a:moveTo>
                  <a:pt x="7620280" y="2302594"/>
                </a:moveTo>
                <a:lnTo>
                  <a:pt x="7637367" y="2304217"/>
                </a:lnTo>
                <a:cubicBezTo>
                  <a:pt x="7669753" y="2304744"/>
                  <a:pt x="7701646" y="2307725"/>
                  <a:pt x="7732829" y="2313282"/>
                </a:cubicBezTo>
                <a:cubicBezTo>
                  <a:pt x="7738405" y="2312863"/>
                  <a:pt x="7743733" y="2313811"/>
                  <a:pt x="7749042" y="2314821"/>
                </a:cubicBezTo>
                <a:lnTo>
                  <a:pt x="7749159" y="2315969"/>
                </a:lnTo>
                <a:cubicBezTo>
                  <a:pt x="8108009" y="2375367"/>
                  <a:pt x="8389048" y="2656144"/>
                  <a:pt x="8439324" y="3009010"/>
                </a:cubicBezTo>
                <a:cubicBezTo>
                  <a:pt x="8439492" y="3009063"/>
                  <a:pt x="8439661" y="3009068"/>
                  <a:pt x="8439830" y="3009073"/>
                </a:cubicBezTo>
                <a:lnTo>
                  <a:pt x="8440370" y="3015763"/>
                </a:lnTo>
                <a:cubicBezTo>
                  <a:pt x="8445427" y="3046007"/>
                  <a:pt x="8447877" y="3076892"/>
                  <a:pt x="8447834" y="3108220"/>
                </a:cubicBezTo>
                <a:cubicBezTo>
                  <a:pt x="8449146" y="3113850"/>
                  <a:pt x="8449205" y="3119519"/>
                  <a:pt x="8449205" y="3125201"/>
                </a:cubicBezTo>
                <a:cubicBezTo>
                  <a:pt x="8449205" y="3129023"/>
                  <a:pt x="8449178" y="3132839"/>
                  <a:pt x="8448612" y="3136641"/>
                </a:cubicBezTo>
                <a:lnTo>
                  <a:pt x="8448113" y="3136608"/>
                </a:lnTo>
                <a:lnTo>
                  <a:pt x="8448087" y="3137103"/>
                </a:lnTo>
                <a:lnTo>
                  <a:pt x="8430969" y="3135477"/>
                </a:lnTo>
                <a:cubicBezTo>
                  <a:pt x="8398594" y="3134950"/>
                  <a:pt x="8366714" y="3131969"/>
                  <a:pt x="8335542" y="3126415"/>
                </a:cubicBezTo>
                <a:cubicBezTo>
                  <a:pt x="8329965" y="3126834"/>
                  <a:pt x="8324636" y="3125886"/>
                  <a:pt x="8319325" y="3124875"/>
                </a:cubicBezTo>
                <a:lnTo>
                  <a:pt x="8319209" y="3123727"/>
                </a:lnTo>
                <a:cubicBezTo>
                  <a:pt x="7960358" y="3064328"/>
                  <a:pt x="7679319" y="2783551"/>
                  <a:pt x="7629044" y="2430686"/>
                </a:cubicBezTo>
                <a:cubicBezTo>
                  <a:pt x="7628876" y="2430633"/>
                  <a:pt x="7628708" y="2430628"/>
                  <a:pt x="7628538" y="2430623"/>
                </a:cubicBezTo>
                <a:lnTo>
                  <a:pt x="7628000" y="2423947"/>
                </a:lnTo>
                <a:cubicBezTo>
                  <a:pt x="7622941" y="2393697"/>
                  <a:pt x="7620490" y="2362806"/>
                  <a:pt x="7620533" y="2331471"/>
                </a:cubicBezTo>
                <a:cubicBezTo>
                  <a:pt x="7619221" y="2325843"/>
                  <a:pt x="7619162" y="2320176"/>
                  <a:pt x="7619162" y="2314495"/>
                </a:cubicBezTo>
                <a:lnTo>
                  <a:pt x="7619756" y="2303055"/>
                </a:lnTo>
                <a:lnTo>
                  <a:pt x="7620254" y="2303088"/>
                </a:lnTo>
                <a:close/>
                <a:moveTo>
                  <a:pt x="7597529" y="2302594"/>
                </a:moveTo>
                <a:lnTo>
                  <a:pt x="7597555" y="2303088"/>
                </a:lnTo>
                <a:lnTo>
                  <a:pt x="7598053" y="2303055"/>
                </a:lnTo>
                <a:lnTo>
                  <a:pt x="7598647" y="2314495"/>
                </a:lnTo>
                <a:cubicBezTo>
                  <a:pt x="7598647" y="2320176"/>
                  <a:pt x="7598588" y="2325843"/>
                  <a:pt x="7597276" y="2331471"/>
                </a:cubicBezTo>
                <a:cubicBezTo>
                  <a:pt x="7597319" y="2362806"/>
                  <a:pt x="7594868" y="2393697"/>
                  <a:pt x="7589809" y="2423947"/>
                </a:cubicBezTo>
                <a:lnTo>
                  <a:pt x="7589271" y="2430623"/>
                </a:lnTo>
                <a:cubicBezTo>
                  <a:pt x="7589101" y="2430628"/>
                  <a:pt x="7588933" y="2430633"/>
                  <a:pt x="7588765" y="2430686"/>
                </a:cubicBezTo>
                <a:cubicBezTo>
                  <a:pt x="7538490" y="2783551"/>
                  <a:pt x="7257451" y="3064328"/>
                  <a:pt x="6898600" y="3123727"/>
                </a:cubicBezTo>
                <a:lnTo>
                  <a:pt x="6898484" y="3124875"/>
                </a:lnTo>
                <a:cubicBezTo>
                  <a:pt x="6893173" y="3125886"/>
                  <a:pt x="6887844" y="3126834"/>
                  <a:pt x="6882267" y="3126415"/>
                </a:cubicBezTo>
                <a:cubicBezTo>
                  <a:pt x="6851095" y="3131969"/>
                  <a:pt x="6819215" y="3134950"/>
                  <a:pt x="6786841" y="3135477"/>
                </a:cubicBezTo>
                <a:lnTo>
                  <a:pt x="6769722" y="3137103"/>
                </a:lnTo>
                <a:lnTo>
                  <a:pt x="6769696" y="3136608"/>
                </a:lnTo>
                <a:lnTo>
                  <a:pt x="6769197" y="3136641"/>
                </a:lnTo>
                <a:cubicBezTo>
                  <a:pt x="6768631" y="3132839"/>
                  <a:pt x="6768604" y="3129023"/>
                  <a:pt x="6768604" y="3125201"/>
                </a:cubicBezTo>
                <a:cubicBezTo>
                  <a:pt x="6768604" y="3119519"/>
                  <a:pt x="6768663" y="3113850"/>
                  <a:pt x="6769975" y="3108220"/>
                </a:cubicBezTo>
                <a:cubicBezTo>
                  <a:pt x="6769933" y="3076892"/>
                  <a:pt x="6772382" y="3046007"/>
                  <a:pt x="6777439" y="3015763"/>
                </a:cubicBezTo>
                <a:lnTo>
                  <a:pt x="6777979" y="3009073"/>
                </a:lnTo>
                <a:cubicBezTo>
                  <a:pt x="6778148" y="3009068"/>
                  <a:pt x="6778317" y="3009063"/>
                  <a:pt x="6778485" y="3009010"/>
                </a:cubicBezTo>
                <a:cubicBezTo>
                  <a:pt x="6828761" y="2656144"/>
                  <a:pt x="7109800" y="2375367"/>
                  <a:pt x="7468650" y="2315969"/>
                </a:cubicBezTo>
                <a:lnTo>
                  <a:pt x="7468767" y="2314821"/>
                </a:lnTo>
                <a:cubicBezTo>
                  <a:pt x="7474076" y="2313811"/>
                  <a:pt x="7479404" y="2312863"/>
                  <a:pt x="7484980" y="2313282"/>
                </a:cubicBezTo>
                <a:cubicBezTo>
                  <a:pt x="7516163" y="2307725"/>
                  <a:pt x="7548056" y="2304744"/>
                  <a:pt x="7580442" y="2304217"/>
                </a:cubicBezTo>
                <a:close/>
                <a:moveTo>
                  <a:pt x="5928129" y="2302594"/>
                </a:moveTo>
                <a:lnTo>
                  <a:pt x="5945217" y="2304217"/>
                </a:lnTo>
                <a:cubicBezTo>
                  <a:pt x="5977602" y="2304744"/>
                  <a:pt x="6009495" y="2307725"/>
                  <a:pt x="6040678" y="2313282"/>
                </a:cubicBezTo>
                <a:cubicBezTo>
                  <a:pt x="6046254" y="2312863"/>
                  <a:pt x="6051582" y="2313811"/>
                  <a:pt x="6056891" y="2314821"/>
                </a:cubicBezTo>
                <a:lnTo>
                  <a:pt x="6057008" y="2315969"/>
                </a:lnTo>
                <a:cubicBezTo>
                  <a:pt x="6415858" y="2375367"/>
                  <a:pt x="6696897" y="2656144"/>
                  <a:pt x="6747174" y="3009010"/>
                </a:cubicBezTo>
                <a:cubicBezTo>
                  <a:pt x="6747341" y="3009063"/>
                  <a:pt x="6747511" y="3009068"/>
                  <a:pt x="6747679" y="3009073"/>
                </a:cubicBezTo>
                <a:lnTo>
                  <a:pt x="6748220" y="3015763"/>
                </a:lnTo>
                <a:cubicBezTo>
                  <a:pt x="6753276" y="3046007"/>
                  <a:pt x="6755726" y="3076892"/>
                  <a:pt x="6755684" y="3108220"/>
                </a:cubicBezTo>
                <a:cubicBezTo>
                  <a:pt x="6756996" y="3113850"/>
                  <a:pt x="6757054" y="3119519"/>
                  <a:pt x="6757054" y="3125201"/>
                </a:cubicBezTo>
                <a:cubicBezTo>
                  <a:pt x="6757054" y="3129023"/>
                  <a:pt x="6757027" y="3132839"/>
                  <a:pt x="6756461" y="3136641"/>
                </a:cubicBezTo>
                <a:lnTo>
                  <a:pt x="6755962" y="3136608"/>
                </a:lnTo>
                <a:lnTo>
                  <a:pt x="6755936" y="3137103"/>
                </a:lnTo>
                <a:lnTo>
                  <a:pt x="6738818" y="3135477"/>
                </a:lnTo>
                <a:cubicBezTo>
                  <a:pt x="6706444" y="3134950"/>
                  <a:pt x="6674563" y="3131969"/>
                  <a:pt x="6643391" y="3126415"/>
                </a:cubicBezTo>
                <a:cubicBezTo>
                  <a:pt x="6637814" y="3126834"/>
                  <a:pt x="6632485" y="3125886"/>
                  <a:pt x="6627175" y="3124875"/>
                </a:cubicBezTo>
                <a:lnTo>
                  <a:pt x="6627059" y="3123727"/>
                </a:lnTo>
                <a:cubicBezTo>
                  <a:pt x="6268207" y="3064328"/>
                  <a:pt x="5987168" y="2783551"/>
                  <a:pt x="5936893" y="2430686"/>
                </a:cubicBezTo>
                <a:cubicBezTo>
                  <a:pt x="5936725" y="2430633"/>
                  <a:pt x="5936557" y="2430628"/>
                  <a:pt x="5936387" y="2430623"/>
                </a:cubicBezTo>
                <a:lnTo>
                  <a:pt x="5935849" y="2423947"/>
                </a:lnTo>
                <a:cubicBezTo>
                  <a:pt x="5930790" y="2393697"/>
                  <a:pt x="5928340" y="2362806"/>
                  <a:pt x="5928382" y="2331471"/>
                </a:cubicBezTo>
                <a:cubicBezTo>
                  <a:pt x="5927070" y="2325843"/>
                  <a:pt x="5927011" y="2320176"/>
                  <a:pt x="5927011" y="2314495"/>
                </a:cubicBezTo>
                <a:lnTo>
                  <a:pt x="5927605" y="2303055"/>
                </a:lnTo>
                <a:lnTo>
                  <a:pt x="5928103" y="2303088"/>
                </a:lnTo>
                <a:close/>
                <a:moveTo>
                  <a:pt x="5905378" y="2302594"/>
                </a:moveTo>
                <a:lnTo>
                  <a:pt x="5905404" y="2303088"/>
                </a:lnTo>
                <a:lnTo>
                  <a:pt x="5905902" y="2303055"/>
                </a:lnTo>
                <a:lnTo>
                  <a:pt x="5906496" y="2314495"/>
                </a:lnTo>
                <a:cubicBezTo>
                  <a:pt x="5906496" y="2320176"/>
                  <a:pt x="5906438" y="2325843"/>
                  <a:pt x="5905126" y="2331471"/>
                </a:cubicBezTo>
                <a:cubicBezTo>
                  <a:pt x="5905168" y="2362806"/>
                  <a:pt x="5902717" y="2393697"/>
                  <a:pt x="5897659" y="2423947"/>
                </a:cubicBezTo>
                <a:lnTo>
                  <a:pt x="5897120" y="2430623"/>
                </a:lnTo>
                <a:cubicBezTo>
                  <a:pt x="5896951" y="2430628"/>
                  <a:pt x="5896782" y="2430633"/>
                  <a:pt x="5896615" y="2430686"/>
                </a:cubicBezTo>
                <a:cubicBezTo>
                  <a:pt x="5846339" y="2783551"/>
                  <a:pt x="5565300" y="3064328"/>
                  <a:pt x="5206449" y="3123727"/>
                </a:cubicBezTo>
                <a:lnTo>
                  <a:pt x="5206334" y="3124875"/>
                </a:lnTo>
                <a:cubicBezTo>
                  <a:pt x="5201022" y="3125886"/>
                  <a:pt x="5195693" y="3126834"/>
                  <a:pt x="5190116" y="3126415"/>
                </a:cubicBezTo>
                <a:cubicBezTo>
                  <a:pt x="5158944" y="3131969"/>
                  <a:pt x="5127065" y="3134950"/>
                  <a:pt x="5094690" y="3135477"/>
                </a:cubicBezTo>
                <a:lnTo>
                  <a:pt x="5077571" y="3137103"/>
                </a:lnTo>
                <a:lnTo>
                  <a:pt x="5077545" y="3136608"/>
                </a:lnTo>
                <a:lnTo>
                  <a:pt x="5077046" y="3136641"/>
                </a:lnTo>
                <a:cubicBezTo>
                  <a:pt x="5076480" y="3132839"/>
                  <a:pt x="5076453" y="3129023"/>
                  <a:pt x="5076453" y="3125201"/>
                </a:cubicBezTo>
                <a:cubicBezTo>
                  <a:pt x="5076453" y="3119519"/>
                  <a:pt x="5076512" y="3113850"/>
                  <a:pt x="5077824" y="3108220"/>
                </a:cubicBezTo>
                <a:cubicBezTo>
                  <a:pt x="5077782" y="3076892"/>
                  <a:pt x="5080231" y="3046007"/>
                  <a:pt x="5085288" y="3015763"/>
                </a:cubicBezTo>
                <a:lnTo>
                  <a:pt x="5085828" y="3009073"/>
                </a:lnTo>
                <a:cubicBezTo>
                  <a:pt x="5085997" y="3009068"/>
                  <a:pt x="5086166" y="3009063"/>
                  <a:pt x="5086334" y="3009010"/>
                </a:cubicBezTo>
                <a:cubicBezTo>
                  <a:pt x="5136610" y="2656144"/>
                  <a:pt x="5417649" y="2375367"/>
                  <a:pt x="5776501" y="2315969"/>
                </a:cubicBezTo>
                <a:lnTo>
                  <a:pt x="5776617" y="2314821"/>
                </a:lnTo>
                <a:cubicBezTo>
                  <a:pt x="5781926" y="2313811"/>
                  <a:pt x="5787253" y="2312863"/>
                  <a:pt x="5792829" y="2313282"/>
                </a:cubicBezTo>
                <a:cubicBezTo>
                  <a:pt x="5824013" y="2307725"/>
                  <a:pt x="5855905" y="2304744"/>
                  <a:pt x="5888291" y="2304217"/>
                </a:cubicBezTo>
                <a:close/>
                <a:moveTo>
                  <a:pt x="4235979" y="2302594"/>
                </a:moveTo>
                <a:lnTo>
                  <a:pt x="4253065" y="2304217"/>
                </a:lnTo>
                <a:cubicBezTo>
                  <a:pt x="4285451" y="2304744"/>
                  <a:pt x="4317343" y="2307725"/>
                  <a:pt x="4348528" y="2313282"/>
                </a:cubicBezTo>
                <a:cubicBezTo>
                  <a:pt x="4354104" y="2312863"/>
                  <a:pt x="4359431" y="2313811"/>
                  <a:pt x="4364739" y="2314821"/>
                </a:cubicBezTo>
                <a:lnTo>
                  <a:pt x="4364856" y="2315969"/>
                </a:lnTo>
                <a:cubicBezTo>
                  <a:pt x="4723707" y="2375367"/>
                  <a:pt x="5004746" y="2656144"/>
                  <a:pt x="5055022" y="3009010"/>
                </a:cubicBezTo>
                <a:cubicBezTo>
                  <a:pt x="5055190" y="3009063"/>
                  <a:pt x="5055359" y="3009068"/>
                  <a:pt x="5055528" y="3009073"/>
                </a:cubicBezTo>
                <a:lnTo>
                  <a:pt x="5056068" y="3015763"/>
                </a:lnTo>
                <a:cubicBezTo>
                  <a:pt x="5061125" y="3046007"/>
                  <a:pt x="5063574" y="3076892"/>
                  <a:pt x="5063532" y="3108220"/>
                </a:cubicBezTo>
                <a:cubicBezTo>
                  <a:pt x="5064844" y="3113850"/>
                  <a:pt x="5064903" y="3119519"/>
                  <a:pt x="5064903" y="3125201"/>
                </a:cubicBezTo>
                <a:cubicBezTo>
                  <a:pt x="5064903" y="3129023"/>
                  <a:pt x="5064876" y="3132839"/>
                  <a:pt x="5064310" y="3136641"/>
                </a:cubicBezTo>
                <a:lnTo>
                  <a:pt x="5063811" y="3136608"/>
                </a:lnTo>
                <a:lnTo>
                  <a:pt x="5063785" y="3137103"/>
                </a:lnTo>
                <a:lnTo>
                  <a:pt x="5046666" y="3135477"/>
                </a:lnTo>
                <a:cubicBezTo>
                  <a:pt x="5014292" y="3134950"/>
                  <a:pt x="4982412" y="3131969"/>
                  <a:pt x="4951241" y="3126415"/>
                </a:cubicBezTo>
                <a:cubicBezTo>
                  <a:pt x="4945663" y="3126834"/>
                  <a:pt x="4940334" y="3125886"/>
                  <a:pt x="4935023" y="3124875"/>
                </a:cubicBezTo>
                <a:lnTo>
                  <a:pt x="4934907" y="3123727"/>
                </a:lnTo>
                <a:cubicBezTo>
                  <a:pt x="4576056" y="3064328"/>
                  <a:pt x="4295017" y="2783551"/>
                  <a:pt x="4244741" y="2430686"/>
                </a:cubicBezTo>
                <a:cubicBezTo>
                  <a:pt x="4244574" y="2430633"/>
                  <a:pt x="4244405" y="2430628"/>
                  <a:pt x="4244236" y="2430623"/>
                </a:cubicBezTo>
                <a:lnTo>
                  <a:pt x="4243697" y="2423947"/>
                </a:lnTo>
                <a:cubicBezTo>
                  <a:pt x="4238639" y="2393697"/>
                  <a:pt x="4236188" y="2362806"/>
                  <a:pt x="4236230" y="2331471"/>
                </a:cubicBezTo>
                <a:cubicBezTo>
                  <a:pt x="4234918" y="2325843"/>
                  <a:pt x="4234860" y="2320176"/>
                  <a:pt x="4234860" y="2314495"/>
                </a:cubicBezTo>
                <a:lnTo>
                  <a:pt x="4235454" y="2303055"/>
                </a:lnTo>
                <a:lnTo>
                  <a:pt x="4235952" y="2303088"/>
                </a:lnTo>
                <a:close/>
                <a:moveTo>
                  <a:pt x="4213227" y="2302594"/>
                </a:moveTo>
                <a:lnTo>
                  <a:pt x="4213253" y="2303088"/>
                </a:lnTo>
                <a:lnTo>
                  <a:pt x="4213751" y="2303055"/>
                </a:lnTo>
                <a:lnTo>
                  <a:pt x="4214345" y="2314495"/>
                </a:lnTo>
                <a:cubicBezTo>
                  <a:pt x="4214345" y="2320176"/>
                  <a:pt x="4214286" y="2325843"/>
                  <a:pt x="4212974" y="2331471"/>
                </a:cubicBezTo>
                <a:cubicBezTo>
                  <a:pt x="4213016" y="2362806"/>
                  <a:pt x="4210566" y="2393697"/>
                  <a:pt x="4205507" y="2423947"/>
                </a:cubicBezTo>
                <a:lnTo>
                  <a:pt x="4204969" y="2430623"/>
                </a:lnTo>
                <a:cubicBezTo>
                  <a:pt x="4204799" y="2430628"/>
                  <a:pt x="4204631" y="2430633"/>
                  <a:pt x="4204463" y="2430686"/>
                </a:cubicBezTo>
                <a:cubicBezTo>
                  <a:pt x="4154188" y="2783551"/>
                  <a:pt x="3873149" y="3064328"/>
                  <a:pt x="3514297" y="3123727"/>
                </a:cubicBezTo>
                <a:lnTo>
                  <a:pt x="3514181" y="3124875"/>
                </a:lnTo>
                <a:cubicBezTo>
                  <a:pt x="3508871" y="3125886"/>
                  <a:pt x="3503542" y="3126834"/>
                  <a:pt x="3497965" y="3126415"/>
                </a:cubicBezTo>
                <a:cubicBezTo>
                  <a:pt x="3466793" y="3131969"/>
                  <a:pt x="3434912" y="3134950"/>
                  <a:pt x="3402538" y="3135477"/>
                </a:cubicBezTo>
                <a:lnTo>
                  <a:pt x="3385420" y="3137103"/>
                </a:lnTo>
                <a:lnTo>
                  <a:pt x="3385394" y="3136608"/>
                </a:lnTo>
                <a:lnTo>
                  <a:pt x="3384895" y="3136641"/>
                </a:lnTo>
                <a:cubicBezTo>
                  <a:pt x="3384329" y="3132839"/>
                  <a:pt x="3384302" y="3129023"/>
                  <a:pt x="3384302" y="3125201"/>
                </a:cubicBezTo>
                <a:cubicBezTo>
                  <a:pt x="3384302" y="3119519"/>
                  <a:pt x="3384360" y="3113850"/>
                  <a:pt x="3385672" y="3108220"/>
                </a:cubicBezTo>
                <a:cubicBezTo>
                  <a:pt x="3385630" y="3076892"/>
                  <a:pt x="3388080" y="3046007"/>
                  <a:pt x="3393136" y="3015763"/>
                </a:cubicBezTo>
                <a:lnTo>
                  <a:pt x="3393677" y="3009073"/>
                </a:lnTo>
                <a:cubicBezTo>
                  <a:pt x="3393845" y="3009068"/>
                  <a:pt x="3394015" y="3009063"/>
                  <a:pt x="3394182" y="3009010"/>
                </a:cubicBezTo>
                <a:cubicBezTo>
                  <a:pt x="3444459" y="2656144"/>
                  <a:pt x="3725498" y="2375367"/>
                  <a:pt x="4084348" y="2315969"/>
                </a:cubicBezTo>
                <a:lnTo>
                  <a:pt x="4084465" y="2314821"/>
                </a:lnTo>
                <a:cubicBezTo>
                  <a:pt x="4089774" y="2313811"/>
                  <a:pt x="4095102" y="2312863"/>
                  <a:pt x="4100678" y="2313282"/>
                </a:cubicBezTo>
                <a:cubicBezTo>
                  <a:pt x="4131861" y="2307725"/>
                  <a:pt x="4163754" y="2304744"/>
                  <a:pt x="4196139" y="2304217"/>
                </a:cubicBezTo>
                <a:close/>
                <a:moveTo>
                  <a:pt x="2543827" y="2302594"/>
                </a:moveTo>
                <a:lnTo>
                  <a:pt x="2560914" y="2304217"/>
                </a:lnTo>
                <a:cubicBezTo>
                  <a:pt x="2593300" y="2304744"/>
                  <a:pt x="2625192" y="2307725"/>
                  <a:pt x="2656376" y="2313282"/>
                </a:cubicBezTo>
                <a:cubicBezTo>
                  <a:pt x="2661952" y="2312863"/>
                  <a:pt x="2667280" y="2313811"/>
                  <a:pt x="2672588" y="2314821"/>
                </a:cubicBezTo>
                <a:lnTo>
                  <a:pt x="2672706" y="2315969"/>
                </a:lnTo>
                <a:cubicBezTo>
                  <a:pt x="3031556" y="2375367"/>
                  <a:pt x="3312595" y="2656144"/>
                  <a:pt x="3362871" y="3009010"/>
                </a:cubicBezTo>
                <a:cubicBezTo>
                  <a:pt x="3363039" y="3009063"/>
                  <a:pt x="3363208" y="3009068"/>
                  <a:pt x="3363377" y="3009073"/>
                </a:cubicBezTo>
                <a:lnTo>
                  <a:pt x="3363917" y="3015763"/>
                </a:lnTo>
                <a:cubicBezTo>
                  <a:pt x="3368974" y="3046007"/>
                  <a:pt x="3371423" y="3076892"/>
                  <a:pt x="3371381" y="3108220"/>
                </a:cubicBezTo>
                <a:cubicBezTo>
                  <a:pt x="3372693" y="3113850"/>
                  <a:pt x="3372752" y="3119519"/>
                  <a:pt x="3372752" y="3125201"/>
                </a:cubicBezTo>
                <a:cubicBezTo>
                  <a:pt x="3372752" y="3129023"/>
                  <a:pt x="3372725" y="3132839"/>
                  <a:pt x="3372159" y="3136641"/>
                </a:cubicBezTo>
                <a:lnTo>
                  <a:pt x="3371660" y="3136608"/>
                </a:lnTo>
                <a:lnTo>
                  <a:pt x="3371634" y="3137103"/>
                </a:lnTo>
                <a:lnTo>
                  <a:pt x="3354515" y="3135477"/>
                </a:lnTo>
                <a:cubicBezTo>
                  <a:pt x="3322141" y="3134950"/>
                  <a:pt x="3290261" y="3131969"/>
                  <a:pt x="3259089" y="3126415"/>
                </a:cubicBezTo>
                <a:cubicBezTo>
                  <a:pt x="3253512" y="3126834"/>
                  <a:pt x="3248183" y="3125886"/>
                  <a:pt x="3242872" y="3124875"/>
                </a:cubicBezTo>
                <a:lnTo>
                  <a:pt x="3242756" y="3123727"/>
                </a:lnTo>
                <a:cubicBezTo>
                  <a:pt x="2883905" y="3064328"/>
                  <a:pt x="2602866" y="2783551"/>
                  <a:pt x="2552590" y="2430686"/>
                </a:cubicBezTo>
                <a:cubicBezTo>
                  <a:pt x="2552423" y="2430633"/>
                  <a:pt x="2552254" y="2430628"/>
                  <a:pt x="2552085" y="2430623"/>
                </a:cubicBezTo>
                <a:lnTo>
                  <a:pt x="2551547" y="2423947"/>
                </a:lnTo>
                <a:cubicBezTo>
                  <a:pt x="2546488" y="2393697"/>
                  <a:pt x="2544037" y="2362806"/>
                  <a:pt x="2544079" y="2331471"/>
                </a:cubicBezTo>
                <a:cubicBezTo>
                  <a:pt x="2542767" y="2325843"/>
                  <a:pt x="2542709" y="2320176"/>
                  <a:pt x="2542709" y="2314495"/>
                </a:cubicBezTo>
                <a:lnTo>
                  <a:pt x="2543303" y="2303055"/>
                </a:lnTo>
                <a:lnTo>
                  <a:pt x="2543801" y="2303088"/>
                </a:lnTo>
                <a:close/>
                <a:moveTo>
                  <a:pt x="2521076" y="2302594"/>
                </a:moveTo>
                <a:lnTo>
                  <a:pt x="2521102" y="2303088"/>
                </a:lnTo>
                <a:lnTo>
                  <a:pt x="2521600" y="2303055"/>
                </a:lnTo>
                <a:lnTo>
                  <a:pt x="2522194" y="2314495"/>
                </a:lnTo>
                <a:cubicBezTo>
                  <a:pt x="2522194" y="2320176"/>
                  <a:pt x="2522135" y="2325843"/>
                  <a:pt x="2520823" y="2331471"/>
                </a:cubicBezTo>
                <a:cubicBezTo>
                  <a:pt x="2520865" y="2362806"/>
                  <a:pt x="2518415" y="2393697"/>
                  <a:pt x="2513356" y="2423947"/>
                </a:cubicBezTo>
                <a:lnTo>
                  <a:pt x="2512818" y="2430623"/>
                </a:lnTo>
                <a:cubicBezTo>
                  <a:pt x="2512648" y="2430628"/>
                  <a:pt x="2512480" y="2430633"/>
                  <a:pt x="2512312" y="2430686"/>
                </a:cubicBezTo>
                <a:cubicBezTo>
                  <a:pt x="2462037" y="2783551"/>
                  <a:pt x="2180998" y="3064328"/>
                  <a:pt x="1822147" y="3123727"/>
                </a:cubicBezTo>
                <a:lnTo>
                  <a:pt x="1822030" y="3124875"/>
                </a:lnTo>
                <a:cubicBezTo>
                  <a:pt x="1816720" y="3125886"/>
                  <a:pt x="1811391" y="3126834"/>
                  <a:pt x="1805814" y="3126415"/>
                </a:cubicBezTo>
                <a:cubicBezTo>
                  <a:pt x="1774642" y="3131969"/>
                  <a:pt x="1742762" y="3134950"/>
                  <a:pt x="1710387" y="3135477"/>
                </a:cubicBezTo>
                <a:lnTo>
                  <a:pt x="1693269" y="3137103"/>
                </a:lnTo>
                <a:lnTo>
                  <a:pt x="1693243" y="3136608"/>
                </a:lnTo>
                <a:lnTo>
                  <a:pt x="1692744" y="3136641"/>
                </a:lnTo>
                <a:cubicBezTo>
                  <a:pt x="1692178" y="3132839"/>
                  <a:pt x="1692151" y="3129023"/>
                  <a:pt x="1692151" y="3125201"/>
                </a:cubicBezTo>
                <a:cubicBezTo>
                  <a:pt x="1692151" y="3119519"/>
                  <a:pt x="1692209" y="3113850"/>
                  <a:pt x="1693521" y="3108220"/>
                </a:cubicBezTo>
                <a:cubicBezTo>
                  <a:pt x="1693479" y="3076892"/>
                  <a:pt x="1695929" y="3046007"/>
                  <a:pt x="1700985" y="3015763"/>
                </a:cubicBezTo>
                <a:lnTo>
                  <a:pt x="1701526" y="3009073"/>
                </a:lnTo>
                <a:cubicBezTo>
                  <a:pt x="1701694" y="3009068"/>
                  <a:pt x="1701864" y="3009063"/>
                  <a:pt x="1702031" y="3009010"/>
                </a:cubicBezTo>
                <a:cubicBezTo>
                  <a:pt x="1752308" y="2656144"/>
                  <a:pt x="2033347" y="2375367"/>
                  <a:pt x="2392197" y="2315969"/>
                </a:cubicBezTo>
                <a:lnTo>
                  <a:pt x="2392314" y="2314821"/>
                </a:lnTo>
                <a:cubicBezTo>
                  <a:pt x="2397623" y="2313811"/>
                  <a:pt x="2402951" y="2312863"/>
                  <a:pt x="2408527" y="2313282"/>
                </a:cubicBezTo>
                <a:cubicBezTo>
                  <a:pt x="2439710" y="2307725"/>
                  <a:pt x="2471603" y="2304744"/>
                  <a:pt x="2503988" y="2304217"/>
                </a:cubicBezTo>
                <a:close/>
                <a:moveTo>
                  <a:pt x="851676" y="2302594"/>
                </a:moveTo>
                <a:lnTo>
                  <a:pt x="868763" y="2304217"/>
                </a:lnTo>
                <a:cubicBezTo>
                  <a:pt x="901149" y="2304744"/>
                  <a:pt x="933041" y="2307725"/>
                  <a:pt x="964225" y="2313282"/>
                </a:cubicBezTo>
                <a:cubicBezTo>
                  <a:pt x="969801" y="2312863"/>
                  <a:pt x="975129" y="2313811"/>
                  <a:pt x="980437" y="2314821"/>
                </a:cubicBezTo>
                <a:lnTo>
                  <a:pt x="980555" y="2315969"/>
                </a:lnTo>
                <a:cubicBezTo>
                  <a:pt x="1339405" y="2375367"/>
                  <a:pt x="1620444" y="2656144"/>
                  <a:pt x="1670720" y="3009010"/>
                </a:cubicBezTo>
                <a:cubicBezTo>
                  <a:pt x="1670888" y="3009063"/>
                  <a:pt x="1671057" y="3009068"/>
                  <a:pt x="1671226" y="3009073"/>
                </a:cubicBezTo>
                <a:lnTo>
                  <a:pt x="1671766" y="3015763"/>
                </a:lnTo>
                <a:cubicBezTo>
                  <a:pt x="1676823" y="3046007"/>
                  <a:pt x="1679272" y="3076892"/>
                  <a:pt x="1679230" y="3108220"/>
                </a:cubicBezTo>
                <a:cubicBezTo>
                  <a:pt x="1680542" y="3113850"/>
                  <a:pt x="1680601" y="3119519"/>
                  <a:pt x="1680601" y="3125201"/>
                </a:cubicBezTo>
                <a:cubicBezTo>
                  <a:pt x="1680601" y="3129023"/>
                  <a:pt x="1680574" y="3132839"/>
                  <a:pt x="1680008" y="3136641"/>
                </a:cubicBezTo>
                <a:lnTo>
                  <a:pt x="1679509" y="3136608"/>
                </a:lnTo>
                <a:lnTo>
                  <a:pt x="1679483" y="3137103"/>
                </a:lnTo>
                <a:lnTo>
                  <a:pt x="1662364" y="3135477"/>
                </a:lnTo>
                <a:cubicBezTo>
                  <a:pt x="1629990" y="3134950"/>
                  <a:pt x="1598110" y="3131969"/>
                  <a:pt x="1566938" y="3126415"/>
                </a:cubicBezTo>
                <a:cubicBezTo>
                  <a:pt x="1561361" y="3126834"/>
                  <a:pt x="1556032" y="3125886"/>
                  <a:pt x="1550721" y="3124875"/>
                </a:cubicBezTo>
                <a:lnTo>
                  <a:pt x="1550605" y="3123727"/>
                </a:lnTo>
                <a:cubicBezTo>
                  <a:pt x="1191754" y="3064328"/>
                  <a:pt x="910715" y="2783551"/>
                  <a:pt x="860439" y="2430686"/>
                </a:cubicBezTo>
                <a:cubicBezTo>
                  <a:pt x="860272" y="2430633"/>
                  <a:pt x="860103" y="2430628"/>
                  <a:pt x="859934" y="2430623"/>
                </a:cubicBezTo>
                <a:lnTo>
                  <a:pt x="859396" y="2423947"/>
                </a:lnTo>
                <a:cubicBezTo>
                  <a:pt x="854337" y="2393697"/>
                  <a:pt x="851886" y="2362806"/>
                  <a:pt x="851928" y="2331471"/>
                </a:cubicBezTo>
                <a:cubicBezTo>
                  <a:pt x="850616" y="2325843"/>
                  <a:pt x="850558" y="2320176"/>
                  <a:pt x="850558" y="2314495"/>
                </a:cubicBezTo>
                <a:lnTo>
                  <a:pt x="851152" y="2303055"/>
                </a:lnTo>
                <a:lnTo>
                  <a:pt x="851650" y="2303088"/>
                </a:lnTo>
                <a:close/>
                <a:moveTo>
                  <a:pt x="828925" y="2302594"/>
                </a:moveTo>
                <a:lnTo>
                  <a:pt x="828951" y="2303088"/>
                </a:lnTo>
                <a:lnTo>
                  <a:pt x="829449" y="2303055"/>
                </a:lnTo>
                <a:lnTo>
                  <a:pt x="830043" y="2314495"/>
                </a:lnTo>
                <a:cubicBezTo>
                  <a:pt x="830043" y="2320176"/>
                  <a:pt x="829984" y="2325843"/>
                  <a:pt x="828672" y="2331471"/>
                </a:cubicBezTo>
                <a:cubicBezTo>
                  <a:pt x="828714" y="2362806"/>
                  <a:pt x="826264" y="2393697"/>
                  <a:pt x="821205" y="2423947"/>
                </a:cubicBezTo>
                <a:lnTo>
                  <a:pt x="820667" y="2430623"/>
                </a:lnTo>
                <a:cubicBezTo>
                  <a:pt x="820497" y="2430628"/>
                  <a:pt x="820329" y="2430633"/>
                  <a:pt x="820161" y="2430686"/>
                </a:cubicBezTo>
                <a:cubicBezTo>
                  <a:pt x="769886" y="2783551"/>
                  <a:pt x="488847" y="3064328"/>
                  <a:pt x="129995" y="3123727"/>
                </a:cubicBezTo>
                <a:lnTo>
                  <a:pt x="129879" y="3124875"/>
                </a:lnTo>
                <a:cubicBezTo>
                  <a:pt x="124569" y="3125886"/>
                  <a:pt x="119240" y="3126834"/>
                  <a:pt x="113663" y="3126415"/>
                </a:cubicBezTo>
                <a:cubicBezTo>
                  <a:pt x="82491" y="3131969"/>
                  <a:pt x="50611" y="3134950"/>
                  <a:pt x="18236" y="3135477"/>
                </a:cubicBezTo>
                <a:lnTo>
                  <a:pt x="1118" y="3137103"/>
                </a:lnTo>
                <a:lnTo>
                  <a:pt x="1092" y="3136608"/>
                </a:lnTo>
                <a:lnTo>
                  <a:pt x="593" y="3136641"/>
                </a:lnTo>
                <a:cubicBezTo>
                  <a:pt x="27" y="3132839"/>
                  <a:pt x="0" y="3129023"/>
                  <a:pt x="0" y="3125201"/>
                </a:cubicBezTo>
                <a:cubicBezTo>
                  <a:pt x="0" y="3119519"/>
                  <a:pt x="58" y="3113850"/>
                  <a:pt x="1370" y="3108220"/>
                </a:cubicBezTo>
                <a:cubicBezTo>
                  <a:pt x="1328" y="3076892"/>
                  <a:pt x="3778" y="3046007"/>
                  <a:pt x="8835" y="3015763"/>
                </a:cubicBezTo>
                <a:lnTo>
                  <a:pt x="9375" y="3009073"/>
                </a:lnTo>
                <a:cubicBezTo>
                  <a:pt x="9543" y="3009068"/>
                  <a:pt x="9713" y="3009063"/>
                  <a:pt x="9880" y="3009010"/>
                </a:cubicBezTo>
                <a:cubicBezTo>
                  <a:pt x="60157" y="2656144"/>
                  <a:pt x="341196" y="2375367"/>
                  <a:pt x="700046" y="2315969"/>
                </a:cubicBezTo>
                <a:lnTo>
                  <a:pt x="700163" y="2314821"/>
                </a:lnTo>
                <a:cubicBezTo>
                  <a:pt x="705472" y="2313811"/>
                  <a:pt x="710800" y="2312863"/>
                  <a:pt x="716376" y="2313282"/>
                </a:cubicBezTo>
                <a:cubicBezTo>
                  <a:pt x="747559" y="2307725"/>
                  <a:pt x="779452" y="2304744"/>
                  <a:pt x="811837" y="2304217"/>
                </a:cubicBezTo>
                <a:close/>
                <a:moveTo>
                  <a:pt x="8305836" y="1608087"/>
                </a:moveTo>
                <a:cubicBezTo>
                  <a:pt x="8030646" y="1666766"/>
                  <a:pt x="7815802" y="1879876"/>
                  <a:pt x="7762527" y="2148655"/>
                </a:cubicBezTo>
                <a:cubicBezTo>
                  <a:pt x="8037717" y="2089976"/>
                  <a:pt x="8252560" y="1876866"/>
                  <a:pt x="8305836" y="1608087"/>
                </a:cubicBezTo>
                <a:close/>
                <a:moveTo>
                  <a:pt x="6911971" y="1608087"/>
                </a:moveTo>
                <a:cubicBezTo>
                  <a:pt x="6965247" y="1876866"/>
                  <a:pt x="7180090" y="2089976"/>
                  <a:pt x="7455280" y="2148655"/>
                </a:cubicBezTo>
                <a:cubicBezTo>
                  <a:pt x="7402005" y="1879876"/>
                  <a:pt x="7187161" y="1666766"/>
                  <a:pt x="6911971" y="1608087"/>
                </a:cubicBezTo>
                <a:close/>
                <a:moveTo>
                  <a:pt x="6613685" y="1608087"/>
                </a:moveTo>
                <a:cubicBezTo>
                  <a:pt x="6338495" y="1666766"/>
                  <a:pt x="6123651" y="1879876"/>
                  <a:pt x="6070376" y="2148655"/>
                </a:cubicBezTo>
                <a:cubicBezTo>
                  <a:pt x="6345566" y="2089976"/>
                  <a:pt x="6560409" y="1876866"/>
                  <a:pt x="6613685" y="1608087"/>
                </a:cubicBezTo>
                <a:close/>
                <a:moveTo>
                  <a:pt x="5219820" y="1608087"/>
                </a:moveTo>
                <a:cubicBezTo>
                  <a:pt x="5273096" y="1876866"/>
                  <a:pt x="5487939" y="2089976"/>
                  <a:pt x="5763129" y="2148655"/>
                </a:cubicBezTo>
                <a:cubicBezTo>
                  <a:pt x="5709854" y="1879876"/>
                  <a:pt x="5495010" y="1666766"/>
                  <a:pt x="5219820" y="1608087"/>
                </a:cubicBezTo>
                <a:close/>
                <a:moveTo>
                  <a:pt x="4921534" y="1608087"/>
                </a:moveTo>
                <a:cubicBezTo>
                  <a:pt x="4646344" y="1666766"/>
                  <a:pt x="4431500" y="1879876"/>
                  <a:pt x="4378225" y="2148655"/>
                </a:cubicBezTo>
                <a:cubicBezTo>
                  <a:pt x="4653415" y="2089976"/>
                  <a:pt x="4868259" y="1876866"/>
                  <a:pt x="4921534" y="1608087"/>
                </a:cubicBezTo>
                <a:close/>
                <a:moveTo>
                  <a:pt x="3527669" y="1608087"/>
                </a:moveTo>
                <a:cubicBezTo>
                  <a:pt x="3580945" y="1876866"/>
                  <a:pt x="3795788" y="2089976"/>
                  <a:pt x="4070978" y="2148655"/>
                </a:cubicBezTo>
                <a:cubicBezTo>
                  <a:pt x="4017703" y="1879876"/>
                  <a:pt x="3802859" y="1666766"/>
                  <a:pt x="3527669" y="1608087"/>
                </a:cubicBezTo>
                <a:close/>
                <a:moveTo>
                  <a:pt x="3229383" y="1608087"/>
                </a:moveTo>
                <a:cubicBezTo>
                  <a:pt x="2954193" y="1666766"/>
                  <a:pt x="2739349" y="1879876"/>
                  <a:pt x="2686074" y="2148655"/>
                </a:cubicBezTo>
                <a:cubicBezTo>
                  <a:pt x="2961264" y="2089976"/>
                  <a:pt x="3176107" y="1876866"/>
                  <a:pt x="3229383" y="1608087"/>
                </a:cubicBezTo>
                <a:close/>
                <a:moveTo>
                  <a:pt x="1835518" y="1608087"/>
                </a:moveTo>
                <a:cubicBezTo>
                  <a:pt x="1888794" y="1876866"/>
                  <a:pt x="2103637" y="2089976"/>
                  <a:pt x="2378827" y="2148655"/>
                </a:cubicBezTo>
                <a:cubicBezTo>
                  <a:pt x="2325552" y="1879876"/>
                  <a:pt x="2110708" y="1666766"/>
                  <a:pt x="1835518" y="1608087"/>
                </a:cubicBezTo>
                <a:close/>
                <a:moveTo>
                  <a:pt x="1537232" y="1608087"/>
                </a:moveTo>
                <a:cubicBezTo>
                  <a:pt x="1262042" y="1666766"/>
                  <a:pt x="1047198" y="1879876"/>
                  <a:pt x="993923" y="2148655"/>
                </a:cubicBezTo>
                <a:cubicBezTo>
                  <a:pt x="1269113" y="2089976"/>
                  <a:pt x="1483956" y="1876866"/>
                  <a:pt x="1537232" y="1608087"/>
                </a:cubicBezTo>
                <a:close/>
                <a:moveTo>
                  <a:pt x="143367" y="1608087"/>
                </a:moveTo>
                <a:cubicBezTo>
                  <a:pt x="196643" y="1876866"/>
                  <a:pt x="411486" y="2089976"/>
                  <a:pt x="686676" y="2148655"/>
                </a:cubicBezTo>
                <a:cubicBezTo>
                  <a:pt x="633401" y="1879876"/>
                  <a:pt x="418557" y="1666766"/>
                  <a:pt x="143367" y="1608087"/>
                </a:cubicBezTo>
                <a:close/>
                <a:moveTo>
                  <a:pt x="8461873" y="1464394"/>
                </a:moveTo>
                <a:lnTo>
                  <a:pt x="8478960" y="1466004"/>
                </a:lnTo>
                <a:cubicBezTo>
                  <a:pt x="8511346" y="1466527"/>
                  <a:pt x="8543239" y="1469485"/>
                  <a:pt x="8574422" y="1474998"/>
                </a:cubicBezTo>
                <a:cubicBezTo>
                  <a:pt x="8579998" y="1474582"/>
                  <a:pt x="8585326" y="1475523"/>
                  <a:pt x="8590635" y="1476525"/>
                </a:cubicBezTo>
                <a:lnTo>
                  <a:pt x="8590752" y="1477664"/>
                </a:lnTo>
                <a:cubicBezTo>
                  <a:pt x="8815033" y="1514497"/>
                  <a:pt x="9008920" y="1637126"/>
                  <a:pt x="9135069" y="1809390"/>
                </a:cubicBezTo>
                <a:lnTo>
                  <a:pt x="9139239" y="1816149"/>
                </a:lnTo>
                <a:lnTo>
                  <a:pt x="9139239" y="2119309"/>
                </a:lnTo>
                <a:lnTo>
                  <a:pt x="9120077" y="2050665"/>
                </a:lnTo>
                <a:cubicBezTo>
                  <a:pt x="9039502" y="1829012"/>
                  <a:pt x="8844913" y="1659431"/>
                  <a:pt x="8604122" y="1608087"/>
                </a:cubicBezTo>
                <a:cubicBezTo>
                  <a:pt x="8650738" y="1843269"/>
                  <a:pt x="8821055" y="2035829"/>
                  <a:pt x="9047261" y="2119605"/>
                </a:cubicBezTo>
                <a:lnTo>
                  <a:pt x="9139239" y="2146279"/>
                </a:lnTo>
                <a:lnTo>
                  <a:pt x="9139239" y="2273778"/>
                </a:lnTo>
                <a:lnTo>
                  <a:pt x="9030179" y="2246972"/>
                </a:lnTo>
                <a:cubicBezTo>
                  <a:pt x="8735297" y="2149386"/>
                  <a:pt x="8514628" y="1897812"/>
                  <a:pt x="8470637" y="1591480"/>
                </a:cubicBezTo>
                <a:cubicBezTo>
                  <a:pt x="8470469" y="1591427"/>
                  <a:pt x="8470301" y="1591423"/>
                  <a:pt x="8470131" y="1591418"/>
                </a:cubicBezTo>
                <a:lnTo>
                  <a:pt x="8469593" y="1584794"/>
                </a:lnTo>
                <a:cubicBezTo>
                  <a:pt x="8464534" y="1554782"/>
                  <a:pt x="8462083" y="1524133"/>
                  <a:pt x="8462126" y="1493044"/>
                </a:cubicBezTo>
                <a:cubicBezTo>
                  <a:pt x="8460814" y="1487460"/>
                  <a:pt x="8460755" y="1481838"/>
                  <a:pt x="8460755" y="1476202"/>
                </a:cubicBezTo>
                <a:lnTo>
                  <a:pt x="8461349" y="1464852"/>
                </a:lnTo>
                <a:lnTo>
                  <a:pt x="8461847" y="1464884"/>
                </a:lnTo>
                <a:close/>
                <a:moveTo>
                  <a:pt x="8448085" y="1464394"/>
                </a:moveTo>
                <a:lnTo>
                  <a:pt x="8448111" y="1464884"/>
                </a:lnTo>
                <a:lnTo>
                  <a:pt x="8448609" y="1464852"/>
                </a:lnTo>
                <a:lnTo>
                  <a:pt x="8449203" y="1476202"/>
                </a:lnTo>
                <a:cubicBezTo>
                  <a:pt x="8449203" y="1481838"/>
                  <a:pt x="8449144" y="1487460"/>
                  <a:pt x="8447832" y="1493044"/>
                </a:cubicBezTo>
                <a:cubicBezTo>
                  <a:pt x="8447875" y="1524133"/>
                  <a:pt x="8445424" y="1554782"/>
                  <a:pt x="8440365" y="1584794"/>
                </a:cubicBezTo>
                <a:lnTo>
                  <a:pt x="8439827" y="1591418"/>
                </a:lnTo>
                <a:cubicBezTo>
                  <a:pt x="8439657" y="1591423"/>
                  <a:pt x="8439489" y="1591427"/>
                  <a:pt x="8439321" y="1591480"/>
                </a:cubicBezTo>
                <a:cubicBezTo>
                  <a:pt x="8389046" y="1941574"/>
                  <a:pt x="8108007" y="2220146"/>
                  <a:pt x="7749156" y="2279078"/>
                </a:cubicBezTo>
                <a:lnTo>
                  <a:pt x="7749040" y="2280217"/>
                </a:lnTo>
                <a:cubicBezTo>
                  <a:pt x="7743729" y="2281220"/>
                  <a:pt x="7738400" y="2282161"/>
                  <a:pt x="7732823" y="2281745"/>
                </a:cubicBezTo>
                <a:cubicBezTo>
                  <a:pt x="7701651" y="2287255"/>
                  <a:pt x="7669771" y="2290213"/>
                  <a:pt x="7637396" y="2290736"/>
                </a:cubicBezTo>
                <a:lnTo>
                  <a:pt x="7620278" y="2292349"/>
                </a:lnTo>
                <a:lnTo>
                  <a:pt x="7620252" y="2291858"/>
                </a:lnTo>
                <a:lnTo>
                  <a:pt x="7619753" y="2291891"/>
                </a:lnTo>
                <a:cubicBezTo>
                  <a:pt x="7619187" y="2288119"/>
                  <a:pt x="7619160" y="2284333"/>
                  <a:pt x="7619160" y="2280541"/>
                </a:cubicBezTo>
                <a:cubicBezTo>
                  <a:pt x="7619160" y="2274903"/>
                  <a:pt x="7619219" y="2269279"/>
                  <a:pt x="7620531" y="2263693"/>
                </a:cubicBezTo>
                <a:cubicBezTo>
                  <a:pt x="7620488" y="2232611"/>
                  <a:pt x="7622938" y="2201969"/>
                  <a:pt x="7627995" y="2171962"/>
                </a:cubicBezTo>
                <a:lnTo>
                  <a:pt x="7628535" y="2165325"/>
                </a:lnTo>
                <a:cubicBezTo>
                  <a:pt x="7628704" y="2165320"/>
                  <a:pt x="7628873" y="2165315"/>
                  <a:pt x="7629040" y="2165262"/>
                </a:cubicBezTo>
                <a:cubicBezTo>
                  <a:pt x="7679317" y="1815167"/>
                  <a:pt x="7960356" y="1536596"/>
                  <a:pt x="8319206" y="1477664"/>
                </a:cubicBezTo>
                <a:lnTo>
                  <a:pt x="8319323" y="1476525"/>
                </a:lnTo>
                <a:cubicBezTo>
                  <a:pt x="8324632" y="1475523"/>
                  <a:pt x="8329960" y="1474582"/>
                  <a:pt x="8335536" y="1474998"/>
                </a:cubicBezTo>
                <a:cubicBezTo>
                  <a:pt x="8366719" y="1469485"/>
                  <a:pt x="8398612" y="1466527"/>
                  <a:pt x="8430998" y="1466004"/>
                </a:cubicBezTo>
                <a:close/>
                <a:moveTo>
                  <a:pt x="6769722" y="1464394"/>
                </a:moveTo>
                <a:lnTo>
                  <a:pt x="6786810" y="1466004"/>
                </a:lnTo>
                <a:cubicBezTo>
                  <a:pt x="6819195" y="1466527"/>
                  <a:pt x="6851088" y="1469485"/>
                  <a:pt x="6882271" y="1474998"/>
                </a:cubicBezTo>
                <a:cubicBezTo>
                  <a:pt x="6887847" y="1474582"/>
                  <a:pt x="6893175" y="1475523"/>
                  <a:pt x="6898484" y="1476525"/>
                </a:cubicBezTo>
                <a:lnTo>
                  <a:pt x="6898601" y="1477664"/>
                </a:lnTo>
                <a:cubicBezTo>
                  <a:pt x="7257451" y="1536596"/>
                  <a:pt x="7538490" y="1815167"/>
                  <a:pt x="7588766" y="2165262"/>
                </a:cubicBezTo>
                <a:cubicBezTo>
                  <a:pt x="7588934" y="2165315"/>
                  <a:pt x="7589103" y="2165320"/>
                  <a:pt x="7589272" y="2165325"/>
                </a:cubicBezTo>
                <a:lnTo>
                  <a:pt x="7589812" y="2171962"/>
                </a:lnTo>
                <a:cubicBezTo>
                  <a:pt x="7594869" y="2201969"/>
                  <a:pt x="7597319" y="2232611"/>
                  <a:pt x="7597276" y="2263693"/>
                </a:cubicBezTo>
                <a:cubicBezTo>
                  <a:pt x="7598588" y="2269279"/>
                  <a:pt x="7598647" y="2274903"/>
                  <a:pt x="7598647" y="2280541"/>
                </a:cubicBezTo>
                <a:cubicBezTo>
                  <a:pt x="7598647" y="2284333"/>
                  <a:pt x="7598620" y="2288119"/>
                  <a:pt x="7598054" y="2291891"/>
                </a:cubicBezTo>
                <a:lnTo>
                  <a:pt x="7597555" y="2291858"/>
                </a:lnTo>
                <a:lnTo>
                  <a:pt x="7597529" y="2292349"/>
                </a:lnTo>
                <a:lnTo>
                  <a:pt x="7580411" y="2290736"/>
                </a:lnTo>
                <a:cubicBezTo>
                  <a:pt x="7548036" y="2290213"/>
                  <a:pt x="7516156" y="2287255"/>
                  <a:pt x="7484984" y="2281745"/>
                </a:cubicBezTo>
                <a:cubicBezTo>
                  <a:pt x="7479407" y="2282161"/>
                  <a:pt x="7474078" y="2281220"/>
                  <a:pt x="7468767" y="2280217"/>
                </a:cubicBezTo>
                <a:lnTo>
                  <a:pt x="7468651" y="2279078"/>
                </a:lnTo>
                <a:cubicBezTo>
                  <a:pt x="7109800" y="2220146"/>
                  <a:pt x="6828761" y="1941574"/>
                  <a:pt x="6778486" y="1591480"/>
                </a:cubicBezTo>
                <a:cubicBezTo>
                  <a:pt x="6778318" y="1591427"/>
                  <a:pt x="6778150" y="1591423"/>
                  <a:pt x="6777980" y="1591418"/>
                </a:cubicBezTo>
                <a:lnTo>
                  <a:pt x="6777442" y="1584794"/>
                </a:lnTo>
                <a:cubicBezTo>
                  <a:pt x="6772383" y="1554782"/>
                  <a:pt x="6769933" y="1524133"/>
                  <a:pt x="6769975" y="1493044"/>
                </a:cubicBezTo>
                <a:cubicBezTo>
                  <a:pt x="6768663" y="1487460"/>
                  <a:pt x="6768604" y="1481838"/>
                  <a:pt x="6768604" y="1476202"/>
                </a:cubicBezTo>
                <a:lnTo>
                  <a:pt x="6769198" y="1464852"/>
                </a:lnTo>
                <a:lnTo>
                  <a:pt x="6769696" y="1464884"/>
                </a:lnTo>
                <a:close/>
                <a:moveTo>
                  <a:pt x="6755934" y="1464394"/>
                </a:moveTo>
                <a:lnTo>
                  <a:pt x="6755960" y="1464884"/>
                </a:lnTo>
                <a:lnTo>
                  <a:pt x="6756458" y="1464852"/>
                </a:lnTo>
                <a:lnTo>
                  <a:pt x="6757052" y="1476202"/>
                </a:lnTo>
                <a:cubicBezTo>
                  <a:pt x="6757052" y="1481838"/>
                  <a:pt x="6756994" y="1487460"/>
                  <a:pt x="6755682" y="1493044"/>
                </a:cubicBezTo>
                <a:cubicBezTo>
                  <a:pt x="6755724" y="1524133"/>
                  <a:pt x="6753273" y="1554782"/>
                  <a:pt x="6748215" y="1584794"/>
                </a:cubicBezTo>
                <a:lnTo>
                  <a:pt x="6747676" y="1591418"/>
                </a:lnTo>
                <a:cubicBezTo>
                  <a:pt x="6747507" y="1591423"/>
                  <a:pt x="6747338" y="1591427"/>
                  <a:pt x="6747171" y="1591480"/>
                </a:cubicBezTo>
                <a:cubicBezTo>
                  <a:pt x="6696895" y="1941574"/>
                  <a:pt x="6415856" y="2220146"/>
                  <a:pt x="6057005" y="2279078"/>
                </a:cubicBezTo>
                <a:lnTo>
                  <a:pt x="6056889" y="2280217"/>
                </a:lnTo>
                <a:cubicBezTo>
                  <a:pt x="6051578" y="2281220"/>
                  <a:pt x="6046249" y="2282161"/>
                  <a:pt x="6040672" y="2281745"/>
                </a:cubicBezTo>
                <a:cubicBezTo>
                  <a:pt x="6009500" y="2287255"/>
                  <a:pt x="5977620" y="2290213"/>
                  <a:pt x="5945246" y="2290736"/>
                </a:cubicBezTo>
                <a:lnTo>
                  <a:pt x="5928127" y="2292349"/>
                </a:lnTo>
                <a:lnTo>
                  <a:pt x="5928101" y="2291858"/>
                </a:lnTo>
                <a:lnTo>
                  <a:pt x="5927602" y="2291891"/>
                </a:lnTo>
                <a:cubicBezTo>
                  <a:pt x="5927036" y="2288119"/>
                  <a:pt x="5927009" y="2284333"/>
                  <a:pt x="5927009" y="2280541"/>
                </a:cubicBezTo>
                <a:cubicBezTo>
                  <a:pt x="5927009" y="2274903"/>
                  <a:pt x="5927068" y="2269279"/>
                  <a:pt x="5928380" y="2263693"/>
                </a:cubicBezTo>
                <a:cubicBezTo>
                  <a:pt x="5928338" y="2232611"/>
                  <a:pt x="5930787" y="2201969"/>
                  <a:pt x="5935844" y="2171962"/>
                </a:cubicBezTo>
                <a:lnTo>
                  <a:pt x="5936384" y="2165325"/>
                </a:lnTo>
                <a:cubicBezTo>
                  <a:pt x="5936553" y="2165320"/>
                  <a:pt x="5936722" y="2165315"/>
                  <a:pt x="5936890" y="2165262"/>
                </a:cubicBezTo>
                <a:cubicBezTo>
                  <a:pt x="5987166" y="1815167"/>
                  <a:pt x="6268205" y="1536596"/>
                  <a:pt x="6627056" y="1477664"/>
                </a:cubicBezTo>
                <a:lnTo>
                  <a:pt x="6627173" y="1476525"/>
                </a:lnTo>
                <a:cubicBezTo>
                  <a:pt x="6632481" y="1475523"/>
                  <a:pt x="6637809" y="1474582"/>
                  <a:pt x="6643385" y="1474998"/>
                </a:cubicBezTo>
                <a:cubicBezTo>
                  <a:pt x="6674569" y="1469485"/>
                  <a:pt x="6706461" y="1466527"/>
                  <a:pt x="6738847" y="1466004"/>
                </a:cubicBezTo>
                <a:close/>
                <a:moveTo>
                  <a:pt x="5077571" y="1464394"/>
                </a:moveTo>
                <a:lnTo>
                  <a:pt x="5094659" y="1466004"/>
                </a:lnTo>
                <a:cubicBezTo>
                  <a:pt x="5127044" y="1466527"/>
                  <a:pt x="5158937" y="1469485"/>
                  <a:pt x="5190120" y="1474998"/>
                </a:cubicBezTo>
                <a:cubicBezTo>
                  <a:pt x="5195696" y="1474582"/>
                  <a:pt x="5201024" y="1475523"/>
                  <a:pt x="5206334" y="1476525"/>
                </a:cubicBezTo>
                <a:lnTo>
                  <a:pt x="5206450" y="1477664"/>
                </a:lnTo>
                <a:cubicBezTo>
                  <a:pt x="5565300" y="1536596"/>
                  <a:pt x="5846339" y="1815167"/>
                  <a:pt x="5896616" y="2165262"/>
                </a:cubicBezTo>
                <a:cubicBezTo>
                  <a:pt x="5896783" y="2165315"/>
                  <a:pt x="5896953" y="2165320"/>
                  <a:pt x="5897121" y="2165325"/>
                </a:cubicBezTo>
                <a:lnTo>
                  <a:pt x="5897662" y="2171962"/>
                </a:lnTo>
                <a:cubicBezTo>
                  <a:pt x="5902718" y="2201969"/>
                  <a:pt x="5905168" y="2232611"/>
                  <a:pt x="5905126" y="2263693"/>
                </a:cubicBezTo>
                <a:cubicBezTo>
                  <a:pt x="5906438" y="2269279"/>
                  <a:pt x="5906496" y="2274903"/>
                  <a:pt x="5906496" y="2280541"/>
                </a:cubicBezTo>
                <a:cubicBezTo>
                  <a:pt x="5906496" y="2284333"/>
                  <a:pt x="5906469" y="2288119"/>
                  <a:pt x="5905903" y="2291891"/>
                </a:cubicBezTo>
                <a:lnTo>
                  <a:pt x="5905404" y="2291858"/>
                </a:lnTo>
                <a:lnTo>
                  <a:pt x="5905378" y="2292349"/>
                </a:lnTo>
                <a:lnTo>
                  <a:pt x="5888260" y="2290736"/>
                </a:lnTo>
                <a:cubicBezTo>
                  <a:pt x="5855886" y="2290213"/>
                  <a:pt x="5824005" y="2287255"/>
                  <a:pt x="5792833" y="2281745"/>
                </a:cubicBezTo>
                <a:cubicBezTo>
                  <a:pt x="5787256" y="2282161"/>
                  <a:pt x="5781927" y="2281220"/>
                  <a:pt x="5776617" y="2280217"/>
                </a:cubicBezTo>
                <a:lnTo>
                  <a:pt x="5776501" y="2279078"/>
                </a:lnTo>
                <a:cubicBezTo>
                  <a:pt x="5417649" y="2220146"/>
                  <a:pt x="5136610" y="1941574"/>
                  <a:pt x="5086335" y="1591480"/>
                </a:cubicBezTo>
                <a:cubicBezTo>
                  <a:pt x="5086167" y="1591427"/>
                  <a:pt x="5085999" y="1591423"/>
                  <a:pt x="5085830" y="1591418"/>
                </a:cubicBezTo>
                <a:lnTo>
                  <a:pt x="5085291" y="1584794"/>
                </a:lnTo>
                <a:cubicBezTo>
                  <a:pt x="5080233" y="1554782"/>
                  <a:pt x="5077782" y="1524133"/>
                  <a:pt x="5077824" y="1493044"/>
                </a:cubicBezTo>
                <a:cubicBezTo>
                  <a:pt x="5076512" y="1487460"/>
                  <a:pt x="5076453" y="1481838"/>
                  <a:pt x="5076453" y="1476202"/>
                </a:cubicBezTo>
                <a:lnTo>
                  <a:pt x="5077047" y="1464852"/>
                </a:lnTo>
                <a:lnTo>
                  <a:pt x="5077545" y="1464884"/>
                </a:lnTo>
                <a:close/>
                <a:moveTo>
                  <a:pt x="5063783" y="1464394"/>
                </a:moveTo>
                <a:lnTo>
                  <a:pt x="5063809" y="1464884"/>
                </a:lnTo>
                <a:lnTo>
                  <a:pt x="5064307" y="1464852"/>
                </a:lnTo>
                <a:lnTo>
                  <a:pt x="5064902" y="1476202"/>
                </a:lnTo>
                <a:cubicBezTo>
                  <a:pt x="5064902" y="1481838"/>
                  <a:pt x="5064842" y="1487460"/>
                  <a:pt x="5063530" y="1493044"/>
                </a:cubicBezTo>
                <a:cubicBezTo>
                  <a:pt x="5063572" y="1524133"/>
                  <a:pt x="5061122" y="1554782"/>
                  <a:pt x="5056063" y="1584794"/>
                </a:cubicBezTo>
                <a:lnTo>
                  <a:pt x="5055525" y="1591418"/>
                </a:lnTo>
                <a:cubicBezTo>
                  <a:pt x="5055355" y="1591423"/>
                  <a:pt x="5055187" y="1591427"/>
                  <a:pt x="5055019" y="1591480"/>
                </a:cubicBezTo>
                <a:cubicBezTo>
                  <a:pt x="5004744" y="1941574"/>
                  <a:pt x="4723705" y="2220146"/>
                  <a:pt x="4364853" y="2279078"/>
                </a:cubicBezTo>
                <a:lnTo>
                  <a:pt x="4364737" y="2280217"/>
                </a:lnTo>
                <a:cubicBezTo>
                  <a:pt x="4359427" y="2281220"/>
                  <a:pt x="4354098" y="2282161"/>
                  <a:pt x="4348521" y="2281745"/>
                </a:cubicBezTo>
                <a:cubicBezTo>
                  <a:pt x="4317350" y="2287255"/>
                  <a:pt x="4285468" y="2290213"/>
                  <a:pt x="4253094" y="2290736"/>
                </a:cubicBezTo>
                <a:lnTo>
                  <a:pt x="4235976" y="2292349"/>
                </a:lnTo>
                <a:lnTo>
                  <a:pt x="4235950" y="2291858"/>
                </a:lnTo>
                <a:lnTo>
                  <a:pt x="4235451" y="2291891"/>
                </a:lnTo>
                <a:cubicBezTo>
                  <a:pt x="4234885" y="2288119"/>
                  <a:pt x="4234858" y="2284333"/>
                  <a:pt x="4234858" y="2280541"/>
                </a:cubicBezTo>
                <a:cubicBezTo>
                  <a:pt x="4234858" y="2274903"/>
                  <a:pt x="4234916" y="2269279"/>
                  <a:pt x="4236228" y="2263693"/>
                </a:cubicBezTo>
                <a:cubicBezTo>
                  <a:pt x="4236186" y="2232611"/>
                  <a:pt x="4238636" y="2201969"/>
                  <a:pt x="4243692" y="2171962"/>
                </a:cubicBezTo>
                <a:lnTo>
                  <a:pt x="4244233" y="2165325"/>
                </a:lnTo>
                <a:cubicBezTo>
                  <a:pt x="4244401" y="2165320"/>
                  <a:pt x="4244571" y="2165315"/>
                  <a:pt x="4244738" y="2165262"/>
                </a:cubicBezTo>
                <a:cubicBezTo>
                  <a:pt x="4295015" y="1815167"/>
                  <a:pt x="4576054" y="1536596"/>
                  <a:pt x="4934904" y="1477664"/>
                </a:cubicBezTo>
                <a:lnTo>
                  <a:pt x="4935021" y="1476525"/>
                </a:lnTo>
                <a:cubicBezTo>
                  <a:pt x="4940330" y="1475523"/>
                  <a:pt x="4945658" y="1474582"/>
                  <a:pt x="4951234" y="1474998"/>
                </a:cubicBezTo>
                <a:cubicBezTo>
                  <a:pt x="4982417" y="1469485"/>
                  <a:pt x="5014310" y="1466527"/>
                  <a:pt x="5046695" y="1466004"/>
                </a:cubicBezTo>
                <a:close/>
                <a:moveTo>
                  <a:pt x="3385420" y="1464394"/>
                </a:moveTo>
                <a:lnTo>
                  <a:pt x="3402507" y="1466004"/>
                </a:lnTo>
                <a:cubicBezTo>
                  <a:pt x="3434893" y="1466527"/>
                  <a:pt x="3466785" y="1469485"/>
                  <a:pt x="3497969" y="1474998"/>
                </a:cubicBezTo>
                <a:cubicBezTo>
                  <a:pt x="3503545" y="1474582"/>
                  <a:pt x="3508873" y="1475523"/>
                  <a:pt x="3514181" y="1476525"/>
                </a:cubicBezTo>
                <a:lnTo>
                  <a:pt x="3514298" y="1477664"/>
                </a:lnTo>
                <a:cubicBezTo>
                  <a:pt x="3873149" y="1536596"/>
                  <a:pt x="4154188" y="1815167"/>
                  <a:pt x="4204464" y="2165262"/>
                </a:cubicBezTo>
                <a:cubicBezTo>
                  <a:pt x="4204632" y="2165315"/>
                  <a:pt x="4204801" y="2165320"/>
                  <a:pt x="4204970" y="2165325"/>
                </a:cubicBezTo>
                <a:lnTo>
                  <a:pt x="4205510" y="2171962"/>
                </a:lnTo>
                <a:cubicBezTo>
                  <a:pt x="4210567" y="2201969"/>
                  <a:pt x="4213016" y="2232611"/>
                  <a:pt x="4212974" y="2263693"/>
                </a:cubicBezTo>
                <a:cubicBezTo>
                  <a:pt x="4214286" y="2269279"/>
                  <a:pt x="4214345" y="2274903"/>
                  <a:pt x="4214345" y="2280541"/>
                </a:cubicBezTo>
                <a:cubicBezTo>
                  <a:pt x="4214345" y="2284333"/>
                  <a:pt x="4214318" y="2288119"/>
                  <a:pt x="4213752" y="2291891"/>
                </a:cubicBezTo>
                <a:lnTo>
                  <a:pt x="4213253" y="2291858"/>
                </a:lnTo>
                <a:lnTo>
                  <a:pt x="4213227" y="2292349"/>
                </a:lnTo>
                <a:lnTo>
                  <a:pt x="4196108" y="2290736"/>
                </a:lnTo>
                <a:cubicBezTo>
                  <a:pt x="4163734" y="2290213"/>
                  <a:pt x="4131854" y="2287255"/>
                  <a:pt x="4100682" y="2281745"/>
                </a:cubicBezTo>
                <a:cubicBezTo>
                  <a:pt x="4095105" y="2282161"/>
                  <a:pt x="4089776" y="2281220"/>
                  <a:pt x="4084465" y="2280217"/>
                </a:cubicBezTo>
                <a:lnTo>
                  <a:pt x="4084349" y="2279078"/>
                </a:lnTo>
                <a:cubicBezTo>
                  <a:pt x="3725498" y="2220146"/>
                  <a:pt x="3444459" y="1941574"/>
                  <a:pt x="3394183" y="1591480"/>
                </a:cubicBezTo>
                <a:cubicBezTo>
                  <a:pt x="3394016" y="1591427"/>
                  <a:pt x="3393847" y="1591423"/>
                  <a:pt x="3393678" y="1591418"/>
                </a:cubicBezTo>
                <a:lnTo>
                  <a:pt x="3393139" y="1584794"/>
                </a:lnTo>
                <a:cubicBezTo>
                  <a:pt x="3388081" y="1554782"/>
                  <a:pt x="3385630" y="1524133"/>
                  <a:pt x="3385672" y="1493044"/>
                </a:cubicBezTo>
                <a:cubicBezTo>
                  <a:pt x="3384360" y="1487460"/>
                  <a:pt x="3384302" y="1481838"/>
                  <a:pt x="3384302" y="1476202"/>
                </a:cubicBezTo>
                <a:lnTo>
                  <a:pt x="3384896" y="1464852"/>
                </a:lnTo>
                <a:lnTo>
                  <a:pt x="3385394" y="1464884"/>
                </a:lnTo>
                <a:close/>
                <a:moveTo>
                  <a:pt x="3371632" y="1464394"/>
                </a:moveTo>
                <a:lnTo>
                  <a:pt x="3371658" y="1464884"/>
                </a:lnTo>
                <a:lnTo>
                  <a:pt x="3372156" y="1464852"/>
                </a:lnTo>
                <a:lnTo>
                  <a:pt x="3372750" y="1476202"/>
                </a:lnTo>
                <a:cubicBezTo>
                  <a:pt x="3372750" y="1481838"/>
                  <a:pt x="3372691" y="1487460"/>
                  <a:pt x="3371379" y="1493044"/>
                </a:cubicBezTo>
                <a:cubicBezTo>
                  <a:pt x="3371421" y="1524133"/>
                  <a:pt x="3368971" y="1554782"/>
                  <a:pt x="3363912" y="1584794"/>
                </a:cubicBezTo>
                <a:lnTo>
                  <a:pt x="3363374" y="1591418"/>
                </a:lnTo>
                <a:cubicBezTo>
                  <a:pt x="3363204" y="1591423"/>
                  <a:pt x="3363036" y="1591427"/>
                  <a:pt x="3362868" y="1591480"/>
                </a:cubicBezTo>
                <a:cubicBezTo>
                  <a:pt x="3312593" y="1941574"/>
                  <a:pt x="3031554" y="2220146"/>
                  <a:pt x="2672703" y="2279078"/>
                </a:cubicBezTo>
                <a:lnTo>
                  <a:pt x="2672586" y="2280217"/>
                </a:lnTo>
                <a:cubicBezTo>
                  <a:pt x="2667276" y="2281220"/>
                  <a:pt x="2661947" y="2282161"/>
                  <a:pt x="2656370" y="2281745"/>
                </a:cubicBezTo>
                <a:cubicBezTo>
                  <a:pt x="2625198" y="2287255"/>
                  <a:pt x="2593318" y="2290213"/>
                  <a:pt x="2560943" y="2290736"/>
                </a:cubicBezTo>
                <a:lnTo>
                  <a:pt x="2543825" y="2292349"/>
                </a:lnTo>
                <a:lnTo>
                  <a:pt x="2543799" y="2291858"/>
                </a:lnTo>
                <a:lnTo>
                  <a:pt x="2543300" y="2291891"/>
                </a:lnTo>
                <a:cubicBezTo>
                  <a:pt x="2542734" y="2288119"/>
                  <a:pt x="2542707" y="2284333"/>
                  <a:pt x="2542707" y="2280541"/>
                </a:cubicBezTo>
                <a:cubicBezTo>
                  <a:pt x="2542707" y="2274903"/>
                  <a:pt x="2542765" y="2269279"/>
                  <a:pt x="2544077" y="2263693"/>
                </a:cubicBezTo>
                <a:cubicBezTo>
                  <a:pt x="2544035" y="2232611"/>
                  <a:pt x="2546485" y="2201969"/>
                  <a:pt x="2551541" y="2171962"/>
                </a:cubicBezTo>
                <a:lnTo>
                  <a:pt x="2552082" y="2165325"/>
                </a:lnTo>
                <a:cubicBezTo>
                  <a:pt x="2552250" y="2165320"/>
                  <a:pt x="2552420" y="2165315"/>
                  <a:pt x="2552587" y="2165262"/>
                </a:cubicBezTo>
                <a:cubicBezTo>
                  <a:pt x="2602864" y="1815167"/>
                  <a:pt x="2883903" y="1536596"/>
                  <a:pt x="3242753" y="1477664"/>
                </a:cubicBezTo>
                <a:lnTo>
                  <a:pt x="3242870" y="1476525"/>
                </a:lnTo>
                <a:cubicBezTo>
                  <a:pt x="3248179" y="1475523"/>
                  <a:pt x="3253507" y="1474582"/>
                  <a:pt x="3259083" y="1474998"/>
                </a:cubicBezTo>
                <a:cubicBezTo>
                  <a:pt x="3290266" y="1469485"/>
                  <a:pt x="3322159" y="1466527"/>
                  <a:pt x="3354544" y="1466004"/>
                </a:cubicBezTo>
                <a:close/>
                <a:moveTo>
                  <a:pt x="1693269" y="1464394"/>
                </a:moveTo>
                <a:lnTo>
                  <a:pt x="1710356" y="1466004"/>
                </a:lnTo>
                <a:cubicBezTo>
                  <a:pt x="1742742" y="1466527"/>
                  <a:pt x="1774634" y="1469485"/>
                  <a:pt x="1805818" y="1474998"/>
                </a:cubicBezTo>
                <a:cubicBezTo>
                  <a:pt x="1811394" y="1474582"/>
                  <a:pt x="1816722" y="1475523"/>
                  <a:pt x="1822030" y="1476525"/>
                </a:cubicBezTo>
                <a:lnTo>
                  <a:pt x="1822148" y="1477664"/>
                </a:lnTo>
                <a:cubicBezTo>
                  <a:pt x="2180998" y="1536596"/>
                  <a:pt x="2462037" y="1815167"/>
                  <a:pt x="2512313" y="2165262"/>
                </a:cubicBezTo>
                <a:cubicBezTo>
                  <a:pt x="2512481" y="2165315"/>
                  <a:pt x="2512650" y="2165320"/>
                  <a:pt x="2512819" y="2165325"/>
                </a:cubicBezTo>
                <a:lnTo>
                  <a:pt x="2513359" y="2171962"/>
                </a:lnTo>
                <a:cubicBezTo>
                  <a:pt x="2518416" y="2201969"/>
                  <a:pt x="2520865" y="2232611"/>
                  <a:pt x="2520823" y="2263693"/>
                </a:cubicBezTo>
                <a:cubicBezTo>
                  <a:pt x="2522135" y="2269279"/>
                  <a:pt x="2522194" y="2274903"/>
                  <a:pt x="2522194" y="2280541"/>
                </a:cubicBezTo>
                <a:cubicBezTo>
                  <a:pt x="2522194" y="2284333"/>
                  <a:pt x="2522167" y="2288119"/>
                  <a:pt x="2521601" y="2291891"/>
                </a:cubicBezTo>
                <a:lnTo>
                  <a:pt x="2521102" y="2291858"/>
                </a:lnTo>
                <a:lnTo>
                  <a:pt x="2521076" y="2292349"/>
                </a:lnTo>
                <a:lnTo>
                  <a:pt x="2503957" y="2290736"/>
                </a:lnTo>
                <a:cubicBezTo>
                  <a:pt x="2471583" y="2290213"/>
                  <a:pt x="2439703" y="2287255"/>
                  <a:pt x="2408531" y="2281745"/>
                </a:cubicBezTo>
                <a:cubicBezTo>
                  <a:pt x="2402954" y="2282161"/>
                  <a:pt x="2397625" y="2281220"/>
                  <a:pt x="2392314" y="2280217"/>
                </a:cubicBezTo>
                <a:lnTo>
                  <a:pt x="2392198" y="2279078"/>
                </a:lnTo>
                <a:cubicBezTo>
                  <a:pt x="2033347" y="2220146"/>
                  <a:pt x="1752308" y="1941574"/>
                  <a:pt x="1702032" y="1591480"/>
                </a:cubicBezTo>
                <a:cubicBezTo>
                  <a:pt x="1701865" y="1591427"/>
                  <a:pt x="1701696" y="1591423"/>
                  <a:pt x="1701527" y="1591418"/>
                </a:cubicBezTo>
                <a:lnTo>
                  <a:pt x="1700989" y="1584794"/>
                </a:lnTo>
                <a:cubicBezTo>
                  <a:pt x="1695930" y="1554782"/>
                  <a:pt x="1693479" y="1524133"/>
                  <a:pt x="1693521" y="1493044"/>
                </a:cubicBezTo>
                <a:cubicBezTo>
                  <a:pt x="1692209" y="1487460"/>
                  <a:pt x="1692151" y="1481838"/>
                  <a:pt x="1692151" y="1476202"/>
                </a:cubicBezTo>
                <a:lnTo>
                  <a:pt x="1692745" y="1464852"/>
                </a:lnTo>
                <a:lnTo>
                  <a:pt x="1693243" y="1464884"/>
                </a:lnTo>
                <a:close/>
                <a:moveTo>
                  <a:pt x="1679481" y="1464394"/>
                </a:moveTo>
                <a:lnTo>
                  <a:pt x="1679507" y="1464884"/>
                </a:lnTo>
                <a:lnTo>
                  <a:pt x="1680005" y="1464852"/>
                </a:lnTo>
                <a:lnTo>
                  <a:pt x="1680599" y="1476202"/>
                </a:lnTo>
                <a:cubicBezTo>
                  <a:pt x="1680599" y="1481838"/>
                  <a:pt x="1680540" y="1487460"/>
                  <a:pt x="1679228" y="1493044"/>
                </a:cubicBezTo>
                <a:cubicBezTo>
                  <a:pt x="1679270" y="1524133"/>
                  <a:pt x="1676820" y="1554782"/>
                  <a:pt x="1671761" y="1584794"/>
                </a:cubicBezTo>
                <a:lnTo>
                  <a:pt x="1671223" y="1591418"/>
                </a:lnTo>
                <a:cubicBezTo>
                  <a:pt x="1671053" y="1591423"/>
                  <a:pt x="1670885" y="1591427"/>
                  <a:pt x="1670717" y="1591480"/>
                </a:cubicBezTo>
                <a:cubicBezTo>
                  <a:pt x="1620442" y="1941574"/>
                  <a:pt x="1339403" y="2220146"/>
                  <a:pt x="980552" y="2279078"/>
                </a:cubicBezTo>
                <a:lnTo>
                  <a:pt x="980435" y="2280217"/>
                </a:lnTo>
                <a:cubicBezTo>
                  <a:pt x="975125" y="2281220"/>
                  <a:pt x="969796" y="2282161"/>
                  <a:pt x="964219" y="2281745"/>
                </a:cubicBezTo>
                <a:cubicBezTo>
                  <a:pt x="933047" y="2287255"/>
                  <a:pt x="901167" y="2290213"/>
                  <a:pt x="868792" y="2290736"/>
                </a:cubicBezTo>
                <a:lnTo>
                  <a:pt x="851674" y="2292349"/>
                </a:lnTo>
                <a:lnTo>
                  <a:pt x="851648" y="2291858"/>
                </a:lnTo>
                <a:lnTo>
                  <a:pt x="851149" y="2291891"/>
                </a:lnTo>
                <a:cubicBezTo>
                  <a:pt x="850583" y="2288119"/>
                  <a:pt x="850556" y="2284333"/>
                  <a:pt x="850556" y="2280541"/>
                </a:cubicBezTo>
                <a:cubicBezTo>
                  <a:pt x="850556" y="2274903"/>
                  <a:pt x="850614" y="2269279"/>
                  <a:pt x="851926" y="2263693"/>
                </a:cubicBezTo>
                <a:cubicBezTo>
                  <a:pt x="851884" y="2232611"/>
                  <a:pt x="854334" y="2201969"/>
                  <a:pt x="859390" y="2171962"/>
                </a:cubicBezTo>
                <a:lnTo>
                  <a:pt x="859931" y="2165325"/>
                </a:lnTo>
                <a:cubicBezTo>
                  <a:pt x="860099" y="2165320"/>
                  <a:pt x="860269" y="2165315"/>
                  <a:pt x="860436" y="2165262"/>
                </a:cubicBezTo>
                <a:cubicBezTo>
                  <a:pt x="910713" y="1815167"/>
                  <a:pt x="1191752" y="1536596"/>
                  <a:pt x="1550602" y="1477664"/>
                </a:cubicBezTo>
                <a:lnTo>
                  <a:pt x="1550719" y="1476525"/>
                </a:lnTo>
                <a:cubicBezTo>
                  <a:pt x="1556028" y="1475523"/>
                  <a:pt x="1561356" y="1474582"/>
                  <a:pt x="1566932" y="1474998"/>
                </a:cubicBezTo>
                <a:cubicBezTo>
                  <a:pt x="1598115" y="1469485"/>
                  <a:pt x="1630008" y="1466527"/>
                  <a:pt x="1662393" y="1466004"/>
                </a:cubicBezTo>
                <a:close/>
                <a:moveTo>
                  <a:pt x="1118" y="1464394"/>
                </a:moveTo>
                <a:lnTo>
                  <a:pt x="18205" y="1466004"/>
                </a:lnTo>
                <a:cubicBezTo>
                  <a:pt x="50591" y="1466527"/>
                  <a:pt x="82483" y="1469485"/>
                  <a:pt x="113667" y="1474998"/>
                </a:cubicBezTo>
                <a:cubicBezTo>
                  <a:pt x="119243" y="1474582"/>
                  <a:pt x="124571" y="1475523"/>
                  <a:pt x="129879" y="1476525"/>
                </a:cubicBezTo>
                <a:lnTo>
                  <a:pt x="129997" y="1477664"/>
                </a:lnTo>
                <a:cubicBezTo>
                  <a:pt x="488847" y="1536596"/>
                  <a:pt x="769886" y="1815167"/>
                  <a:pt x="820162" y="2165262"/>
                </a:cubicBezTo>
                <a:cubicBezTo>
                  <a:pt x="820330" y="2165315"/>
                  <a:pt x="820499" y="2165320"/>
                  <a:pt x="820668" y="2165325"/>
                </a:cubicBezTo>
                <a:lnTo>
                  <a:pt x="821208" y="2171962"/>
                </a:lnTo>
                <a:cubicBezTo>
                  <a:pt x="826265" y="2201969"/>
                  <a:pt x="828714" y="2232611"/>
                  <a:pt x="828672" y="2263693"/>
                </a:cubicBezTo>
                <a:cubicBezTo>
                  <a:pt x="829984" y="2269279"/>
                  <a:pt x="830043" y="2274903"/>
                  <a:pt x="830043" y="2280541"/>
                </a:cubicBezTo>
                <a:cubicBezTo>
                  <a:pt x="830043" y="2284333"/>
                  <a:pt x="830016" y="2288119"/>
                  <a:pt x="829450" y="2291891"/>
                </a:cubicBezTo>
                <a:lnTo>
                  <a:pt x="828951" y="2291858"/>
                </a:lnTo>
                <a:lnTo>
                  <a:pt x="828925" y="2292349"/>
                </a:lnTo>
                <a:lnTo>
                  <a:pt x="811806" y="2290736"/>
                </a:lnTo>
                <a:cubicBezTo>
                  <a:pt x="779432" y="2290213"/>
                  <a:pt x="747552" y="2287255"/>
                  <a:pt x="716380" y="2281745"/>
                </a:cubicBezTo>
                <a:cubicBezTo>
                  <a:pt x="710803" y="2282161"/>
                  <a:pt x="705474" y="2281220"/>
                  <a:pt x="700163" y="2280217"/>
                </a:cubicBezTo>
                <a:lnTo>
                  <a:pt x="700047" y="2279078"/>
                </a:lnTo>
                <a:cubicBezTo>
                  <a:pt x="341196" y="2220146"/>
                  <a:pt x="60157" y="1941574"/>
                  <a:pt x="9881" y="1591480"/>
                </a:cubicBezTo>
                <a:cubicBezTo>
                  <a:pt x="9714" y="1591427"/>
                  <a:pt x="9545" y="1591423"/>
                  <a:pt x="9376" y="1591418"/>
                </a:cubicBezTo>
                <a:lnTo>
                  <a:pt x="8837" y="1584794"/>
                </a:lnTo>
                <a:cubicBezTo>
                  <a:pt x="3779" y="1554782"/>
                  <a:pt x="1328" y="1524133"/>
                  <a:pt x="1370" y="1493044"/>
                </a:cubicBezTo>
                <a:cubicBezTo>
                  <a:pt x="58" y="1487460"/>
                  <a:pt x="0" y="1481838"/>
                  <a:pt x="0" y="1476202"/>
                </a:cubicBezTo>
                <a:lnTo>
                  <a:pt x="594" y="1464852"/>
                </a:lnTo>
                <a:lnTo>
                  <a:pt x="1092" y="1464884"/>
                </a:lnTo>
                <a:close/>
                <a:moveTo>
                  <a:pt x="7762529" y="750600"/>
                </a:moveTo>
                <a:cubicBezTo>
                  <a:pt x="7815805" y="1021506"/>
                  <a:pt x="8030648" y="1236303"/>
                  <a:pt x="8305838" y="1295446"/>
                </a:cubicBezTo>
                <a:cubicBezTo>
                  <a:pt x="8252563" y="1024540"/>
                  <a:pt x="8037719" y="809743"/>
                  <a:pt x="7762529" y="750600"/>
                </a:cubicBezTo>
                <a:close/>
                <a:moveTo>
                  <a:pt x="7455280" y="750600"/>
                </a:moveTo>
                <a:cubicBezTo>
                  <a:pt x="7180090" y="809743"/>
                  <a:pt x="6965246" y="1024540"/>
                  <a:pt x="6911971" y="1295446"/>
                </a:cubicBezTo>
                <a:cubicBezTo>
                  <a:pt x="7187161" y="1236303"/>
                  <a:pt x="7402004" y="1021506"/>
                  <a:pt x="7455280" y="750600"/>
                </a:cubicBezTo>
                <a:close/>
                <a:moveTo>
                  <a:pt x="6070378" y="750600"/>
                </a:moveTo>
                <a:cubicBezTo>
                  <a:pt x="6123654" y="1021506"/>
                  <a:pt x="6338497" y="1236303"/>
                  <a:pt x="6613687" y="1295446"/>
                </a:cubicBezTo>
                <a:cubicBezTo>
                  <a:pt x="6560412" y="1024540"/>
                  <a:pt x="6345568" y="809743"/>
                  <a:pt x="6070378" y="750600"/>
                </a:cubicBezTo>
                <a:close/>
                <a:moveTo>
                  <a:pt x="5763129" y="750600"/>
                </a:moveTo>
                <a:cubicBezTo>
                  <a:pt x="5487939" y="809743"/>
                  <a:pt x="5273095" y="1024540"/>
                  <a:pt x="5219820" y="1295446"/>
                </a:cubicBezTo>
                <a:cubicBezTo>
                  <a:pt x="5495010" y="1236303"/>
                  <a:pt x="5709853" y="1021506"/>
                  <a:pt x="5763129" y="750600"/>
                </a:cubicBezTo>
                <a:close/>
                <a:moveTo>
                  <a:pt x="4378227" y="750600"/>
                </a:moveTo>
                <a:cubicBezTo>
                  <a:pt x="4431503" y="1021506"/>
                  <a:pt x="4646346" y="1236303"/>
                  <a:pt x="4921536" y="1295446"/>
                </a:cubicBezTo>
                <a:cubicBezTo>
                  <a:pt x="4868261" y="1024540"/>
                  <a:pt x="4653417" y="809743"/>
                  <a:pt x="4378227" y="750600"/>
                </a:cubicBezTo>
                <a:close/>
                <a:moveTo>
                  <a:pt x="4070978" y="750600"/>
                </a:moveTo>
                <a:cubicBezTo>
                  <a:pt x="3795788" y="809743"/>
                  <a:pt x="3580944" y="1024540"/>
                  <a:pt x="3527669" y="1295446"/>
                </a:cubicBezTo>
                <a:cubicBezTo>
                  <a:pt x="3802859" y="1236303"/>
                  <a:pt x="4017702" y="1021506"/>
                  <a:pt x="4070978" y="750600"/>
                </a:cubicBezTo>
                <a:close/>
                <a:moveTo>
                  <a:pt x="2686076" y="750600"/>
                </a:moveTo>
                <a:cubicBezTo>
                  <a:pt x="2739352" y="1021506"/>
                  <a:pt x="2954195" y="1236303"/>
                  <a:pt x="3229385" y="1295446"/>
                </a:cubicBezTo>
                <a:cubicBezTo>
                  <a:pt x="3176110" y="1024540"/>
                  <a:pt x="2961266" y="809743"/>
                  <a:pt x="2686076" y="750600"/>
                </a:cubicBezTo>
                <a:close/>
                <a:moveTo>
                  <a:pt x="2378827" y="750600"/>
                </a:moveTo>
                <a:cubicBezTo>
                  <a:pt x="2103637" y="809743"/>
                  <a:pt x="1888793" y="1024540"/>
                  <a:pt x="1835518" y="1295446"/>
                </a:cubicBezTo>
                <a:cubicBezTo>
                  <a:pt x="2110708" y="1236303"/>
                  <a:pt x="2325551" y="1021506"/>
                  <a:pt x="2378827" y="750600"/>
                </a:cubicBezTo>
                <a:close/>
                <a:moveTo>
                  <a:pt x="993925" y="750600"/>
                </a:moveTo>
                <a:cubicBezTo>
                  <a:pt x="1047201" y="1021506"/>
                  <a:pt x="1262044" y="1236303"/>
                  <a:pt x="1537234" y="1295446"/>
                </a:cubicBezTo>
                <a:cubicBezTo>
                  <a:pt x="1483959" y="1024540"/>
                  <a:pt x="1269115" y="809743"/>
                  <a:pt x="993925" y="750600"/>
                </a:cubicBezTo>
                <a:close/>
                <a:moveTo>
                  <a:pt x="686676" y="750600"/>
                </a:moveTo>
                <a:cubicBezTo>
                  <a:pt x="411486" y="809743"/>
                  <a:pt x="196642" y="1024540"/>
                  <a:pt x="143367" y="1295446"/>
                </a:cubicBezTo>
                <a:cubicBezTo>
                  <a:pt x="418557" y="1236303"/>
                  <a:pt x="633400" y="1021506"/>
                  <a:pt x="686676" y="750600"/>
                </a:cubicBezTo>
                <a:close/>
                <a:moveTo>
                  <a:pt x="9139239" y="624486"/>
                </a:moveTo>
                <a:lnTo>
                  <a:pt x="9139239" y="752995"/>
                </a:lnTo>
                <a:lnTo>
                  <a:pt x="9047261" y="779881"/>
                </a:lnTo>
                <a:cubicBezTo>
                  <a:pt x="8821055" y="864319"/>
                  <a:pt x="8650738" y="1058403"/>
                  <a:pt x="8604122" y="1295446"/>
                </a:cubicBezTo>
                <a:cubicBezTo>
                  <a:pt x="8844913" y="1243696"/>
                  <a:pt x="9039501" y="1072773"/>
                  <a:pt x="9120077" y="849365"/>
                </a:cubicBezTo>
                <a:lnTo>
                  <a:pt x="9139239" y="780178"/>
                </a:lnTo>
                <a:lnTo>
                  <a:pt x="9139239" y="1085737"/>
                </a:lnTo>
                <a:lnTo>
                  <a:pt x="9135069" y="1092549"/>
                </a:lnTo>
                <a:cubicBezTo>
                  <a:pt x="9008919" y="1266178"/>
                  <a:pt x="8815033" y="1389778"/>
                  <a:pt x="8590751" y="1426902"/>
                </a:cubicBezTo>
                <a:lnTo>
                  <a:pt x="8590635" y="1428050"/>
                </a:lnTo>
                <a:cubicBezTo>
                  <a:pt x="8585324" y="1429061"/>
                  <a:pt x="8579995" y="1430009"/>
                  <a:pt x="8574418" y="1429590"/>
                </a:cubicBezTo>
                <a:cubicBezTo>
                  <a:pt x="8543246" y="1435144"/>
                  <a:pt x="8511366" y="1438125"/>
                  <a:pt x="8478991" y="1438652"/>
                </a:cubicBezTo>
                <a:lnTo>
                  <a:pt x="8461873" y="1440278"/>
                </a:lnTo>
                <a:lnTo>
                  <a:pt x="8461847" y="1439783"/>
                </a:lnTo>
                <a:lnTo>
                  <a:pt x="8461348" y="1439816"/>
                </a:lnTo>
                <a:cubicBezTo>
                  <a:pt x="8460782" y="1436014"/>
                  <a:pt x="8460755" y="1432198"/>
                  <a:pt x="8460755" y="1428376"/>
                </a:cubicBezTo>
                <a:cubicBezTo>
                  <a:pt x="8460755" y="1422694"/>
                  <a:pt x="8460814" y="1417025"/>
                  <a:pt x="8462126" y="1411395"/>
                </a:cubicBezTo>
                <a:cubicBezTo>
                  <a:pt x="8462083" y="1380067"/>
                  <a:pt x="8464533" y="1349182"/>
                  <a:pt x="8469590" y="1318938"/>
                </a:cubicBezTo>
                <a:lnTo>
                  <a:pt x="8470130" y="1312248"/>
                </a:lnTo>
                <a:cubicBezTo>
                  <a:pt x="8470299" y="1312243"/>
                  <a:pt x="8470468" y="1312238"/>
                  <a:pt x="8470636" y="1312185"/>
                </a:cubicBezTo>
                <a:cubicBezTo>
                  <a:pt x="8514628" y="1003427"/>
                  <a:pt x="8735297" y="749863"/>
                  <a:pt x="9030178" y="651504"/>
                </a:cubicBezTo>
                <a:close/>
                <a:moveTo>
                  <a:pt x="7620280" y="605769"/>
                </a:moveTo>
                <a:lnTo>
                  <a:pt x="7637367" y="607392"/>
                </a:lnTo>
                <a:cubicBezTo>
                  <a:pt x="7669753" y="607919"/>
                  <a:pt x="7701646" y="610900"/>
                  <a:pt x="7732829" y="616457"/>
                </a:cubicBezTo>
                <a:cubicBezTo>
                  <a:pt x="7738405" y="616038"/>
                  <a:pt x="7743733" y="616986"/>
                  <a:pt x="7749042" y="617996"/>
                </a:cubicBezTo>
                <a:lnTo>
                  <a:pt x="7749159" y="619144"/>
                </a:lnTo>
                <a:cubicBezTo>
                  <a:pt x="8108009" y="678542"/>
                  <a:pt x="8389048" y="959319"/>
                  <a:pt x="8439324" y="1312185"/>
                </a:cubicBezTo>
                <a:cubicBezTo>
                  <a:pt x="8439492" y="1312238"/>
                  <a:pt x="8439661" y="1312243"/>
                  <a:pt x="8439830" y="1312248"/>
                </a:cubicBezTo>
                <a:lnTo>
                  <a:pt x="8440370" y="1318938"/>
                </a:lnTo>
                <a:cubicBezTo>
                  <a:pt x="8445427" y="1349182"/>
                  <a:pt x="8447877" y="1380067"/>
                  <a:pt x="8447834" y="1411395"/>
                </a:cubicBezTo>
                <a:cubicBezTo>
                  <a:pt x="8449146" y="1417025"/>
                  <a:pt x="8449205" y="1422694"/>
                  <a:pt x="8449205" y="1428376"/>
                </a:cubicBezTo>
                <a:cubicBezTo>
                  <a:pt x="8449205" y="1432198"/>
                  <a:pt x="8449178" y="1436014"/>
                  <a:pt x="8448612" y="1439816"/>
                </a:cubicBezTo>
                <a:lnTo>
                  <a:pt x="8448113" y="1439783"/>
                </a:lnTo>
                <a:lnTo>
                  <a:pt x="8448087" y="1440278"/>
                </a:lnTo>
                <a:lnTo>
                  <a:pt x="8430969" y="1438652"/>
                </a:lnTo>
                <a:cubicBezTo>
                  <a:pt x="8398594" y="1438125"/>
                  <a:pt x="8366714" y="1435144"/>
                  <a:pt x="8335542" y="1429590"/>
                </a:cubicBezTo>
                <a:cubicBezTo>
                  <a:pt x="8329965" y="1430009"/>
                  <a:pt x="8324636" y="1429061"/>
                  <a:pt x="8319325" y="1428050"/>
                </a:cubicBezTo>
                <a:lnTo>
                  <a:pt x="8319209" y="1426902"/>
                </a:lnTo>
                <a:cubicBezTo>
                  <a:pt x="7960358" y="1367503"/>
                  <a:pt x="7679319" y="1086726"/>
                  <a:pt x="7629044" y="733861"/>
                </a:cubicBezTo>
                <a:cubicBezTo>
                  <a:pt x="7628876" y="733808"/>
                  <a:pt x="7628708" y="733803"/>
                  <a:pt x="7628538" y="733798"/>
                </a:cubicBezTo>
                <a:lnTo>
                  <a:pt x="7628000" y="727122"/>
                </a:lnTo>
                <a:cubicBezTo>
                  <a:pt x="7622941" y="696872"/>
                  <a:pt x="7620490" y="665981"/>
                  <a:pt x="7620533" y="634646"/>
                </a:cubicBezTo>
                <a:cubicBezTo>
                  <a:pt x="7619221" y="629018"/>
                  <a:pt x="7619162" y="623351"/>
                  <a:pt x="7619162" y="617670"/>
                </a:cubicBezTo>
                <a:lnTo>
                  <a:pt x="7619756" y="606230"/>
                </a:lnTo>
                <a:lnTo>
                  <a:pt x="7620254" y="606263"/>
                </a:lnTo>
                <a:close/>
                <a:moveTo>
                  <a:pt x="7597529" y="605769"/>
                </a:moveTo>
                <a:lnTo>
                  <a:pt x="7597555" y="606263"/>
                </a:lnTo>
                <a:lnTo>
                  <a:pt x="7598053" y="606230"/>
                </a:lnTo>
                <a:lnTo>
                  <a:pt x="7598647" y="617670"/>
                </a:lnTo>
                <a:cubicBezTo>
                  <a:pt x="7598647" y="623351"/>
                  <a:pt x="7598588" y="629018"/>
                  <a:pt x="7597276" y="634646"/>
                </a:cubicBezTo>
                <a:cubicBezTo>
                  <a:pt x="7597319" y="665981"/>
                  <a:pt x="7594868" y="696872"/>
                  <a:pt x="7589809" y="727122"/>
                </a:cubicBezTo>
                <a:lnTo>
                  <a:pt x="7589271" y="733798"/>
                </a:lnTo>
                <a:cubicBezTo>
                  <a:pt x="7589101" y="733803"/>
                  <a:pt x="7588933" y="733808"/>
                  <a:pt x="7588765" y="733861"/>
                </a:cubicBezTo>
                <a:cubicBezTo>
                  <a:pt x="7538490" y="1086726"/>
                  <a:pt x="7257451" y="1367503"/>
                  <a:pt x="6898600" y="1426902"/>
                </a:cubicBezTo>
                <a:lnTo>
                  <a:pt x="6898484" y="1428050"/>
                </a:lnTo>
                <a:cubicBezTo>
                  <a:pt x="6893173" y="1429061"/>
                  <a:pt x="6887844" y="1430009"/>
                  <a:pt x="6882267" y="1429590"/>
                </a:cubicBezTo>
                <a:cubicBezTo>
                  <a:pt x="6851095" y="1435144"/>
                  <a:pt x="6819215" y="1438125"/>
                  <a:pt x="6786841" y="1438652"/>
                </a:cubicBezTo>
                <a:lnTo>
                  <a:pt x="6769722" y="1440278"/>
                </a:lnTo>
                <a:lnTo>
                  <a:pt x="6769696" y="1439783"/>
                </a:lnTo>
                <a:lnTo>
                  <a:pt x="6769197" y="1439816"/>
                </a:lnTo>
                <a:cubicBezTo>
                  <a:pt x="6768631" y="1436014"/>
                  <a:pt x="6768604" y="1432198"/>
                  <a:pt x="6768604" y="1428376"/>
                </a:cubicBezTo>
                <a:cubicBezTo>
                  <a:pt x="6768604" y="1422694"/>
                  <a:pt x="6768663" y="1417025"/>
                  <a:pt x="6769975" y="1411395"/>
                </a:cubicBezTo>
                <a:cubicBezTo>
                  <a:pt x="6769933" y="1380067"/>
                  <a:pt x="6772382" y="1349182"/>
                  <a:pt x="6777439" y="1318938"/>
                </a:cubicBezTo>
                <a:lnTo>
                  <a:pt x="6777979" y="1312248"/>
                </a:lnTo>
                <a:cubicBezTo>
                  <a:pt x="6778148" y="1312243"/>
                  <a:pt x="6778317" y="1312238"/>
                  <a:pt x="6778485" y="1312185"/>
                </a:cubicBezTo>
                <a:cubicBezTo>
                  <a:pt x="6828761" y="959319"/>
                  <a:pt x="7109800" y="678542"/>
                  <a:pt x="7468650" y="619144"/>
                </a:cubicBezTo>
                <a:lnTo>
                  <a:pt x="7468767" y="617996"/>
                </a:lnTo>
                <a:cubicBezTo>
                  <a:pt x="7474076" y="616986"/>
                  <a:pt x="7479404" y="616038"/>
                  <a:pt x="7484980" y="616457"/>
                </a:cubicBezTo>
                <a:cubicBezTo>
                  <a:pt x="7516163" y="610900"/>
                  <a:pt x="7548056" y="607919"/>
                  <a:pt x="7580442" y="607392"/>
                </a:cubicBezTo>
                <a:close/>
                <a:moveTo>
                  <a:pt x="5928129" y="605769"/>
                </a:moveTo>
                <a:lnTo>
                  <a:pt x="5945217" y="607392"/>
                </a:lnTo>
                <a:cubicBezTo>
                  <a:pt x="5977602" y="607919"/>
                  <a:pt x="6009495" y="610900"/>
                  <a:pt x="6040678" y="616457"/>
                </a:cubicBezTo>
                <a:cubicBezTo>
                  <a:pt x="6046254" y="616038"/>
                  <a:pt x="6051582" y="616986"/>
                  <a:pt x="6056891" y="617996"/>
                </a:cubicBezTo>
                <a:lnTo>
                  <a:pt x="6057008" y="619144"/>
                </a:lnTo>
                <a:cubicBezTo>
                  <a:pt x="6415858" y="678542"/>
                  <a:pt x="6696897" y="959319"/>
                  <a:pt x="6747174" y="1312185"/>
                </a:cubicBezTo>
                <a:cubicBezTo>
                  <a:pt x="6747341" y="1312238"/>
                  <a:pt x="6747511" y="1312243"/>
                  <a:pt x="6747679" y="1312248"/>
                </a:cubicBezTo>
                <a:lnTo>
                  <a:pt x="6748220" y="1318938"/>
                </a:lnTo>
                <a:cubicBezTo>
                  <a:pt x="6753276" y="1349182"/>
                  <a:pt x="6755726" y="1380067"/>
                  <a:pt x="6755684" y="1411395"/>
                </a:cubicBezTo>
                <a:cubicBezTo>
                  <a:pt x="6756996" y="1417025"/>
                  <a:pt x="6757054" y="1422694"/>
                  <a:pt x="6757054" y="1428376"/>
                </a:cubicBezTo>
                <a:cubicBezTo>
                  <a:pt x="6757054" y="1432198"/>
                  <a:pt x="6757027" y="1436014"/>
                  <a:pt x="6756461" y="1439816"/>
                </a:cubicBezTo>
                <a:lnTo>
                  <a:pt x="6755962" y="1439783"/>
                </a:lnTo>
                <a:lnTo>
                  <a:pt x="6755936" y="1440278"/>
                </a:lnTo>
                <a:lnTo>
                  <a:pt x="6738818" y="1438652"/>
                </a:lnTo>
                <a:cubicBezTo>
                  <a:pt x="6706444" y="1438125"/>
                  <a:pt x="6674563" y="1435144"/>
                  <a:pt x="6643391" y="1429590"/>
                </a:cubicBezTo>
                <a:cubicBezTo>
                  <a:pt x="6637814" y="1430009"/>
                  <a:pt x="6632485" y="1429061"/>
                  <a:pt x="6627175" y="1428050"/>
                </a:cubicBezTo>
                <a:lnTo>
                  <a:pt x="6627059" y="1426902"/>
                </a:lnTo>
                <a:cubicBezTo>
                  <a:pt x="6268207" y="1367503"/>
                  <a:pt x="5987168" y="1086726"/>
                  <a:pt x="5936893" y="733861"/>
                </a:cubicBezTo>
                <a:cubicBezTo>
                  <a:pt x="5936725" y="733808"/>
                  <a:pt x="5936557" y="733803"/>
                  <a:pt x="5936387" y="733798"/>
                </a:cubicBezTo>
                <a:lnTo>
                  <a:pt x="5935849" y="727122"/>
                </a:lnTo>
                <a:cubicBezTo>
                  <a:pt x="5930790" y="696872"/>
                  <a:pt x="5928340" y="665981"/>
                  <a:pt x="5928382" y="634646"/>
                </a:cubicBezTo>
                <a:cubicBezTo>
                  <a:pt x="5927070" y="629018"/>
                  <a:pt x="5927011" y="623351"/>
                  <a:pt x="5927011" y="617670"/>
                </a:cubicBezTo>
                <a:lnTo>
                  <a:pt x="5927605" y="606230"/>
                </a:lnTo>
                <a:lnTo>
                  <a:pt x="5928103" y="606263"/>
                </a:lnTo>
                <a:close/>
                <a:moveTo>
                  <a:pt x="5905378" y="605769"/>
                </a:moveTo>
                <a:lnTo>
                  <a:pt x="5905404" y="606263"/>
                </a:lnTo>
                <a:lnTo>
                  <a:pt x="5905902" y="606230"/>
                </a:lnTo>
                <a:lnTo>
                  <a:pt x="5906496" y="617670"/>
                </a:lnTo>
                <a:cubicBezTo>
                  <a:pt x="5906496" y="623351"/>
                  <a:pt x="5906438" y="629018"/>
                  <a:pt x="5905126" y="634646"/>
                </a:cubicBezTo>
                <a:cubicBezTo>
                  <a:pt x="5905168" y="665981"/>
                  <a:pt x="5902717" y="696872"/>
                  <a:pt x="5897659" y="727122"/>
                </a:cubicBezTo>
                <a:lnTo>
                  <a:pt x="5897120" y="733798"/>
                </a:lnTo>
                <a:cubicBezTo>
                  <a:pt x="5896951" y="733803"/>
                  <a:pt x="5896782" y="733808"/>
                  <a:pt x="5896615" y="733861"/>
                </a:cubicBezTo>
                <a:cubicBezTo>
                  <a:pt x="5846339" y="1086726"/>
                  <a:pt x="5565300" y="1367503"/>
                  <a:pt x="5206449" y="1426902"/>
                </a:cubicBezTo>
                <a:lnTo>
                  <a:pt x="5206334" y="1428050"/>
                </a:lnTo>
                <a:cubicBezTo>
                  <a:pt x="5201022" y="1429061"/>
                  <a:pt x="5195693" y="1430009"/>
                  <a:pt x="5190116" y="1429590"/>
                </a:cubicBezTo>
                <a:cubicBezTo>
                  <a:pt x="5158944" y="1435144"/>
                  <a:pt x="5127065" y="1438125"/>
                  <a:pt x="5094690" y="1438652"/>
                </a:cubicBezTo>
                <a:lnTo>
                  <a:pt x="5077571" y="1440278"/>
                </a:lnTo>
                <a:lnTo>
                  <a:pt x="5077545" y="1439783"/>
                </a:lnTo>
                <a:lnTo>
                  <a:pt x="5077046" y="1439816"/>
                </a:lnTo>
                <a:cubicBezTo>
                  <a:pt x="5076480" y="1436014"/>
                  <a:pt x="5076453" y="1432198"/>
                  <a:pt x="5076453" y="1428376"/>
                </a:cubicBezTo>
                <a:cubicBezTo>
                  <a:pt x="5076453" y="1422694"/>
                  <a:pt x="5076512" y="1417025"/>
                  <a:pt x="5077824" y="1411395"/>
                </a:cubicBezTo>
                <a:cubicBezTo>
                  <a:pt x="5077782" y="1380067"/>
                  <a:pt x="5080231" y="1349182"/>
                  <a:pt x="5085288" y="1318938"/>
                </a:cubicBezTo>
                <a:lnTo>
                  <a:pt x="5085828" y="1312248"/>
                </a:lnTo>
                <a:cubicBezTo>
                  <a:pt x="5085997" y="1312243"/>
                  <a:pt x="5086166" y="1312238"/>
                  <a:pt x="5086334" y="1312185"/>
                </a:cubicBezTo>
                <a:cubicBezTo>
                  <a:pt x="5136610" y="959319"/>
                  <a:pt x="5417649" y="678542"/>
                  <a:pt x="5776501" y="619144"/>
                </a:cubicBezTo>
                <a:lnTo>
                  <a:pt x="5776617" y="617996"/>
                </a:lnTo>
                <a:cubicBezTo>
                  <a:pt x="5781926" y="616986"/>
                  <a:pt x="5787253" y="616038"/>
                  <a:pt x="5792829" y="616457"/>
                </a:cubicBezTo>
                <a:cubicBezTo>
                  <a:pt x="5824013" y="610900"/>
                  <a:pt x="5855905" y="607919"/>
                  <a:pt x="5888291" y="607392"/>
                </a:cubicBezTo>
                <a:close/>
                <a:moveTo>
                  <a:pt x="4235979" y="605769"/>
                </a:moveTo>
                <a:lnTo>
                  <a:pt x="4253065" y="607392"/>
                </a:lnTo>
                <a:cubicBezTo>
                  <a:pt x="4285451" y="607919"/>
                  <a:pt x="4317343" y="610900"/>
                  <a:pt x="4348528" y="616457"/>
                </a:cubicBezTo>
                <a:cubicBezTo>
                  <a:pt x="4354104" y="616038"/>
                  <a:pt x="4359431" y="616986"/>
                  <a:pt x="4364739" y="617996"/>
                </a:cubicBezTo>
                <a:lnTo>
                  <a:pt x="4364856" y="619144"/>
                </a:lnTo>
                <a:cubicBezTo>
                  <a:pt x="4723707" y="678542"/>
                  <a:pt x="5004746" y="959319"/>
                  <a:pt x="5055022" y="1312185"/>
                </a:cubicBezTo>
                <a:cubicBezTo>
                  <a:pt x="5055190" y="1312238"/>
                  <a:pt x="5055359" y="1312243"/>
                  <a:pt x="5055528" y="1312248"/>
                </a:cubicBezTo>
                <a:lnTo>
                  <a:pt x="5056068" y="1318938"/>
                </a:lnTo>
                <a:cubicBezTo>
                  <a:pt x="5061125" y="1349182"/>
                  <a:pt x="5063574" y="1380067"/>
                  <a:pt x="5063532" y="1411395"/>
                </a:cubicBezTo>
                <a:cubicBezTo>
                  <a:pt x="5064844" y="1417025"/>
                  <a:pt x="5064903" y="1422694"/>
                  <a:pt x="5064903" y="1428376"/>
                </a:cubicBezTo>
                <a:cubicBezTo>
                  <a:pt x="5064903" y="1432198"/>
                  <a:pt x="5064876" y="1436014"/>
                  <a:pt x="5064310" y="1439816"/>
                </a:cubicBezTo>
                <a:lnTo>
                  <a:pt x="5063811" y="1439783"/>
                </a:lnTo>
                <a:lnTo>
                  <a:pt x="5063785" y="1440278"/>
                </a:lnTo>
                <a:lnTo>
                  <a:pt x="5046666" y="1438652"/>
                </a:lnTo>
                <a:cubicBezTo>
                  <a:pt x="5014292" y="1438125"/>
                  <a:pt x="4982412" y="1435144"/>
                  <a:pt x="4951241" y="1429590"/>
                </a:cubicBezTo>
                <a:cubicBezTo>
                  <a:pt x="4945663" y="1430009"/>
                  <a:pt x="4940334" y="1429061"/>
                  <a:pt x="4935023" y="1428050"/>
                </a:cubicBezTo>
                <a:lnTo>
                  <a:pt x="4934907" y="1426902"/>
                </a:lnTo>
                <a:cubicBezTo>
                  <a:pt x="4576056" y="1367503"/>
                  <a:pt x="4295017" y="1086726"/>
                  <a:pt x="4244741" y="733861"/>
                </a:cubicBezTo>
                <a:cubicBezTo>
                  <a:pt x="4244574" y="733808"/>
                  <a:pt x="4244405" y="733803"/>
                  <a:pt x="4244236" y="733798"/>
                </a:cubicBezTo>
                <a:lnTo>
                  <a:pt x="4243697" y="727122"/>
                </a:lnTo>
                <a:cubicBezTo>
                  <a:pt x="4238639" y="696872"/>
                  <a:pt x="4236188" y="665981"/>
                  <a:pt x="4236230" y="634646"/>
                </a:cubicBezTo>
                <a:cubicBezTo>
                  <a:pt x="4234918" y="629018"/>
                  <a:pt x="4234860" y="623351"/>
                  <a:pt x="4234860" y="617670"/>
                </a:cubicBezTo>
                <a:lnTo>
                  <a:pt x="4235454" y="606230"/>
                </a:lnTo>
                <a:lnTo>
                  <a:pt x="4235952" y="606263"/>
                </a:lnTo>
                <a:close/>
                <a:moveTo>
                  <a:pt x="4213227" y="605769"/>
                </a:moveTo>
                <a:lnTo>
                  <a:pt x="4213253" y="606263"/>
                </a:lnTo>
                <a:lnTo>
                  <a:pt x="4213751" y="606230"/>
                </a:lnTo>
                <a:lnTo>
                  <a:pt x="4214345" y="617670"/>
                </a:lnTo>
                <a:cubicBezTo>
                  <a:pt x="4214345" y="623351"/>
                  <a:pt x="4214286" y="629018"/>
                  <a:pt x="4212974" y="634646"/>
                </a:cubicBezTo>
                <a:cubicBezTo>
                  <a:pt x="4213016" y="665981"/>
                  <a:pt x="4210566" y="696872"/>
                  <a:pt x="4205507" y="727122"/>
                </a:cubicBezTo>
                <a:lnTo>
                  <a:pt x="4204969" y="733798"/>
                </a:lnTo>
                <a:cubicBezTo>
                  <a:pt x="4204799" y="733803"/>
                  <a:pt x="4204631" y="733808"/>
                  <a:pt x="4204463" y="733861"/>
                </a:cubicBezTo>
                <a:cubicBezTo>
                  <a:pt x="4154188" y="1086726"/>
                  <a:pt x="3873149" y="1367503"/>
                  <a:pt x="3514297" y="1426902"/>
                </a:cubicBezTo>
                <a:lnTo>
                  <a:pt x="3514181" y="1428050"/>
                </a:lnTo>
                <a:cubicBezTo>
                  <a:pt x="3508871" y="1429061"/>
                  <a:pt x="3503542" y="1430009"/>
                  <a:pt x="3497965" y="1429590"/>
                </a:cubicBezTo>
                <a:cubicBezTo>
                  <a:pt x="3466793" y="1435144"/>
                  <a:pt x="3434912" y="1438125"/>
                  <a:pt x="3402538" y="1438652"/>
                </a:cubicBezTo>
                <a:lnTo>
                  <a:pt x="3385420" y="1440278"/>
                </a:lnTo>
                <a:lnTo>
                  <a:pt x="3385394" y="1439783"/>
                </a:lnTo>
                <a:lnTo>
                  <a:pt x="3384895" y="1439816"/>
                </a:lnTo>
                <a:cubicBezTo>
                  <a:pt x="3384329" y="1436014"/>
                  <a:pt x="3384302" y="1432198"/>
                  <a:pt x="3384302" y="1428376"/>
                </a:cubicBezTo>
                <a:cubicBezTo>
                  <a:pt x="3384302" y="1422694"/>
                  <a:pt x="3384360" y="1417025"/>
                  <a:pt x="3385672" y="1411395"/>
                </a:cubicBezTo>
                <a:cubicBezTo>
                  <a:pt x="3385630" y="1380067"/>
                  <a:pt x="3388080" y="1349182"/>
                  <a:pt x="3393136" y="1318938"/>
                </a:cubicBezTo>
                <a:lnTo>
                  <a:pt x="3393677" y="1312248"/>
                </a:lnTo>
                <a:cubicBezTo>
                  <a:pt x="3393845" y="1312243"/>
                  <a:pt x="3394015" y="1312238"/>
                  <a:pt x="3394182" y="1312185"/>
                </a:cubicBezTo>
                <a:cubicBezTo>
                  <a:pt x="3444459" y="959319"/>
                  <a:pt x="3725498" y="678542"/>
                  <a:pt x="4084348" y="619144"/>
                </a:cubicBezTo>
                <a:lnTo>
                  <a:pt x="4084465" y="617996"/>
                </a:lnTo>
                <a:cubicBezTo>
                  <a:pt x="4089774" y="616986"/>
                  <a:pt x="4095102" y="616038"/>
                  <a:pt x="4100678" y="616457"/>
                </a:cubicBezTo>
                <a:cubicBezTo>
                  <a:pt x="4131861" y="610900"/>
                  <a:pt x="4163754" y="607919"/>
                  <a:pt x="4196139" y="607392"/>
                </a:cubicBezTo>
                <a:close/>
                <a:moveTo>
                  <a:pt x="2543827" y="605769"/>
                </a:moveTo>
                <a:lnTo>
                  <a:pt x="2560914" y="607392"/>
                </a:lnTo>
                <a:cubicBezTo>
                  <a:pt x="2593300" y="607919"/>
                  <a:pt x="2625192" y="610900"/>
                  <a:pt x="2656376" y="616457"/>
                </a:cubicBezTo>
                <a:cubicBezTo>
                  <a:pt x="2661952" y="616038"/>
                  <a:pt x="2667280" y="616986"/>
                  <a:pt x="2672588" y="617996"/>
                </a:cubicBezTo>
                <a:lnTo>
                  <a:pt x="2672706" y="619144"/>
                </a:lnTo>
                <a:cubicBezTo>
                  <a:pt x="3031556" y="678542"/>
                  <a:pt x="3312595" y="959319"/>
                  <a:pt x="3362871" y="1312185"/>
                </a:cubicBezTo>
                <a:cubicBezTo>
                  <a:pt x="3363039" y="1312238"/>
                  <a:pt x="3363208" y="1312243"/>
                  <a:pt x="3363377" y="1312248"/>
                </a:cubicBezTo>
                <a:lnTo>
                  <a:pt x="3363917" y="1318938"/>
                </a:lnTo>
                <a:cubicBezTo>
                  <a:pt x="3368974" y="1349182"/>
                  <a:pt x="3371423" y="1380067"/>
                  <a:pt x="3371381" y="1411395"/>
                </a:cubicBezTo>
                <a:cubicBezTo>
                  <a:pt x="3372693" y="1417025"/>
                  <a:pt x="3372752" y="1422694"/>
                  <a:pt x="3372752" y="1428376"/>
                </a:cubicBezTo>
                <a:cubicBezTo>
                  <a:pt x="3372752" y="1432198"/>
                  <a:pt x="3372725" y="1436014"/>
                  <a:pt x="3372159" y="1439816"/>
                </a:cubicBezTo>
                <a:lnTo>
                  <a:pt x="3371660" y="1439783"/>
                </a:lnTo>
                <a:lnTo>
                  <a:pt x="3371634" y="1440278"/>
                </a:lnTo>
                <a:lnTo>
                  <a:pt x="3354515" y="1438652"/>
                </a:lnTo>
                <a:cubicBezTo>
                  <a:pt x="3322141" y="1438125"/>
                  <a:pt x="3290261" y="1435144"/>
                  <a:pt x="3259089" y="1429590"/>
                </a:cubicBezTo>
                <a:cubicBezTo>
                  <a:pt x="3253512" y="1430009"/>
                  <a:pt x="3248183" y="1429061"/>
                  <a:pt x="3242872" y="1428050"/>
                </a:cubicBezTo>
                <a:lnTo>
                  <a:pt x="3242756" y="1426902"/>
                </a:lnTo>
                <a:cubicBezTo>
                  <a:pt x="2883905" y="1367503"/>
                  <a:pt x="2602866" y="1086726"/>
                  <a:pt x="2552590" y="733861"/>
                </a:cubicBezTo>
                <a:cubicBezTo>
                  <a:pt x="2552423" y="733808"/>
                  <a:pt x="2552254" y="733803"/>
                  <a:pt x="2552085" y="733798"/>
                </a:cubicBezTo>
                <a:lnTo>
                  <a:pt x="2551547" y="727122"/>
                </a:lnTo>
                <a:cubicBezTo>
                  <a:pt x="2546488" y="696872"/>
                  <a:pt x="2544037" y="665981"/>
                  <a:pt x="2544079" y="634646"/>
                </a:cubicBezTo>
                <a:cubicBezTo>
                  <a:pt x="2542767" y="629018"/>
                  <a:pt x="2542709" y="623351"/>
                  <a:pt x="2542709" y="617670"/>
                </a:cubicBezTo>
                <a:lnTo>
                  <a:pt x="2543303" y="606230"/>
                </a:lnTo>
                <a:lnTo>
                  <a:pt x="2543801" y="606263"/>
                </a:lnTo>
                <a:close/>
                <a:moveTo>
                  <a:pt x="2521076" y="605769"/>
                </a:moveTo>
                <a:lnTo>
                  <a:pt x="2521102" y="606263"/>
                </a:lnTo>
                <a:lnTo>
                  <a:pt x="2521600" y="606230"/>
                </a:lnTo>
                <a:lnTo>
                  <a:pt x="2522194" y="617670"/>
                </a:lnTo>
                <a:cubicBezTo>
                  <a:pt x="2522194" y="623351"/>
                  <a:pt x="2522135" y="629018"/>
                  <a:pt x="2520823" y="634646"/>
                </a:cubicBezTo>
                <a:cubicBezTo>
                  <a:pt x="2520865" y="665981"/>
                  <a:pt x="2518415" y="696872"/>
                  <a:pt x="2513356" y="727122"/>
                </a:cubicBezTo>
                <a:lnTo>
                  <a:pt x="2512818" y="733798"/>
                </a:lnTo>
                <a:cubicBezTo>
                  <a:pt x="2512648" y="733803"/>
                  <a:pt x="2512480" y="733808"/>
                  <a:pt x="2512312" y="733861"/>
                </a:cubicBezTo>
                <a:cubicBezTo>
                  <a:pt x="2462037" y="1086726"/>
                  <a:pt x="2180998" y="1367503"/>
                  <a:pt x="1822147" y="1426902"/>
                </a:cubicBezTo>
                <a:lnTo>
                  <a:pt x="1822030" y="1428050"/>
                </a:lnTo>
                <a:cubicBezTo>
                  <a:pt x="1816720" y="1429061"/>
                  <a:pt x="1811391" y="1430009"/>
                  <a:pt x="1805814" y="1429590"/>
                </a:cubicBezTo>
                <a:cubicBezTo>
                  <a:pt x="1774642" y="1435144"/>
                  <a:pt x="1742762" y="1438125"/>
                  <a:pt x="1710387" y="1438652"/>
                </a:cubicBezTo>
                <a:lnTo>
                  <a:pt x="1693269" y="1440278"/>
                </a:lnTo>
                <a:lnTo>
                  <a:pt x="1693243" y="1439783"/>
                </a:lnTo>
                <a:lnTo>
                  <a:pt x="1692744" y="1439816"/>
                </a:lnTo>
                <a:cubicBezTo>
                  <a:pt x="1692178" y="1436014"/>
                  <a:pt x="1692151" y="1432198"/>
                  <a:pt x="1692151" y="1428376"/>
                </a:cubicBezTo>
                <a:cubicBezTo>
                  <a:pt x="1692151" y="1422694"/>
                  <a:pt x="1692209" y="1417025"/>
                  <a:pt x="1693521" y="1411395"/>
                </a:cubicBezTo>
                <a:cubicBezTo>
                  <a:pt x="1693479" y="1380067"/>
                  <a:pt x="1695929" y="1349182"/>
                  <a:pt x="1700985" y="1318938"/>
                </a:cubicBezTo>
                <a:lnTo>
                  <a:pt x="1701526" y="1312248"/>
                </a:lnTo>
                <a:cubicBezTo>
                  <a:pt x="1701694" y="1312243"/>
                  <a:pt x="1701864" y="1312238"/>
                  <a:pt x="1702031" y="1312185"/>
                </a:cubicBezTo>
                <a:cubicBezTo>
                  <a:pt x="1752308" y="959319"/>
                  <a:pt x="2033347" y="678542"/>
                  <a:pt x="2392197" y="619144"/>
                </a:cubicBezTo>
                <a:lnTo>
                  <a:pt x="2392314" y="617996"/>
                </a:lnTo>
                <a:cubicBezTo>
                  <a:pt x="2397623" y="616986"/>
                  <a:pt x="2402951" y="616038"/>
                  <a:pt x="2408527" y="616457"/>
                </a:cubicBezTo>
                <a:cubicBezTo>
                  <a:pt x="2439710" y="610900"/>
                  <a:pt x="2471603" y="607919"/>
                  <a:pt x="2503988" y="607392"/>
                </a:cubicBezTo>
                <a:close/>
                <a:moveTo>
                  <a:pt x="851676" y="605769"/>
                </a:moveTo>
                <a:lnTo>
                  <a:pt x="868763" y="607392"/>
                </a:lnTo>
                <a:cubicBezTo>
                  <a:pt x="901149" y="607919"/>
                  <a:pt x="933041" y="610900"/>
                  <a:pt x="964225" y="616457"/>
                </a:cubicBezTo>
                <a:cubicBezTo>
                  <a:pt x="969801" y="616038"/>
                  <a:pt x="975129" y="616986"/>
                  <a:pt x="980437" y="617996"/>
                </a:cubicBezTo>
                <a:lnTo>
                  <a:pt x="980555" y="619144"/>
                </a:lnTo>
                <a:cubicBezTo>
                  <a:pt x="1339405" y="678542"/>
                  <a:pt x="1620444" y="959319"/>
                  <a:pt x="1670720" y="1312185"/>
                </a:cubicBezTo>
                <a:cubicBezTo>
                  <a:pt x="1670888" y="1312238"/>
                  <a:pt x="1671057" y="1312243"/>
                  <a:pt x="1671226" y="1312248"/>
                </a:cubicBezTo>
                <a:lnTo>
                  <a:pt x="1671766" y="1318938"/>
                </a:lnTo>
                <a:cubicBezTo>
                  <a:pt x="1676823" y="1349182"/>
                  <a:pt x="1679272" y="1380067"/>
                  <a:pt x="1679230" y="1411395"/>
                </a:cubicBezTo>
                <a:cubicBezTo>
                  <a:pt x="1680542" y="1417025"/>
                  <a:pt x="1680601" y="1422694"/>
                  <a:pt x="1680601" y="1428376"/>
                </a:cubicBezTo>
                <a:cubicBezTo>
                  <a:pt x="1680601" y="1432198"/>
                  <a:pt x="1680574" y="1436014"/>
                  <a:pt x="1680008" y="1439816"/>
                </a:cubicBezTo>
                <a:lnTo>
                  <a:pt x="1679509" y="1439783"/>
                </a:lnTo>
                <a:lnTo>
                  <a:pt x="1679483" y="1440278"/>
                </a:lnTo>
                <a:lnTo>
                  <a:pt x="1662364" y="1438652"/>
                </a:lnTo>
                <a:cubicBezTo>
                  <a:pt x="1629990" y="1438125"/>
                  <a:pt x="1598110" y="1435144"/>
                  <a:pt x="1566938" y="1429590"/>
                </a:cubicBezTo>
                <a:cubicBezTo>
                  <a:pt x="1561361" y="1430009"/>
                  <a:pt x="1556032" y="1429061"/>
                  <a:pt x="1550721" y="1428050"/>
                </a:cubicBezTo>
                <a:lnTo>
                  <a:pt x="1550605" y="1426902"/>
                </a:lnTo>
                <a:cubicBezTo>
                  <a:pt x="1191754" y="1367503"/>
                  <a:pt x="910715" y="1086726"/>
                  <a:pt x="860439" y="733861"/>
                </a:cubicBezTo>
                <a:cubicBezTo>
                  <a:pt x="860272" y="733808"/>
                  <a:pt x="860103" y="733803"/>
                  <a:pt x="859934" y="733798"/>
                </a:cubicBezTo>
                <a:lnTo>
                  <a:pt x="859396" y="727122"/>
                </a:lnTo>
                <a:cubicBezTo>
                  <a:pt x="854337" y="696872"/>
                  <a:pt x="851886" y="665981"/>
                  <a:pt x="851928" y="634646"/>
                </a:cubicBezTo>
                <a:cubicBezTo>
                  <a:pt x="850616" y="629018"/>
                  <a:pt x="850558" y="623351"/>
                  <a:pt x="850558" y="617670"/>
                </a:cubicBezTo>
                <a:lnTo>
                  <a:pt x="851152" y="606230"/>
                </a:lnTo>
                <a:lnTo>
                  <a:pt x="851650" y="606263"/>
                </a:lnTo>
                <a:close/>
                <a:moveTo>
                  <a:pt x="828925" y="605769"/>
                </a:moveTo>
                <a:lnTo>
                  <a:pt x="828951" y="606263"/>
                </a:lnTo>
                <a:lnTo>
                  <a:pt x="829449" y="606230"/>
                </a:lnTo>
                <a:lnTo>
                  <a:pt x="830043" y="617670"/>
                </a:lnTo>
                <a:cubicBezTo>
                  <a:pt x="830043" y="623351"/>
                  <a:pt x="829984" y="629018"/>
                  <a:pt x="828672" y="634646"/>
                </a:cubicBezTo>
                <a:cubicBezTo>
                  <a:pt x="828714" y="665981"/>
                  <a:pt x="826264" y="696872"/>
                  <a:pt x="821205" y="727122"/>
                </a:cubicBezTo>
                <a:lnTo>
                  <a:pt x="820667" y="733798"/>
                </a:lnTo>
                <a:cubicBezTo>
                  <a:pt x="820497" y="733803"/>
                  <a:pt x="820329" y="733808"/>
                  <a:pt x="820161" y="733861"/>
                </a:cubicBezTo>
                <a:cubicBezTo>
                  <a:pt x="769886" y="1086726"/>
                  <a:pt x="488847" y="1367503"/>
                  <a:pt x="129995" y="1426902"/>
                </a:cubicBezTo>
                <a:lnTo>
                  <a:pt x="129879" y="1428050"/>
                </a:lnTo>
                <a:cubicBezTo>
                  <a:pt x="124569" y="1429061"/>
                  <a:pt x="119240" y="1430009"/>
                  <a:pt x="113663" y="1429590"/>
                </a:cubicBezTo>
                <a:cubicBezTo>
                  <a:pt x="82491" y="1435144"/>
                  <a:pt x="50611" y="1438125"/>
                  <a:pt x="18236" y="1438652"/>
                </a:cubicBezTo>
                <a:lnTo>
                  <a:pt x="1118" y="1440278"/>
                </a:lnTo>
                <a:lnTo>
                  <a:pt x="1092" y="1439783"/>
                </a:lnTo>
                <a:lnTo>
                  <a:pt x="593" y="1439816"/>
                </a:lnTo>
                <a:cubicBezTo>
                  <a:pt x="27" y="1436014"/>
                  <a:pt x="0" y="1432198"/>
                  <a:pt x="0" y="1428376"/>
                </a:cubicBezTo>
                <a:cubicBezTo>
                  <a:pt x="0" y="1422694"/>
                  <a:pt x="58" y="1417025"/>
                  <a:pt x="1370" y="1411395"/>
                </a:cubicBezTo>
                <a:cubicBezTo>
                  <a:pt x="1328" y="1380067"/>
                  <a:pt x="3778" y="1349182"/>
                  <a:pt x="8835" y="1318938"/>
                </a:cubicBezTo>
                <a:lnTo>
                  <a:pt x="9375" y="1312248"/>
                </a:lnTo>
                <a:cubicBezTo>
                  <a:pt x="9543" y="1312243"/>
                  <a:pt x="9713" y="1312238"/>
                  <a:pt x="9880" y="1312185"/>
                </a:cubicBezTo>
                <a:cubicBezTo>
                  <a:pt x="60157" y="959319"/>
                  <a:pt x="341196" y="678542"/>
                  <a:pt x="700046" y="619144"/>
                </a:cubicBezTo>
                <a:lnTo>
                  <a:pt x="700163" y="617996"/>
                </a:lnTo>
                <a:cubicBezTo>
                  <a:pt x="705472" y="616986"/>
                  <a:pt x="710800" y="616038"/>
                  <a:pt x="716376" y="616457"/>
                </a:cubicBezTo>
                <a:cubicBezTo>
                  <a:pt x="747559" y="610900"/>
                  <a:pt x="779452" y="607919"/>
                  <a:pt x="811837" y="607392"/>
                </a:cubicBezTo>
                <a:close/>
                <a:moveTo>
                  <a:pt x="8824701" y="0"/>
                </a:moveTo>
                <a:lnTo>
                  <a:pt x="9033411" y="0"/>
                </a:lnTo>
                <a:cubicBezTo>
                  <a:pt x="9066347" y="30426"/>
                  <a:pt x="9096640" y="63469"/>
                  <a:pt x="9123965" y="98781"/>
                </a:cubicBezTo>
                <a:lnTo>
                  <a:pt x="9139239" y="122382"/>
                </a:lnTo>
                <a:lnTo>
                  <a:pt x="9139239" y="425734"/>
                </a:lnTo>
                <a:lnTo>
                  <a:pt x="9104305" y="314451"/>
                </a:lnTo>
                <a:cubicBezTo>
                  <a:pt x="9046997" y="183490"/>
                  <a:pt x="8948803" y="73504"/>
                  <a:pt x="8824701" y="0"/>
                </a:cubicBezTo>
                <a:close/>
                <a:moveTo>
                  <a:pt x="8494877" y="0"/>
                </a:moveTo>
                <a:lnTo>
                  <a:pt x="8628893" y="0"/>
                </a:lnTo>
                <a:cubicBezTo>
                  <a:pt x="8697052" y="198004"/>
                  <a:pt x="8856086" y="355591"/>
                  <a:pt x="9058275" y="426756"/>
                </a:cubicBezTo>
                <a:lnTo>
                  <a:pt x="9139239" y="449526"/>
                </a:lnTo>
                <a:lnTo>
                  <a:pt x="9139239" y="577136"/>
                </a:lnTo>
                <a:lnTo>
                  <a:pt x="9043252" y="554355"/>
                </a:lnTo>
                <a:cubicBezTo>
                  <a:pt x="8776836" y="470904"/>
                  <a:pt x="8569058" y="262348"/>
                  <a:pt x="8494877" y="0"/>
                </a:cubicBezTo>
                <a:close/>
                <a:moveTo>
                  <a:pt x="7876547" y="0"/>
                </a:moveTo>
                <a:lnTo>
                  <a:pt x="8085257" y="0"/>
                </a:lnTo>
                <a:cubicBezTo>
                  <a:pt x="7919787" y="98005"/>
                  <a:pt x="7800378" y="260867"/>
                  <a:pt x="7762527" y="451830"/>
                </a:cubicBezTo>
                <a:cubicBezTo>
                  <a:pt x="8006579" y="399791"/>
                  <a:pt x="8203169" y="226290"/>
                  <a:pt x="8281065" y="0"/>
                </a:cubicBezTo>
                <a:lnTo>
                  <a:pt x="8415081" y="0"/>
                </a:lnTo>
                <a:cubicBezTo>
                  <a:pt x="8330303" y="299826"/>
                  <a:pt x="8071031" y="529393"/>
                  <a:pt x="7749156" y="582253"/>
                </a:cubicBezTo>
                <a:lnTo>
                  <a:pt x="7749040" y="583392"/>
                </a:lnTo>
                <a:cubicBezTo>
                  <a:pt x="7743729" y="584395"/>
                  <a:pt x="7738400" y="585336"/>
                  <a:pt x="7732823" y="584920"/>
                </a:cubicBezTo>
                <a:cubicBezTo>
                  <a:pt x="7701651" y="590430"/>
                  <a:pt x="7669771" y="593388"/>
                  <a:pt x="7637396" y="593911"/>
                </a:cubicBezTo>
                <a:lnTo>
                  <a:pt x="7620278" y="595524"/>
                </a:lnTo>
                <a:lnTo>
                  <a:pt x="7620252" y="595033"/>
                </a:lnTo>
                <a:lnTo>
                  <a:pt x="7619753" y="595066"/>
                </a:lnTo>
                <a:cubicBezTo>
                  <a:pt x="7619187" y="591293"/>
                  <a:pt x="7619160" y="587507"/>
                  <a:pt x="7619160" y="583715"/>
                </a:cubicBezTo>
                <a:cubicBezTo>
                  <a:pt x="7619160" y="578078"/>
                  <a:pt x="7619219" y="572454"/>
                  <a:pt x="7620531" y="566868"/>
                </a:cubicBezTo>
                <a:cubicBezTo>
                  <a:pt x="7620488" y="535786"/>
                  <a:pt x="7622938" y="505143"/>
                  <a:pt x="7627995" y="475137"/>
                </a:cubicBezTo>
                <a:lnTo>
                  <a:pt x="7628535" y="468500"/>
                </a:lnTo>
                <a:cubicBezTo>
                  <a:pt x="7628704" y="468495"/>
                  <a:pt x="7628873" y="468490"/>
                  <a:pt x="7629040" y="468437"/>
                </a:cubicBezTo>
                <a:cubicBezTo>
                  <a:pt x="7655343" y="285283"/>
                  <a:pt x="7744803" y="121704"/>
                  <a:pt x="7876547" y="0"/>
                </a:cubicBezTo>
                <a:close/>
                <a:moveTo>
                  <a:pt x="6802727" y="0"/>
                </a:moveTo>
                <a:lnTo>
                  <a:pt x="6936742" y="0"/>
                </a:lnTo>
                <a:cubicBezTo>
                  <a:pt x="7014638" y="226290"/>
                  <a:pt x="7211228" y="399791"/>
                  <a:pt x="7455280" y="451830"/>
                </a:cubicBezTo>
                <a:cubicBezTo>
                  <a:pt x="7417429" y="260867"/>
                  <a:pt x="7298020" y="98005"/>
                  <a:pt x="7132550" y="0"/>
                </a:cubicBezTo>
                <a:lnTo>
                  <a:pt x="7341259" y="0"/>
                </a:lnTo>
                <a:cubicBezTo>
                  <a:pt x="7473003" y="121704"/>
                  <a:pt x="7562464" y="285283"/>
                  <a:pt x="7588766" y="468437"/>
                </a:cubicBezTo>
                <a:cubicBezTo>
                  <a:pt x="7588934" y="468490"/>
                  <a:pt x="7589103" y="468495"/>
                  <a:pt x="7589272" y="468500"/>
                </a:cubicBezTo>
                <a:lnTo>
                  <a:pt x="7589812" y="475137"/>
                </a:lnTo>
                <a:cubicBezTo>
                  <a:pt x="7594869" y="505143"/>
                  <a:pt x="7597319" y="535786"/>
                  <a:pt x="7597276" y="566868"/>
                </a:cubicBezTo>
                <a:cubicBezTo>
                  <a:pt x="7598588" y="572454"/>
                  <a:pt x="7598647" y="578078"/>
                  <a:pt x="7598647" y="583715"/>
                </a:cubicBezTo>
                <a:cubicBezTo>
                  <a:pt x="7598647" y="587507"/>
                  <a:pt x="7598620" y="591293"/>
                  <a:pt x="7598054" y="595066"/>
                </a:cubicBezTo>
                <a:lnTo>
                  <a:pt x="7597555" y="595033"/>
                </a:lnTo>
                <a:lnTo>
                  <a:pt x="7597529" y="595524"/>
                </a:lnTo>
                <a:lnTo>
                  <a:pt x="7580411" y="593911"/>
                </a:lnTo>
                <a:cubicBezTo>
                  <a:pt x="7548036" y="593388"/>
                  <a:pt x="7516156" y="590430"/>
                  <a:pt x="7484984" y="584920"/>
                </a:cubicBezTo>
                <a:cubicBezTo>
                  <a:pt x="7479407" y="585336"/>
                  <a:pt x="7474078" y="584395"/>
                  <a:pt x="7468767" y="583392"/>
                </a:cubicBezTo>
                <a:lnTo>
                  <a:pt x="7468651" y="582253"/>
                </a:lnTo>
                <a:cubicBezTo>
                  <a:pt x="7146776" y="529393"/>
                  <a:pt x="6887504" y="299826"/>
                  <a:pt x="6802727" y="0"/>
                </a:cubicBezTo>
                <a:close/>
                <a:moveTo>
                  <a:pt x="6184397" y="0"/>
                </a:moveTo>
                <a:lnTo>
                  <a:pt x="6393106" y="0"/>
                </a:lnTo>
                <a:cubicBezTo>
                  <a:pt x="6227636" y="98005"/>
                  <a:pt x="6108227" y="260867"/>
                  <a:pt x="6070376" y="451830"/>
                </a:cubicBezTo>
                <a:cubicBezTo>
                  <a:pt x="6314429" y="399791"/>
                  <a:pt x="6511018" y="226290"/>
                  <a:pt x="6588914" y="0"/>
                </a:cubicBezTo>
                <a:lnTo>
                  <a:pt x="6722931" y="0"/>
                </a:lnTo>
                <a:cubicBezTo>
                  <a:pt x="6638152" y="299826"/>
                  <a:pt x="6378880" y="529393"/>
                  <a:pt x="6057005" y="582253"/>
                </a:cubicBezTo>
                <a:lnTo>
                  <a:pt x="6056889" y="583392"/>
                </a:lnTo>
                <a:cubicBezTo>
                  <a:pt x="6051578" y="584395"/>
                  <a:pt x="6046249" y="585336"/>
                  <a:pt x="6040672" y="584920"/>
                </a:cubicBezTo>
                <a:cubicBezTo>
                  <a:pt x="6009500" y="590430"/>
                  <a:pt x="5977620" y="593388"/>
                  <a:pt x="5945246" y="593911"/>
                </a:cubicBezTo>
                <a:lnTo>
                  <a:pt x="5928127" y="595524"/>
                </a:lnTo>
                <a:lnTo>
                  <a:pt x="5928101" y="595033"/>
                </a:lnTo>
                <a:lnTo>
                  <a:pt x="5927602" y="595066"/>
                </a:lnTo>
                <a:cubicBezTo>
                  <a:pt x="5927036" y="591293"/>
                  <a:pt x="5927009" y="587507"/>
                  <a:pt x="5927009" y="583715"/>
                </a:cubicBezTo>
                <a:cubicBezTo>
                  <a:pt x="5927009" y="578078"/>
                  <a:pt x="5927068" y="572454"/>
                  <a:pt x="5928380" y="566868"/>
                </a:cubicBezTo>
                <a:cubicBezTo>
                  <a:pt x="5928338" y="535786"/>
                  <a:pt x="5930787" y="505143"/>
                  <a:pt x="5935844" y="475137"/>
                </a:cubicBezTo>
                <a:lnTo>
                  <a:pt x="5936384" y="468500"/>
                </a:lnTo>
                <a:cubicBezTo>
                  <a:pt x="5936553" y="468495"/>
                  <a:pt x="5936722" y="468490"/>
                  <a:pt x="5936890" y="468437"/>
                </a:cubicBezTo>
                <a:cubicBezTo>
                  <a:pt x="5963192" y="285283"/>
                  <a:pt x="6052653" y="121703"/>
                  <a:pt x="6184397" y="0"/>
                </a:cubicBezTo>
                <a:close/>
                <a:moveTo>
                  <a:pt x="5110576" y="0"/>
                </a:moveTo>
                <a:lnTo>
                  <a:pt x="5244592" y="0"/>
                </a:lnTo>
                <a:cubicBezTo>
                  <a:pt x="5322488" y="226290"/>
                  <a:pt x="5519077" y="399791"/>
                  <a:pt x="5763129" y="451830"/>
                </a:cubicBezTo>
                <a:cubicBezTo>
                  <a:pt x="5725278" y="260867"/>
                  <a:pt x="5605869" y="98005"/>
                  <a:pt x="5440399" y="0"/>
                </a:cubicBezTo>
                <a:lnTo>
                  <a:pt x="5649109" y="0"/>
                </a:lnTo>
                <a:cubicBezTo>
                  <a:pt x="5780853" y="121704"/>
                  <a:pt x="5870314" y="285283"/>
                  <a:pt x="5896616" y="468437"/>
                </a:cubicBezTo>
                <a:cubicBezTo>
                  <a:pt x="5896783" y="468490"/>
                  <a:pt x="5896953" y="468495"/>
                  <a:pt x="5897121" y="468500"/>
                </a:cubicBezTo>
                <a:lnTo>
                  <a:pt x="5897662" y="475137"/>
                </a:lnTo>
                <a:cubicBezTo>
                  <a:pt x="5902718" y="505143"/>
                  <a:pt x="5905168" y="535786"/>
                  <a:pt x="5905126" y="566868"/>
                </a:cubicBezTo>
                <a:cubicBezTo>
                  <a:pt x="5906438" y="572454"/>
                  <a:pt x="5906496" y="578078"/>
                  <a:pt x="5906496" y="583715"/>
                </a:cubicBezTo>
                <a:cubicBezTo>
                  <a:pt x="5906496" y="587507"/>
                  <a:pt x="5906469" y="591293"/>
                  <a:pt x="5905903" y="595066"/>
                </a:cubicBezTo>
                <a:lnTo>
                  <a:pt x="5905404" y="595033"/>
                </a:lnTo>
                <a:lnTo>
                  <a:pt x="5905378" y="595524"/>
                </a:lnTo>
                <a:lnTo>
                  <a:pt x="5888260" y="593911"/>
                </a:lnTo>
                <a:cubicBezTo>
                  <a:pt x="5855886" y="593388"/>
                  <a:pt x="5824005" y="590430"/>
                  <a:pt x="5792833" y="584920"/>
                </a:cubicBezTo>
                <a:cubicBezTo>
                  <a:pt x="5787256" y="585336"/>
                  <a:pt x="5781927" y="584395"/>
                  <a:pt x="5776617" y="583392"/>
                </a:cubicBezTo>
                <a:lnTo>
                  <a:pt x="5776501" y="582253"/>
                </a:lnTo>
                <a:cubicBezTo>
                  <a:pt x="5454626" y="529393"/>
                  <a:pt x="5195354" y="299826"/>
                  <a:pt x="5110576" y="0"/>
                </a:cubicBezTo>
                <a:close/>
                <a:moveTo>
                  <a:pt x="4492246" y="0"/>
                </a:moveTo>
                <a:lnTo>
                  <a:pt x="4700955" y="0"/>
                </a:lnTo>
                <a:cubicBezTo>
                  <a:pt x="4535485" y="98005"/>
                  <a:pt x="4416076" y="260867"/>
                  <a:pt x="4378225" y="451830"/>
                </a:cubicBezTo>
                <a:cubicBezTo>
                  <a:pt x="4622279" y="399791"/>
                  <a:pt x="4818867" y="226290"/>
                  <a:pt x="4896763" y="0"/>
                </a:cubicBezTo>
                <a:lnTo>
                  <a:pt x="5030779" y="0"/>
                </a:lnTo>
                <a:cubicBezTo>
                  <a:pt x="4946001" y="299826"/>
                  <a:pt x="4686729" y="529393"/>
                  <a:pt x="4364853" y="582253"/>
                </a:cubicBezTo>
                <a:lnTo>
                  <a:pt x="4364737" y="583392"/>
                </a:lnTo>
                <a:cubicBezTo>
                  <a:pt x="4359427" y="584395"/>
                  <a:pt x="4354098" y="585336"/>
                  <a:pt x="4348521" y="584920"/>
                </a:cubicBezTo>
                <a:cubicBezTo>
                  <a:pt x="4317350" y="590430"/>
                  <a:pt x="4285468" y="593388"/>
                  <a:pt x="4253094" y="593911"/>
                </a:cubicBezTo>
                <a:lnTo>
                  <a:pt x="4235976" y="595524"/>
                </a:lnTo>
                <a:lnTo>
                  <a:pt x="4235950" y="595033"/>
                </a:lnTo>
                <a:lnTo>
                  <a:pt x="4235451" y="595066"/>
                </a:lnTo>
                <a:cubicBezTo>
                  <a:pt x="4234885" y="591293"/>
                  <a:pt x="4234858" y="587507"/>
                  <a:pt x="4234858" y="583715"/>
                </a:cubicBezTo>
                <a:cubicBezTo>
                  <a:pt x="4234858" y="578078"/>
                  <a:pt x="4234916" y="572454"/>
                  <a:pt x="4236228" y="566868"/>
                </a:cubicBezTo>
                <a:cubicBezTo>
                  <a:pt x="4236186" y="535786"/>
                  <a:pt x="4238636" y="505143"/>
                  <a:pt x="4243692" y="475137"/>
                </a:cubicBezTo>
                <a:lnTo>
                  <a:pt x="4244233" y="468500"/>
                </a:lnTo>
                <a:cubicBezTo>
                  <a:pt x="4244401" y="468495"/>
                  <a:pt x="4244571" y="468490"/>
                  <a:pt x="4244738" y="468437"/>
                </a:cubicBezTo>
                <a:cubicBezTo>
                  <a:pt x="4271041" y="285283"/>
                  <a:pt x="4360502" y="121704"/>
                  <a:pt x="4492246" y="0"/>
                </a:cubicBezTo>
                <a:close/>
                <a:moveTo>
                  <a:pt x="3418424" y="0"/>
                </a:moveTo>
                <a:lnTo>
                  <a:pt x="3552441" y="0"/>
                </a:lnTo>
                <a:cubicBezTo>
                  <a:pt x="3630337" y="226291"/>
                  <a:pt x="3826926" y="399791"/>
                  <a:pt x="4070978" y="451830"/>
                </a:cubicBezTo>
                <a:cubicBezTo>
                  <a:pt x="4033127" y="260867"/>
                  <a:pt x="3913719" y="98005"/>
                  <a:pt x="3748249" y="0"/>
                </a:cubicBezTo>
                <a:lnTo>
                  <a:pt x="3956957" y="0"/>
                </a:lnTo>
                <a:cubicBezTo>
                  <a:pt x="4088702" y="121703"/>
                  <a:pt x="4178162" y="285283"/>
                  <a:pt x="4204464" y="468437"/>
                </a:cubicBezTo>
                <a:cubicBezTo>
                  <a:pt x="4204632" y="468490"/>
                  <a:pt x="4204801" y="468495"/>
                  <a:pt x="4204970" y="468499"/>
                </a:cubicBezTo>
                <a:lnTo>
                  <a:pt x="4205510" y="475137"/>
                </a:lnTo>
                <a:cubicBezTo>
                  <a:pt x="4210567" y="505143"/>
                  <a:pt x="4213016" y="535786"/>
                  <a:pt x="4212974" y="566868"/>
                </a:cubicBezTo>
                <a:cubicBezTo>
                  <a:pt x="4214286" y="572454"/>
                  <a:pt x="4214345" y="578078"/>
                  <a:pt x="4214345" y="583715"/>
                </a:cubicBezTo>
                <a:cubicBezTo>
                  <a:pt x="4214345" y="587508"/>
                  <a:pt x="4214318" y="591293"/>
                  <a:pt x="4213752" y="595066"/>
                </a:cubicBezTo>
                <a:lnTo>
                  <a:pt x="4213253" y="595033"/>
                </a:lnTo>
                <a:lnTo>
                  <a:pt x="4213227" y="595524"/>
                </a:lnTo>
                <a:lnTo>
                  <a:pt x="4196108" y="593911"/>
                </a:lnTo>
                <a:cubicBezTo>
                  <a:pt x="4163734" y="593388"/>
                  <a:pt x="4131854" y="590430"/>
                  <a:pt x="4100682" y="584920"/>
                </a:cubicBezTo>
                <a:cubicBezTo>
                  <a:pt x="4095105" y="585336"/>
                  <a:pt x="4089776" y="584395"/>
                  <a:pt x="4084465" y="583392"/>
                </a:cubicBezTo>
                <a:lnTo>
                  <a:pt x="4084349" y="582253"/>
                </a:lnTo>
                <a:cubicBezTo>
                  <a:pt x="3762475" y="529393"/>
                  <a:pt x="3503203" y="299826"/>
                  <a:pt x="3418424" y="0"/>
                </a:cubicBezTo>
                <a:close/>
                <a:moveTo>
                  <a:pt x="2800095" y="0"/>
                </a:moveTo>
                <a:lnTo>
                  <a:pt x="3008804" y="0"/>
                </a:lnTo>
                <a:cubicBezTo>
                  <a:pt x="2843334" y="98005"/>
                  <a:pt x="2723925" y="260867"/>
                  <a:pt x="2686074" y="451830"/>
                </a:cubicBezTo>
                <a:cubicBezTo>
                  <a:pt x="2930126" y="399791"/>
                  <a:pt x="3126716" y="226291"/>
                  <a:pt x="3204612" y="0"/>
                </a:cubicBezTo>
                <a:lnTo>
                  <a:pt x="3338628" y="0"/>
                </a:lnTo>
                <a:cubicBezTo>
                  <a:pt x="3253850" y="299826"/>
                  <a:pt x="2994578" y="529393"/>
                  <a:pt x="2672703" y="582253"/>
                </a:cubicBezTo>
                <a:lnTo>
                  <a:pt x="2672586" y="583392"/>
                </a:lnTo>
                <a:cubicBezTo>
                  <a:pt x="2667276" y="584395"/>
                  <a:pt x="2661947" y="585336"/>
                  <a:pt x="2656370" y="584920"/>
                </a:cubicBezTo>
                <a:cubicBezTo>
                  <a:pt x="2625198" y="590430"/>
                  <a:pt x="2593318" y="593388"/>
                  <a:pt x="2560943" y="593911"/>
                </a:cubicBezTo>
                <a:lnTo>
                  <a:pt x="2543825" y="595524"/>
                </a:lnTo>
                <a:lnTo>
                  <a:pt x="2543799" y="595033"/>
                </a:lnTo>
                <a:lnTo>
                  <a:pt x="2543300" y="595066"/>
                </a:lnTo>
                <a:cubicBezTo>
                  <a:pt x="2542734" y="591293"/>
                  <a:pt x="2542707" y="587507"/>
                  <a:pt x="2542707" y="583715"/>
                </a:cubicBezTo>
                <a:cubicBezTo>
                  <a:pt x="2542707" y="578078"/>
                  <a:pt x="2542765" y="572454"/>
                  <a:pt x="2544077" y="566868"/>
                </a:cubicBezTo>
                <a:cubicBezTo>
                  <a:pt x="2544035" y="535786"/>
                  <a:pt x="2546485" y="505143"/>
                  <a:pt x="2551541" y="475137"/>
                </a:cubicBezTo>
                <a:lnTo>
                  <a:pt x="2552082" y="468499"/>
                </a:lnTo>
                <a:cubicBezTo>
                  <a:pt x="2552250" y="468495"/>
                  <a:pt x="2552420" y="468490"/>
                  <a:pt x="2552587" y="468437"/>
                </a:cubicBezTo>
                <a:cubicBezTo>
                  <a:pt x="2578890" y="285283"/>
                  <a:pt x="2668350" y="121703"/>
                  <a:pt x="2800095" y="0"/>
                </a:cubicBezTo>
                <a:close/>
                <a:moveTo>
                  <a:pt x="1726273" y="0"/>
                </a:moveTo>
                <a:lnTo>
                  <a:pt x="1860290" y="0"/>
                </a:lnTo>
                <a:cubicBezTo>
                  <a:pt x="1938186" y="226291"/>
                  <a:pt x="2134775" y="399791"/>
                  <a:pt x="2378827" y="451830"/>
                </a:cubicBezTo>
                <a:cubicBezTo>
                  <a:pt x="2340976" y="260867"/>
                  <a:pt x="2221567" y="98005"/>
                  <a:pt x="2056098" y="0"/>
                </a:cubicBezTo>
                <a:lnTo>
                  <a:pt x="2264806" y="0"/>
                </a:lnTo>
                <a:cubicBezTo>
                  <a:pt x="2396551" y="121703"/>
                  <a:pt x="2486011" y="285283"/>
                  <a:pt x="2512313" y="468437"/>
                </a:cubicBezTo>
                <a:cubicBezTo>
                  <a:pt x="2512481" y="468490"/>
                  <a:pt x="2512650" y="468495"/>
                  <a:pt x="2512819" y="468499"/>
                </a:cubicBezTo>
                <a:lnTo>
                  <a:pt x="2513359" y="475137"/>
                </a:lnTo>
                <a:cubicBezTo>
                  <a:pt x="2518416" y="505143"/>
                  <a:pt x="2520865" y="535786"/>
                  <a:pt x="2520823" y="566868"/>
                </a:cubicBezTo>
                <a:cubicBezTo>
                  <a:pt x="2522135" y="572454"/>
                  <a:pt x="2522194" y="578078"/>
                  <a:pt x="2522194" y="583715"/>
                </a:cubicBezTo>
                <a:cubicBezTo>
                  <a:pt x="2522194" y="587508"/>
                  <a:pt x="2522167" y="591293"/>
                  <a:pt x="2521601" y="595066"/>
                </a:cubicBezTo>
                <a:lnTo>
                  <a:pt x="2521102" y="595033"/>
                </a:lnTo>
                <a:lnTo>
                  <a:pt x="2521076" y="595524"/>
                </a:lnTo>
                <a:lnTo>
                  <a:pt x="2503957" y="593911"/>
                </a:lnTo>
                <a:cubicBezTo>
                  <a:pt x="2471583" y="593388"/>
                  <a:pt x="2439703" y="590430"/>
                  <a:pt x="2408531" y="584920"/>
                </a:cubicBezTo>
                <a:cubicBezTo>
                  <a:pt x="2402954" y="585336"/>
                  <a:pt x="2397625" y="584395"/>
                  <a:pt x="2392314" y="583392"/>
                </a:cubicBezTo>
                <a:lnTo>
                  <a:pt x="2392198" y="582253"/>
                </a:lnTo>
                <a:cubicBezTo>
                  <a:pt x="2070324" y="529393"/>
                  <a:pt x="1811051" y="299826"/>
                  <a:pt x="1726273" y="0"/>
                </a:cubicBezTo>
                <a:close/>
                <a:moveTo>
                  <a:pt x="1107944" y="0"/>
                </a:moveTo>
                <a:lnTo>
                  <a:pt x="1316652" y="0"/>
                </a:lnTo>
                <a:cubicBezTo>
                  <a:pt x="1151183" y="98005"/>
                  <a:pt x="1031774" y="260867"/>
                  <a:pt x="993923" y="451830"/>
                </a:cubicBezTo>
                <a:cubicBezTo>
                  <a:pt x="1237975" y="399791"/>
                  <a:pt x="1434564" y="226291"/>
                  <a:pt x="1512461" y="0"/>
                </a:cubicBezTo>
                <a:lnTo>
                  <a:pt x="1646477" y="0"/>
                </a:lnTo>
                <a:cubicBezTo>
                  <a:pt x="1561699" y="299826"/>
                  <a:pt x="1302427" y="529393"/>
                  <a:pt x="980552" y="582253"/>
                </a:cubicBezTo>
                <a:lnTo>
                  <a:pt x="980435" y="583392"/>
                </a:lnTo>
                <a:cubicBezTo>
                  <a:pt x="975125" y="584395"/>
                  <a:pt x="969796" y="585336"/>
                  <a:pt x="964219" y="584920"/>
                </a:cubicBezTo>
                <a:cubicBezTo>
                  <a:pt x="933047" y="590430"/>
                  <a:pt x="901167" y="593388"/>
                  <a:pt x="868792" y="593911"/>
                </a:cubicBezTo>
                <a:lnTo>
                  <a:pt x="851674" y="595524"/>
                </a:lnTo>
                <a:lnTo>
                  <a:pt x="851648" y="595033"/>
                </a:lnTo>
                <a:lnTo>
                  <a:pt x="851149" y="595066"/>
                </a:lnTo>
                <a:cubicBezTo>
                  <a:pt x="850583" y="591293"/>
                  <a:pt x="850556" y="587507"/>
                  <a:pt x="850556" y="583715"/>
                </a:cubicBezTo>
                <a:cubicBezTo>
                  <a:pt x="850556" y="578078"/>
                  <a:pt x="850614" y="572454"/>
                  <a:pt x="851926" y="566868"/>
                </a:cubicBezTo>
                <a:cubicBezTo>
                  <a:pt x="851884" y="535786"/>
                  <a:pt x="854334" y="505143"/>
                  <a:pt x="859390" y="475137"/>
                </a:cubicBezTo>
                <a:lnTo>
                  <a:pt x="859931" y="468499"/>
                </a:lnTo>
                <a:cubicBezTo>
                  <a:pt x="860099" y="468495"/>
                  <a:pt x="860269" y="468490"/>
                  <a:pt x="860436" y="468437"/>
                </a:cubicBezTo>
                <a:cubicBezTo>
                  <a:pt x="886739" y="285283"/>
                  <a:pt x="976199" y="121704"/>
                  <a:pt x="1107944" y="0"/>
                </a:cubicBezTo>
                <a:close/>
                <a:moveTo>
                  <a:pt x="34122" y="0"/>
                </a:moveTo>
                <a:lnTo>
                  <a:pt x="168138" y="0"/>
                </a:lnTo>
                <a:cubicBezTo>
                  <a:pt x="246034" y="226290"/>
                  <a:pt x="442624" y="399791"/>
                  <a:pt x="686676" y="451830"/>
                </a:cubicBezTo>
                <a:cubicBezTo>
                  <a:pt x="648825" y="260867"/>
                  <a:pt x="529416" y="98005"/>
                  <a:pt x="363946" y="0"/>
                </a:cubicBezTo>
                <a:lnTo>
                  <a:pt x="572655" y="0"/>
                </a:lnTo>
                <a:cubicBezTo>
                  <a:pt x="704400" y="121703"/>
                  <a:pt x="793860" y="285283"/>
                  <a:pt x="820162" y="468437"/>
                </a:cubicBezTo>
                <a:cubicBezTo>
                  <a:pt x="820330" y="468490"/>
                  <a:pt x="820499" y="468495"/>
                  <a:pt x="820668" y="468500"/>
                </a:cubicBezTo>
                <a:lnTo>
                  <a:pt x="821208" y="475137"/>
                </a:lnTo>
                <a:cubicBezTo>
                  <a:pt x="826265" y="505143"/>
                  <a:pt x="828714" y="535786"/>
                  <a:pt x="828672" y="566868"/>
                </a:cubicBezTo>
                <a:cubicBezTo>
                  <a:pt x="829984" y="572454"/>
                  <a:pt x="830043" y="578078"/>
                  <a:pt x="830043" y="583715"/>
                </a:cubicBezTo>
                <a:cubicBezTo>
                  <a:pt x="830043" y="587508"/>
                  <a:pt x="830016" y="591293"/>
                  <a:pt x="829450" y="595066"/>
                </a:cubicBezTo>
                <a:lnTo>
                  <a:pt x="828951" y="595033"/>
                </a:lnTo>
                <a:lnTo>
                  <a:pt x="828925" y="595524"/>
                </a:lnTo>
                <a:lnTo>
                  <a:pt x="811806" y="593911"/>
                </a:lnTo>
                <a:cubicBezTo>
                  <a:pt x="779432" y="593388"/>
                  <a:pt x="747552" y="590430"/>
                  <a:pt x="716380" y="584920"/>
                </a:cubicBezTo>
                <a:cubicBezTo>
                  <a:pt x="710803" y="585336"/>
                  <a:pt x="705474" y="584395"/>
                  <a:pt x="700163" y="583392"/>
                </a:cubicBezTo>
                <a:lnTo>
                  <a:pt x="700047" y="582253"/>
                </a:lnTo>
                <a:cubicBezTo>
                  <a:pt x="378172" y="529393"/>
                  <a:pt x="118900" y="299826"/>
                  <a:pt x="34122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916906" y="23808658"/>
            <a:ext cx="32587406" cy="7022592"/>
          </a:xfrm>
        </p:spPr>
        <p:txBody>
          <a:bodyPr anchor="ctr">
            <a:normAutofit/>
          </a:bodyPr>
          <a:lstStyle>
            <a:lvl1pPr algn="r">
              <a:defRPr sz="21120" spc="960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6101734" y="23808658"/>
            <a:ext cx="13418344" cy="7022592"/>
          </a:xfrm>
        </p:spPr>
        <p:txBody>
          <a:bodyPr lIns="91440" rIns="91440" anchor="ctr">
            <a:norm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768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2194560" indent="0" algn="ctr">
              <a:buNone/>
              <a:defRPr sz="7680"/>
            </a:lvl2pPr>
            <a:lvl3pPr marL="4389120" indent="0" algn="ctr">
              <a:buNone/>
              <a:defRPr sz="7680"/>
            </a:lvl3pPr>
            <a:lvl4pPr marL="6583680" indent="0" algn="ctr">
              <a:buNone/>
              <a:defRPr sz="7680"/>
            </a:lvl4pPr>
            <a:lvl5pPr marL="8778240" indent="0" algn="ctr">
              <a:buNone/>
              <a:defRPr sz="7680"/>
            </a:lvl5pPr>
            <a:lvl6pPr marL="10972800" indent="0" algn="ctr">
              <a:buNone/>
              <a:defRPr sz="7680"/>
            </a:lvl6pPr>
            <a:lvl7pPr marL="13167360" indent="0" algn="ctr">
              <a:buNone/>
              <a:defRPr sz="7680"/>
            </a:lvl7pPr>
            <a:lvl8pPr marL="15361920" indent="0" algn="ctr">
              <a:buNone/>
              <a:defRPr sz="7680"/>
            </a:lvl8pPr>
            <a:lvl9pPr marL="17556480" indent="0" algn="ctr">
              <a:buNone/>
              <a:defRPr sz="768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algn="l">
              <a:defRPr/>
            </a:lvl1pPr>
          </a:lstStyle>
          <a:p>
            <a:fld id="{1D8BD707-D9CF-40AE-B4C6-C98DA3205C09}" type="datetimeFigureOut">
              <a:rPr lang="en-US" smtClean="0"/>
              <a:pPr/>
              <a:t>1/5/2026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8" name="Straight Connector 7"/>
          <p:cNvCxnSpPr/>
          <p:nvPr/>
        </p:nvCxnSpPr>
        <p:spPr>
          <a:xfrm flipV="1">
            <a:off x="35163585" y="25267709"/>
            <a:ext cx="0" cy="4389120"/>
          </a:xfrm>
          <a:prstGeom prst="line">
            <a:avLst/>
          </a:prstGeom>
          <a:ln w="19050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0062156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1/5/2026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96551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0" y="2"/>
            <a:ext cx="51117500" cy="21945605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Freeform 10"/>
          <p:cNvSpPr/>
          <p:nvPr/>
        </p:nvSpPr>
        <p:spPr>
          <a:xfrm>
            <a:off x="26624" y="2"/>
            <a:ext cx="51090885" cy="21945605"/>
          </a:xfrm>
          <a:custGeom>
            <a:avLst/>
            <a:gdLst/>
            <a:ahLst/>
            <a:cxnLst/>
            <a:rect l="l" t="t" r="r" b="b"/>
            <a:pathLst>
              <a:path w="9139239" h="4572001">
                <a:moveTo>
                  <a:pt x="9139239" y="4171458"/>
                </a:moveTo>
                <a:lnTo>
                  <a:pt x="9139239" y="4479120"/>
                </a:lnTo>
                <a:lnTo>
                  <a:pt x="9061857" y="4572001"/>
                </a:lnTo>
                <a:lnTo>
                  <a:pt x="8867616" y="4572001"/>
                </a:lnTo>
                <a:cubicBezTo>
                  <a:pt x="8974940" y="4496648"/>
                  <a:pt x="9059271" y="4392377"/>
                  <a:pt x="9109281" y="4270954"/>
                </a:cubicBezTo>
                <a:close/>
                <a:moveTo>
                  <a:pt x="9139239" y="4017903"/>
                </a:moveTo>
                <a:lnTo>
                  <a:pt x="9139239" y="4146549"/>
                </a:lnTo>
                <a:lnTo>
                  <a:pt x="9061849" y="4168266"/>
                </a:lnTo>
                <a:cubicBezTo>
                  <a:pt x="8867508" y="4236060"/>
                  <a:pt x="8712637" y="4384208"/>
                  <a:pt x="8639677" y="4572001"/>
                </a:cubicBezTo>
                <a:lnTo>
                  <a:pt x="8502130" y="4572001"/>
                </a:lnTo>
                <a:cubicBezTo>
                  <a:pt x="8583823" y="4319597"/>
                  <a:pt x="8787913" y="4120306"/>
                  <a:pt x="9046727" y="4039822"/>
                </a:cubicBezTo>
                <a:close/>
                <a:moveTo>
                  <a:pt x="7620280" y="3999419"/>
                </a:moveTo>
                <a:lnTo>
                  <a:pt x="7637367" y="4001042"/>
                </a:lnTo>
                <a:cubicBezTo>
                  <a:pt x="7669753" y="4001569"/>
                  <a:pt x="7701646" y="4004550"/>
                  <a:pt x="7732829" y="4010107"/>
                </a:cubicBezTo>
                <a:cubicBezTo>
                  <a:pt x="7738405" y="4009688"/>
                  <a:pt x="7743733" y="4010636"/>
                  <a:pt x="7749042" y="4011646"/>
                </a:cubicBezTo>
                <a:lnTo>
                  <a:pt x="7749159" y="4012794"/>
                </a:lnTo>
                <a:cubicBezTo>
                  <a:pt x="8061238" y="4064450"/>
                  <a:pt x="8314467" y="4283539"/>
                  <a:pt x="8407830" y="4572001"/>
                </a:cubicBezTo>
                <a:lnTo>
                  <a:pt x="8270283" y="4572001"/>
                </a:lnTo>
                <a:cubicBezTo>
                  <a:pt x="8186900" y="4357380"/>
                  <a:pt x="7996531" y="4194541"/>
                  <a:pt x="7762529" y="4144250"/>
                </a:cubicBezTo>
                <a:cubicBezTo>
                  <a:pt x="7797023" y="4319651"/>
                  <a:pt x="7899246" y="4471530"/>
                  <a:pt x="8042344" y="4572001"/>
                </a:cubicBezTo>
                <a:lnTo>
                  <a:pt x="7848103" y="4572001"/>
                </a:lnTo>
                <a:cubicBezTo>
                  <a:pt x="7731971" y="4452596"/>
                  <a:pt x="7653409" y="4298519"/>
                  <a:pt x="7629044" y="4127511"/>
                </a:cubicBezTo>
                <a:cubicBezTo>
                  <a:pt x="7628876" y="4127458"/>
                  <a:pt x="7628708" y="4127453"/>
                  <a:pt x="7628538" y="4127448"/>
                </a:cubicBezTo>
                <a:lnTo>
                  <a:pt x="7628000" y="4120772"/>
                </a:lnTo>
                <a:cubicBezTo>
                  <a:pt x="7622941" y="4090522"/>
                  <a:pt x="7620490" y="4059631"/>
                  <a:pt x="7620533" y="4028296"/>
                </a:cubicBezTo>
                <a:cubicBezTo>
                  <a:pt x="7619221" y="4022668"/>
                  <a:pt x="7619162" y="4017001"/>
                  <a:pt x="7619162" y="4011320"/>
                </a:cubicBezTo>
                <a:lnTo>
                  <a:pt x="7619756" y="3999880"/>
                </a:lnTo>
                <a:lnTo>
                  <a:pt x="7620254" y="3999913"/>
                </a:lnTo>
                <a:close/>
                <a:moveTo>
                  <a:pt x="7597529" y="3999419"/>
                </a:moveTo>
                <a:lnTo>
                  <a:pt x="7597555" y="3999913"/>
                </a:lnTo>
                <a:lnTo>
                  <a:pt x="7598053" y="3999880"/>
                </a:lnTo>
                <a:lnTo>
                  <a:pt x="7598647" y="4011320"/>
                </a:lnTo>
                <a:cubicBezTo>
                  <a:pt x="7598647" y="4017001"/>
                  <a:pt x="7598588" y="4022668"/>
                  <a:pt x="7597276" y="4028296"/>
                </a:cubicBezTo>
                <a:cubicBezTo>
                  <a:pt x="7597319" y="4059631"/>
                  <a:pt x="7594868" y="4090522"/>
                  <a:pt x="7589809" y="4120772"/>
                </a:cubicBezTo>
                <a:lnTo>
                  <a:pt x="7589271" y="4127448"/>
                </a:lnTo>
                <a:cubicBezTo>
                  <a:pt x="7589101" y="4127453"/>
                  <a:pt x="7588933" y="4127458"/>
                  <a:pt x="7588765" y="4127511"/>
                </a:cubicBezTo>
                <a:cubicBezTo>
                  <a:pt x="7564400" y="4298519"/>
                  <a:pt x="7485838" y="4452596"/>
                  <a:pt x="7369706" y="4572001"/>
                </a:cubicBezTo>
                <a:lnTo>
                  <a:pt x="7175465" y="4572001"/>
                </a:lnTo>
                <a:cubicBezTo>
                  <a:pt x="7318563" y="4471530"/>
                  <a:pt x="7420786" y="4319651"/>
                  <a:pt x="7455280" y="4144250"/>
                </a:cubicBezTo>
                <a:cubicBezTo>
                  <a:pt x="7221278" y="4194541"/>
                  <a:pt x="7030909" y="4357380"/>
                  <a:pt x="6947526" y="4572001"/>
                </a:cubicBezTo>
                <a:lnTo>
                  <a:pt x="6809978" y="4572001"/>
                </a:lnTo>
                <a:cubicBezTo>
                  <a:pt x="6903341" y="4283539"/>
                  <a:pt x="7156571" y="4064450"/>
                  <a:pt x="7468650" y="4012794"/>
                </a:cubicBezTo>
                <a:lnTo>
                  <a:pt x="7468767" y="4011646"/>
                </a:lnTo>
                <a:cubicBezTo>
                  <a:pt x="7474076" y="4010636"/>
                  <a:pt x="7479404" y="4009688"/>
                  <a:pt x="7484980" y="4010107"/>
                </a:cubicBezTo>
                <a:cubicBezTo>
                  <a:pt x="7516163" y="4004550"/>
                  <a:pt x="7548056" y="4001569"/>
                  <a:pt x="7580442" y="4001042"/>
                </a:cubicBezTo>
                <a:close/>
                <a:moveTo>
                  <a:pt x="5928129" y="3999419"/>
                </a:moveTo>
                <a:lnTo>
                  <a:pt x="5945217" y="4001042"/>
                </a:lnTo>
                <a:cubicBezTo>
                  <a:pt x="5977602" y="4001569"/>
                  <a:pt x="6009495" y="4004550"/>
                  <a:pt x="6040678" y="4010107"/>
                </a:cubicBezTo>
                <a:cubicBezTo>
                  <a:pt x="6046254" y="4009688"/>
                  <a:pt x="6051582" y="4010636"/>
                  <a:pt x="6056891" y="4011646"/>
                </a:cubicBezTo>
                <a:lnTo>
                  <a:pt x="6057008" y="4012794"/>
                </a:lnTo>
                <a:cubicBezTo>
                  <a:pt x="6369087" y="4064450"/>
                  <a:pt x="6622316" y="4283539"/>
                  <a:pt x="6715680" y="4572001"/>
                </a:cubicBezTo>
                <a:lnTo>
                  <a:pt x="6578131" y="4572001"/>
                </a:lnTo>
                <a:cubicBezTo>
                  <a:pt x="6494748" y="4357380"/>
                  <a:pt x="6304380" y="4194541"/>
                  <a:pt x="6070378" y="4144250"/>
                </a:cubicBezTo>
                <a:cubicBezTo>
                  <a:pt x="6104872" y="4319650"/>
                  <a:pt x="6207095" y="4471530"/>
                  <a:pt x="6350192" y="4572001"/>
                </a:cubicBezTo>
                <a:lnTo>
                  <a:pt x="6155952" y="4572001"/>
                </a:lnTo>
                <a:cubicBezTo>
                  <a:pt x="6039820" y="4452596"/>
                  <a:pt x="5961257" y="4298519"/>
                  <a:pt x="5936893" y="4127511"/>
                </a:cubicBezTo>
                <a:cubicBezTo>
                  <a:pt x="5936725" y="4127458"/>
                  <a:pt x="5936557" y="4127453"/>
                  <a:pt x="5936387" y="4127448"/>
                </a:cubicBezTo>
                <a:lnTo>
                  <a:pt x="5935849" y="4120772"/>
                </a:lnTo>
                <a:cubicBezTo>
                  <a:pt x="5930790" y="4090522"/>
                  <a:pt x="5928340" y="4059631"/>
                  <a:pt x="5928382" y="4028296"/>
                </a:cubicBezTo>
                <a:cubicBezTo>
                  <a:pt x="5927070" y="4022668"/>
                  <a:pt x="5927011" y="4017001"/>
                  <a:pt x="5927011" y="4011320"/>
                </a:cubicBezTo>
                <a:lnTo>
                  <a:pt x="5927605" y="3999880"/>
                </a:lnTo>
                <a:lnTo>
                  <a:pt x="5928103" y="3999913"/>
                </a:lnTo>
                <a:close/>
                <a:moveTo>
                  <a:pt x="5905378" y="3999419"/>
                </a:moveTo>
                <a:lnTo>
                  <a:pt x="5905404" y="3999913"/>
                </a:lnTo>
                <a:lnTo>
                  <a:pt x="5905902" y="3999880"/>
                </a:lnTo>
                <a:lnTo>
                  <a:pt x="5906496" y="4011320"/>
                </a:lnTo>
                <a:cubicBezTo>
                  <a:pt x="5906496" y="4017001"/>
                  <a:pt x="5906437" y="4022668"/>
                  <a:pt x="5905125" y="4028296"/>
                </a:cubicBezTo>
                <a:cubicBezTo>
                  <a:pt x="5905167" y="4059631"/>
                  <a:pt x="5902717" y="4090522"/>
                  <a:pt x="5897658" y="4120772"/>
                </a:cubicBezTo>
                <a:lnTo>
                  <a:pt x="5897120" y="4127448"/>
                </a:lnTo>
                <a:cubicBezTo>
                  <a:pt x="5896950" y="4127453"/>
                  <a:pt x="5896782" y="4127458"/>
                  <a:pt x="5896614" y="4127511"/>
                </a:cubicBezTo>
                <a:cubicBezTo>
                  <a:pt x="5872249" y="4298519"/>
                  <a:pt x="5793686" y="4452596"/>
                  <a:pt x="5677555" y="4572001"/>
                </a:cubicBezTo>
                <a:lnTo>
                  <a:pt x="5483314" y="4572001"/>
                </a:lnTo>
                <a:cubicBezTo>
                  <a:pt x="5626412" y="4471530"/>
                  <a:pt x="5728635" y="4319650"/>
                  <a:pt x="5763129" y="4144250"/>
                </a:cubicBezTo>
                <a:cubicBezTo>
                  <a:pt x="5529126" y="4194541"/>
                  <a:pt x="5338758" y="4357380"/>
                  <a:pt x="5255375" y="4572001"/>
                </a:cubicBezTo>
                <a:lnTo>
                  <a:pt x="5117827" y="4572001"/>
                </a:lnTo>
                <a:cubicBezTo>
                  <a:pt x="5211190" y="4283539"/>
                  <a:pt x="5464420" y="4064450"/>
                  <a:pt x="5776499" y="4012794"/>
                </a:cubicBezTo>
                <a:lnTo>
                  <a:pt x="5776616" y="4011646"/>
                </a:lnTo>
                <a:cubicBezTo>
                  <a:pt x="5781926" y="4010636"/>
                  <a:pt x="5787253" y="4009688"/>
                  <a:pt x="5792829" y="4010107"/>
                </a:cubicBezTo>
                <a:cubicBezTo>
                  <a:pt x="5824012" y="4004550"/>
                  <a:pt x="5855905" y="4001569"/>
                  <a:pt x="5888290" y="4001042"/>
                </a:cubicBezTo>
                <a:close/>
                <a:moveTo>
                  <a:pt x="4235979" y="3999419"/>
                </a:moveTo>
                <a:lnTo>
                  <a:pt x="4253065" y="4001042"/>
                </a:lnTo>
                <a:cubicBezTo>
                  <a:pt x="4285451" y="4001569"/>
                  <a:pt x="4317343" y="4004550"/>
                  <a:pt x="4348528" y="4010107"/>
                </a:cubicBezTo>
                <a:cubicBezTo>
                  <a:pt x="4354104" y="4009688"/>
                  <a:pt x="4359431" y="4010636"/>
                  <a:pt x="4364739" y="4011646"/>
                </a:cubicBezTo>
                <a:lnTo>
                  <a:pt x="4364856" y="4012794"/>
                </a:lnTo>
                <a:cubicBezTo>
                  <a:pt x="4676936" y="4064450"/>
                  <a:pt x="4930165" y="4283539"/>
                  <a:pt x="5023528" y="4572001"/>
                </a:cubicBezTo>
                <a:lnTo>
                  <a:pt x="4885980" y="4572001"/>
                </a:lnTo>
                <a:cubicBezTo>
                  <a:pt x="4802597" y="4357380"/>
                  <a:pt x="4612229" y="4194541"/>
                  <a:pt x="4378227" y="4144250"/>
                </a:cubicBezTo>
                <a:cubicBezTo>
                  <a:pt x="4412722" y="4319651"/>
                  <a:pt x="4514944" y="4471530"/>
                  <a:pt x="4658041" y="4572001"/>
                </a:cubicBezTo>
                <a:lnTo>
                  <a:pt x="4463800" y="4572001"/>
                </a:lnTo>
                <a:cubicBezTo>
                  <a:pt x="4347669" y="4452596"/>
                  <a:pt x="4269106" y="4298519"/>
                  <a:pt x="4244741" y="4127511"/>
                </a:cubicBezTo>
                <a:cubicBezTo>
                  <a:pt x="4244574" y="4127458"/>
                  <a:pt x="4244405" y="4127453"/>
                  <a:pt x="4244236" y="4127448"/>
                </a:cubicBezTo>
                <a:lnTo>
                  <a:pt x="4243697" y="4120772"/>
                </a:lnTo>
                <a:cubicBezTo>
                  <a:pt x="4238639" y="4090522"/>
                  <a:pt x="4236188" y="4059631"/>
                  <a:pt x="4236230" y="4028296"/>
                </a:cubicBezTo>
                <a:cubicBezTo>
                  <a:pt x="4234918" y="4022668"/>
                  <a:pt x="4234860" y="4017001"/>
                  <a:pt x="4234860" y="4011320"/>
                </a:cubicBezTo>
                <a:lnTo>
                  <a:pt x="4235454" y="3999880"/>
                </a:lnTo>
                <a:lnTo>
                  <a:pt x="4235952" y="3999913"/>
                </a:lnTo>
                <a:close/>
                <a:moveTo>
                  <a:pt x="4213227" y="3999419"/>
                </a:moveTo>
                <a:lnTo>
                  <a:pt x="4213253" y="3999913"/>
                </a:lnTo>
                <a:lnTo>
                  <a:pt x="4213751" y="3999880"/>
                </a:lnTo>
                <a:lnTo>
                  <a:pt x="4214345" y="4011320"/>
                </a:lnTo>
                <a:cubicBezTo>
                  <a:pt x="4214345" y="4017001"/>
                  <a:pt x="4214286" y="4022668"/>
                  <a:pt x="4212974" y="4028296"/>
                </a:cubicBezTo>
                <a:cubicBezTo>
                  <a:pt x="4213016" y="4059631"/>
                  <a:pt x="4210566" y="4090522"/>
                  <a:pt x="4205507" y="4120772"/>
                </a:cubicBezTo>
                <a:lnTo>
                  <a:pt x="4204969" y="4127448"/>
                </a:lnTo>
                <a:cubicBezTo>
                  <a:pt x="4204799" y="4127453"/>
                  <a:pt x="4204631" y="4127458"/>
                  <a:pt x="4204463" y="4127511"/>
                </a:cubicBezTo>
                <a:cubicBezTo>
                  <a:pt x="4180098" y="4298519"/>
                  <a:pt x="4101535" y="4452596"/>
                  <a:pt x="3985404" y="4572001"/>
                </a:cubicBezTo>
                <a:lnTo>
                  <a:pt x="3791163" y="4572001"/>
                </a:lnTo>
                <a:cubicBezTo>
                  <a:pt x="3934261" y="4471530"/>
                  <a:pt x="4036484" y="4319651"/>
                  <a:pt x="4070978" y="4144250"/>
                </a:cubicBezTo>
                <a:cubicBezTo>
                  <a:pt x="3836975" y="4194541"/>
                  <a:pt x="3646607" y="4357380"/>
                  <a:pt x="3563224" y="4572001"/>
                </a:cubicBezTo>
                <a:lnTo>
                  <a:pt x="3425676" y="4572001"/>
                </a:lnTo>
                <a:cubicBezTo>
                  <a:pt x="3519039" y="4283539"/>
                  <a:pt x="3772269" y="4064450"/>
                  <a:pt x="4084348" y="4012794"/>
                </a:cubicBezTo>
                <a:lnTo>
                  <a:pt x="4084465" y="4011646"/>
                </a:lnTo>
                <a:cubicBezTo>
                  <a:pt x="4089774" y="4010636"/>
                  <a:pt x="4095102" y="4009688"/>
                  <a:pt x="4100678" y="4010107"/>
                </a:cubicBezTo>
                <a:cubicBezTo>
                  <a:pt x="4131861" y="4004550"/>
                  <a:pt x="4163754" y="4001569"/>
                  <a:pt x="4196139" y="4001042"/>
                </a:cubicBezTo>
                <a:close/>
                <a:moveTo>
                  <a:pt x="2543827" y="3999419"/>
                </a:moveTo>
                <a:lnTo>
                  <a:pt x="2560914" y="4001042"/>
                </a:lnTo>
                <a:cubicBezTo>
                  <a:pt x="2593300" y="4001569"/>
                  <a:pt x="2625192" y="4004550"/>
                  <a:pt x="2656376" y="4010107"/>
                </a:cubicBezTo>
                <a:cubicBezTo>
                  <a:pt x="2661952" y="4009688"/>
                  <a:pt x="2667280" y="4010636"/>
                  <a:pt x="2672588" y="4011646"/>
                </a:cubicBezTo>
                <a:lnTo>
                  <a:pt x="2672706" y="4012794"/>
                </a:lnTo>
                <a:cubicBezTo>
                  <a:pt x="2984785" y="4064450"/>
                  <a:pt x="3238014" y="4283539"/>
                  <a:pt x="3331377" y="4572001"/>
                </a:cubicBezTo>
                <a:lnTo>
                  <a:pt x="3193830" y="4572001"/>
                </a:lnTo>
                <a:cubicBezTo>
                  <a:pt x="3110446" y="4357380"/>
                  <a:pt x="2920078" y="4194541"/>
                  <a:pt x="2686076" y="4144250"/>
                </a:cubicBezTo>
                <a:cubicBezTo>
                  <a:pt x="2720570" y="4319650"/>
                  <a:pt x="2822793" y="4471530"/>
                  <a:pt x="2965890" y="4572001"/>
                </a:cubicBezTo>
                <a:lnTo>
                  <a:pt x="2771649" y="4572001"/>
                </a:lnTo>
                <a:cubicBezTo>
                  <a:pt x="2655518" y="4452596"/>
                  <a:pt x="2576955" y="4298519"/>
                  <a:pt x="2552590" y="4127511"/>
                </a:cubicBezTo>
                <a:cubicBezTo>
                  <a:pt x="2552423" y="4127458"/>
                  <a:pt x="2552254" y="4127453"/>
                  <a:pt x="2552085" y="4127448"/>
                </a:cubicBezTo>
                <a:lnTo>
                  <a:pt x="2551547" y="4120772"/>
                </a:lnTo>
                <a:cubicBezTo>
                  <a:pt x="2546488" y="4090522"/>
                  <a:pt x="2544037" y="4059631"/>
                  <a:pt x="2544079" y="4028296"/>
                </a:cubicBezTo>
                <a:cubicBezTo>
                  <a:pt x="2542767" y="4022668"/>
                  <a:pt x="2542709" y="4017001"/>
                  <a:pt x="2542709" y="4011320"/>
                </a:cubicBezTo>
                <a:lnTo>
                  <a:pt x="2543303" y="3999880"/>
                </a:lnTo>
                <a:lnTo>
                  <a:pt x="2543801" y="3999913"/>
                </a:lnTo>
                <a:close/>
                <a:moveTo>
                  <a:pt x="2521076" y="3999419"/>
                </a:moveTo>
                <a:lnTo>
                  <a:pt x="2521102" y="3999913"/>
                </a:lnTo>
                <a:lnTo>
                  <a:pt x="2521600" y="3999880"/>
                </a:lnTo>
                <a:lnTo>
                  <a:pt x="2522194" y="4011320"/>
                </a:lnTo>
                <a:cubicBezTo>
                  <a:pt x="2522194" y="4017001"/>
                  <a:pt x="2522135" y="4022668"/>
                  <a:pt x="2520823" y="4028296"/>
                </a:cubicBezTo>
                <a:cubicBezTo>
                  <a:pt x="2520865" y="4059631"/>
                  <a:pt x="2518415" y="4090522"/>
                  <a:pt x="2513356" y="4120772"/>
                </a:cubicBezTo>
                <a:lnTo>
                  <a:pt x="2512818" y="4127448"/>
                </a:lnTo>
                <a:cubicBezTo>
                  <a:pt x="2512648" y="4127453"/>
                  <a:pt x="2512480" y="4127458"/>
                  <a:pt x="2512312" y="4127511"/>
                </a:cubicBezTo>
                <a:cubicBezTo>
                  <a:pt x="2487947" y="4298519"/>
                  <a:pt x="2409385" y="4452596"/>
                  <a:pt x="2293253" y="4572001"/>
                </a:cubicBezTo>
                <a:lnTo>
                  <a:pt x="2099012" y="4572001"/>
                </a:lnTo>
                <a:cubicBezTo>
                  <a:pt x="2242110" y="4471530"/>
                  <a:pt x="2344333" y="4319651"/>
                  <a:pt x="2378827" y="4144250"/>
                </a:cubicBezTo>
                <a:cubicBezTo>
                  <a:pt x="2144825" y="4194541"/>
                  <a:pt x="1954456" y="4357380"/>
                  <a:pt x="1871073" y="4572001"/>
                </a:cubicBezTo>
                <a:lnTo>
                  <a:pt x="1733525" y="4572001"/>
                </a:lnTo>
                <a:cubicBezTo>
                  <a:pt x="1826888" y="4283539"/>
                  <a:pt x="2080118" y="4064450"/>
                  <a:pt x="2392197" y="4012794"/>
                </a:cubicBezTo>
                <a:lnTo>
                  <a:pt x="2392314" y="4011646"/>
                </a:lnTo>
                <a:cubicBezTo>
                  <a:pt x="2397623" y="4010636"/>
                  <a:pt x="2402951" y="4009688"/>
                  <a:pt x="2408527" y="4010107"/>
                </a:cubicBezTo>
                <a:cubicBezTo>
                  <a:pt x="2439710" y="4004550"/>
                  <a:pt x="2471603" y="4001569"/>
                  <a:pt x="2503988" y="4001042"/>
                </a:cubicBezTo>
                <a:close/>
                <a:moveTo>
                  <a:pt x="851676" y="3999419"/>
                </a:moveTo>
                <a:lnTo>
                  <a:pt x="868763" y="4001042"/>
                </a:lnTo>
                <a:cubicBezTo>
                  <a:pt x="901149" y="4001569"/>
                  <a:pt x="933041" y="4004550"/>
                  <a:pt x="964225" y="4010107"/>
                </a:cubicBezTo>
                <a:cubicBezTo>
                  <a:pt x="969801" y="4009688"/>
                  <a:pt x="975129" y="4010636"/>
                  <a:pt x="980437" y="4011646"/>
                </a:cubicBezTo>
                <a:lnTo>
                  <a:pt x="980555" y="4012794"/>
                </a:lnTo>
                <a:cubicBezTo>
                  <a:pt x="1292634" y="4064450"/>
                  <a:pt x="1545864" y="4283539"/>
                  <a:pt x="1639226" y="4572001"/>
                </a:cubicBezTo>
                <a:lnTo>
                  <a:pt x="1501679" y="4572001"/>
                </a:lnTo>
                <a:cubicBezTo>
                  <a:pt x="1418296" y="4357380"/>
                  <a:pt x="1227927" y="4194541"/>
                  <a:pt x="993925" y="4144250"/>
                </a:cubicBezTo>
                <a:cubicBezTo>
                  <a:pt x="1028419" y="4319651"/>
                  <a:pt x="1130642" y="4471530"/>
                  <a:pt x="1273740" y="4572001"/>
                </a:cubicBezTo>
                <a:lnTo>
                  <a:pt x="1079499" y="4572001"/>
                </a:lnTo>
                <a:cubicBezTo>
                  <a:pt x="963367" y="4452596"/>
                  <a:pt x="884804" y="4298519"/>
                  <a:pt x="860439" y="4127511"/>
                </a:cubicBezTo>
                <a:cubicBezTo>
                  <a:pt x="860272" y="4127458"/>
                  <a:pt x="860103" y="4127453"/>
                  <a:pt x="859934" y="4127448"/>
                </a:cubicBezTo>
                <a:lnTo>
                  <a:pt x="859396" y="4120772"/>
                </a:lnTo>
                <a:cubicBezTo>
                  <a:pt x="854337" y="4090522"/>
                  <a:pt x="851886" y="4059631"/>
                  <a:pt x="851928" y="4028296"/>
                </a:cubicBezTo>
                <a:cubicBezTo>
                  <a:pt x="850616" y="4022668"/>
                  <a:pt x="850558" y="4017001"/>
                  <a:pt x="850558" y="4011320"/>
                </a:cubicBezTo>
                <a:lnTo>
                  <a:pt x="851152" y="3999880"/>
                </a:lnTo>
                <a:lnTo>
                  <a:pt x="851650" y="3999913"/>
                </a:lnTo>
                <a:close/>
                <a:moveTo>
                  <a:pt x="828925" y="3999419"/>
                </a:moveTo>
                <a:lnTo>
                  <a:pt x="828951" y="3999913"/>
                </a:lnTo>
                <a:lnTo>
                  <a:pt x="829449" y="3999880"/>
                </a:lnTo>
                <a:lnTo>
                  <a:pt x="830043" y="4011320"/>
                </a:lnTo>
                <a:cubicBezTo>
                  <a:pt x="830043" y="4017001"/>
                  <a:pt x="829984" y="4022668"/>
                  <a:pt x="828672" y="4028296"/>
                </a:cubicBezTo>
                <a:cubicBezTo>
                  <a:pt x="828714" y="4059631"/>
                  <a:pt x="826264" y="4090522"/>
                  <a:pt x="821205" y="4120772"/>
                </a:cubicBezTo>
                <a:lnTo>
                  <a:pt x="820667" y="4127448"/>
                </a:lnTo>
                <a:cubicBezTo>
                  <a:pt x="820497" y="4127453"/>
                  <a:pt x="820329" y="4127458"/>
                  <a:pt x="820161" y="4127511"/>
                </a:cubicBezTo>
                <a:cubicBezTo>
                  <a:pt x="795796" y="4298519"/>
                  <a:pt x="717234" y="4452596"/>
                  <a:pt x="601102" y="4572001"/>
                </a:cubicBezTo>
                <a:lnTo>
                  <a:pt x="406861" y="4572001"/>
                </a:lnTo>
                <a:cubicBezTo>
                  <a:pt x="549959" y="4471530"/>
                  <a:pt x="652182" y="4319650"/>
                  <a:pt x="686676" y="4144250"/>
                </a:cubicBezTo>
                <a:cubicBezTo>
                  <a:pt x="452674" y="4194541"/>
                  <a:pt x="262305" y="4357380"/>
                  <a:pt x="178922" y="4572001"/>
                </a:cubicBezTo>
                <a:lnTo>
                  <a:pt x="41374" y="4572001"/>
                </a:lnTo>
                <a:cubicBezTo>
                  <a:pt x="134738" y="4283539"/>
                  <a:pt x="387967" y="4064450"/>
                  <a:pt x="700046" y="4012794"/>
                </a:cubicBezTo>
                <a:lnTo>
                  <a:pt x="700163" y="4011646"/>
                </a:lnTo>
                <a:cubicBezTo>
                  <a:pt x="705472" y="4010636"/>
                  <a:pt x="710800" y="4009688"/>
                  <a:pt x="716376" y="4010107"/>
                </a:cubicBezTo>
                <a:cubicBezTo>
                  <a:pt x="747559" y="4004550"/>
                  <a:pt x="779452" y="4001569"/>
                  <a:pt x="811837" y="4001042"/>
                </a:cubicBezTo>
                <a:close/>
                <a:moveTo>
                  <a:pt x="8305836" y="3304913"/>
                </a:moveTo>
                <a:cubicBezTo>
                  <a:pt x="8030646" y="3363591"/>
                  <a:pt x="7815802" y="3576701"/>
                  <a:pt x="7762527" y="3845480"/>
                </a:cubicBezTo>
                <a:cubicBezTo>
                  <a:pt x="8037717" y="3786801"/>
                  <a:pt x="8252560" y="3573691"/>
                  <a:pt x="8305836" y="3304913"/>
                </a:cubicBezTo>
                <a:close/>
                <a:moveTo>
                  <a:pt x="6911971" y="3304913"/>
                </a:moveTo>
                <a:cubicBezTo>
                  <a:pt x="6965247" y="3573691"/>
                  <a:pt x="7180090" y="3786801"/>
                  <a:pt x="7455280" y="3845480"/>
                </a:cubicBezTo>
                <a:cubicBezTo>
                  <a:pt x="7402005" y="3576701"/>
                  <a:pt x="7187161" y="3363591"/>
                  <a:pt x="6911971" y="3304913"/>
                </a:cubicBezTo>
                <a:close/>
                <a:moveTo>
                  <a:pt x="6613685" y="3304913"/>
                </a:moveTo>
                <a:cubicBezTo>
                  <a:pt x="6338495" y="3363591"/>
                  <a:pt x="6123651" y="3576701"/>
                  <a:pt x="6070376" y="3845480"/>
                </a:cubicBezTo>
                <a:cubicBezTo>
                  <a:pt x="6345566" y="3786801"/>
                  <a:pt x="6560409" y="3573691"/>
                  <a:pt x="6613685" y="3304913"/>
                </a:cubicBezTo>
                <a:close/>
                <a:moveTo>
                  <a:pt x="5219820" y="3304913"/>
                </a:moveTo>
                <a:cubicBezTo>
                  <a:pt x="5273096" y="3573691"/>
                  <a:pt x="5487939" y="3786801"/>
                  <a:pt x="5763129" y="3845480"/>
                </a:cubicBezTo>
                <a:cubicBezTo>
                  <a:pt x="5709854" y="3576701"/>
                  <a:pt x="5495010" y="3363591"/>
                  <a:pt x="5219820" y="3304913"/>
                </a:cubicBezTo>
                <a:close/>
                <a:moveTo>
                  <a:pt x="4921534" y="3304913"/>
                </a:moveTo>
                <a:cubicBezTo>
                  <a:pt x="4646344" y="3363591"/>
                  <a:pt x="4431500" y="3576701"/>
                  <a:pt x="4378225" y="3845480"/>
                </a:cubicBezTo>
                <a:cubicBezTo>
                  <a:pt x="4653415" y="3786801"/>
                  <a:pt x="4868259" y="3573691"/>
                  <a:pt x="4921534" y="3304913"/>
                </a:cubicBezTo>
                <a:close/>
                <a:moveTo>
                  <a:pt x="3527669" y="3304913"/>
                </a:moveTo>
                <a:cubicBezTo>
                  <a:pt x="3580945" y="3573691"/>
                  <a:pt x="3795788" y="3786801"/>
                  <a:pt x="4070978" y="3845480"/>
                </a:cubicBezTo>
                <a:cubicBezTo>
                  <a:pt x="4017703" y="3576701"/>
                  <a:pt x="3802859" y="3363591"/>
                  <a:pt x="3527669" y="3304913"/>
                </a:cubicBezTo>
                <a:close/>
                <a:moveTo>
                  <a:pt x="3229383" y="3304913"/>
                </a:moveTo>
                <a:cubicBezTo>
                  <a:pt x="2954193" y="3363591"/>
                  <a:pt x="2739349" y="3576701"/>
                  <a:pt x="2686074" y="3845480"/>
                </a:cubicBezTo>
                <a:cubicBezTo>
                  <a:pt x="2961264" y="3786801"/>
                  <a:pt x="3176107" y="3573691"/>
                  <a:pt x="3229383" y="3304913"/>
                </a:cubicBezTo>
                <a:close/>
                <a:moveTo>
                  <a:pt x="1835518" y="3304913"/>
                </a:moveTo>
                <a:cubicBezTo>
                  <a:pt x="1888794" y="3573691"/>
                  <a:pt x="2103637" y="3786801"/>
                  <a:pt x="2378827" y="3845480"/>
                </a:cubicBezTo>
                <a:cubicBezTo>
                  <a:pt x="2325552" y="3576701"/>
                  <a:pt x="2110708" y="3363591"/>
                  <a:pt x="1835518" y="3304913"/>
                </a:cubicBezTo>
                <a:close/>
                <a:moveTo>
                  <a:pt x="1537232" y="3304913"/>
                </a:moveTo>
                <a:cubicBezTo>
                  <a:pt x="1262042" y="3363591"/>
                  <a:pt x="1047198" y="3576701"/>
                  <a:pt x="993923" y="3845480"/>
                </a:cubicBezTo>
                <a:cubicBezTo>
                  <a:pt x="1269113" y="3786801"/>
                  <a:pt x="1483956" y="3573691"/>
                  <a:pt x="1537232" y="3304913"/>
                </a:cubicBezTo>
                <a:close/>
                <a:moveTo>
                  <a:pt x="143367" y="3304913"/>
                </a:moveTo>
                <a:cubicBezTo>
                  <a:pt x="196643" y="3573691"/>
                  <a:pt x="411486" y="3786801"/>
                  <a:pt x="686676" y="3845480"/>
                </a:cubicBezTo>
                <a:cubicBezTo>
                  <a:pt x="633401" y="3576701"/>
                  <a:pt x="418557" y="3363591"/>
                  <a:pt x="143367" y="3304913"/>
                </a:cubicBezTo>
                <a:close/>
                <a:moveTo>
                  <a:pt x="8461873" y="3161219"/>
                </a:moveTo>
                <a:lnTo>
                  <a:pt x="8478960" y="3162829"/>
                </a:lnTo>
                <a:cubicBezTo>
                  <a:pt x="8511346" y="3163352"/>
                  <a:pt x="8543239" y="3166310"/>
                  <a:pt x="8574422" y="3171823"/>
                </a:cubicBezTo>
                <a:cubicBezTo>
                  <a:pt x="8579998" y="3171407"/>
                  <a:pt x="8585326" y="3172348"/>
                  <a:pt x="8590635" y="3173350"/>
                </a:cubicBezTo>
                <a:lnTo>
                  <a:pt x="8590752" y="3174489"/>
                </a:lnTo>
                <a:cubicBezTo>
                  <a:pt x="8815033" y="3211322"/>
                  <a:pt x="9008920" y="3333951"/>
                  <a:pt x="9135069" y="3506215"/>
                </a:cubicBezTo>
                <a:lnTo>
                  <a:pt x="9139239" y="3512974"/>
                </a:lnTo>
                <a:lnTo>
                  <a:pt x="9139239" y="3816134"/>
                </a:lnTo>
                <a:lnTo>
                  <a:pt x="9120077" y="3747490"/>
                </a:lnTo>
                <a:cubicBezTo>
                  <a:pt x="9039502" y="3525837"/>
                  <a:pt x="8844913" y="3356256"/>
                  <a:pt x="8604122" y="3304913"/>
                </a:cubicBezTo>
                <a:cubicBezTo>
                  <a:pt x="8650738" y="3540094"/>
                  <a:pt x="8821055" y="3732654"/>
                  <a:pt x="9047261" y="3816429"/>
                </a:cubicBezTo>
                <a:lnTo>
                  <a:pt x="9139239" y="3843104"/>
                </a:lnTo>
                <a:lnTo>
                  <a:pt x="9139239" y="3970603"/>
                </a:lnTo>
                <a:lnTo>
                  <a:pt x="9030179" y="3943797"/>
                </a:lnTo>
                <a:cubicBezTo>
                  <a:pt x="8735297" y="3846211"/>
                  <a:pt x="8514628" y="3594637"/>
                  <a:pt x="8470637" y="3288305"/>
                </a:cubicBezTo>
                <a:cubicBezTo>
                  <a:pt x="8470469" y="3288253"/>
                  <a:pt x="8470301" y="3288248"/>
                  <a:pt x="8470131" y="3288243"/>
                </a:cubicBezTo>
                <a:lnTo>
                  <a:pt x="8469593" y="3281619"/>
                </a:lnTo>
                <a:cubicBezTo>
                  <a:pt x="8464534" y="3251607"/>
                  <a:pt x="8462083" y="3220958"/>
                  <a:pt x="8462126" y="3189869"/>
                </a:cubicBezTo>
                <a:cubicBezTo>
                  <a:pt x="8460814" y="3184286"/>
                  <a:pt x="8460755" y="3178663"/>
                  <a:pt x="8460755" y="3173027"/>
                </a:cubicBezTo>
                <a:lnTo>
                  <a:pt x="8461349" y="3161677"/>
                </a:lnTo>
                <a:lnTo>
                  <a:pt x="8461847" y="3161709"/>
                </a:lnTo>
                <a:close/>
                <a:moveTo>
                  <a:pt x="8448085" y="3161219"/>
                </a:moveTo>
                <a:lnTo>
                  <a:pt x="8448111" y="3161709"/>
                </a:lnTo>
                <a:lnTo>
                  <a:pt x="8448609" y="3161677"/>
                </a:lnTo>
                <a:lnTo>
                  <a:pt x="8449203" y="3173027"/>
                </a:lnTo>
                <a:cubicBezTo>
                  <a:pt x="8449203" y="3178663"/>
                  <a:pt x="8449144" y="3184286"/>
                  <a:pt x="8447832" y="3189869"/>
                </a:cubicBezTo>
                <a:cubicBezTo>
                  <a:pt x="8447875" y="3220958"/>
                  <a:pt x="8445424" y="3251607"/>
                  <a:pt x="8440365" y="3281619"/>
                </a:cubicBezTo>
                <a:lnTo>
                  <a:pt x="8439827" y="3288243"/>
                </a:lnTo>
                <a:cubicBezTo>
                  <a:pt x="8439657" y="3288248"/>
                  <a:pt x="8439489" y="3288253"/>
                  <a:pt x="8439321" y="3288305"/>
                </a:cubicBezTo>
                <a:cubicBezTo>
                  <a:pt x="8389046" y="3638399"/>
                  <a:pt x="8108007" y="3916971"/>
                  <a:pt x="7749156" y="3975903"/>
                </a:cubicBezTo>
                <a:lnTo>
                  <a:pt x="7749040" y="3977042"/>
                </a:lnTo>
                <a:cubicBezTo>
                  <a:pt x="7743729" y="3978045"/>
                  <a:pt x="7738400" y="3978986"/>
                  <a:pt x="7732823" y="3978570"/>
                </a:cubicBezTo>
                <a:cubicBezTo>
                  <a:pt x="7701651" y="3984080"/>
                  <a:pt x="7669771" y="3987038"/>
                  <a:pt x="7637396" y="3987561"/>
                </a:cubicBezTo>
                <a:lnTo>
                  <a:pt x="7620278" y="3989174"/>
                </a:lnTo>
                <a:lnTo>
                  <a:pt x="7620252" y="3988683"/>
                </a:lnTo>
                <a:lnTo>
                  <a:pt x="7619753" y="3988716"/>
                </a:lnTo>
                <a:cubicBezTo>
                  <a:pt x="7619187" y="3984944"/>
                  <a:pt x="7619160" y="3981158"/>
                  <a:pt x="7619160" y="3977366"/>
                </a:cubicBezTo>
                <a:cubicBezTo>
                  <a:pt x="7619160" y="3971728"/>
                  <a:pt x="7619219" y="3966104"/>
                  <a:pt x="7620531" y="3960518"/>
                </a:cubicBezTo>
                <a:cubicBezTo>
                  <a:pt x="7620488" y="3929436"/>
                  <a:pt x="7622938" y="3898794"/>
                  <a:pt x="7627995" y="3868787"/>
                </a:cubicBezTo>
                <a:lnTo>
                  <a:pt x="7628535" y="3862150"/>
                </a:lnTo>
                <a:cubicBezTo>
                  <a:pt x="7628704" y="3862145"/>
                  <a:pt x="7628873" y="3862140"/>
                  <a:pt x="7629040" y="3862087"/>
                </a:cubicBezTo>
                <a:cubicBezTo>
                  <a:pt x="7679317" y="3511992"/>
                  <a:pt x="7960356" y="3233421"/>
                  <a:pt x="8319206" y="3174489"/>
                </a:cubicBezTo>
                <a:lnTo>
                  <a:pt x="8319323" y="3173350"/>
                </a:lnTo>
                <a:cubicBezTo>
                  <a:pt x="8324632" y="3172348"/>
                  <a:pt x="8329960" y="3171407"/>
                  <a:pt x="8335536" y="3171823"/>
                </a:cubicBezTo>
                <a:cubicBezTo>
                  <a:pt x="8366719" y="3166310"/>
                  <a:pt x="8398612" y="3163352"/>
                  <a:pt x="8430998" y="3162829"/>
                </a:cubicBezTo>
                <a:close/>
                <a:moveTo>
                  <a:pt x="6769722" y="3161219"/>
                </a:moveTo>
                <a:lnTo>
                  <a:pt x="6786810" y="3162829"/>
                </a:lnTo>
                <a:cubicBezTo>
                  <a:pt x="6819195" y="3163352"/>
                  <a:pt x="6851088" y="3166310"/>
                  <a:pt x="6882271" y="3171823"/>
                </a:cubicBezTo>
                <a:cubicBezTo>
                  <a:pt x="6887847" y="3171407"/>
                  <a:pt x="6893175" y="3172348"/>
                  <a:pt x="6898484" y="3173350"/>
                </a:cubicBezTo>
                <a:lnTo>
                  <a:pt x="6898601" y="3174489"/>
                </a:lnTo>
                <a:cubicBezTo>
                  <a:pt x="7257451" y="3233421"/>
                  <a:pt x="7538490" y="3511992"/>
                  <a:pt x="7588766" y="3862087"/>
                </a:cubicBezTo>
                <a:cubicBezTo>
                  <a:pt x="7588934" y="3862140"/>
                  <a:pt x="7589103" y="3862145"/>
                  <a:pt x="7589272" y="3862150"/>
                </a:cubicBezTo>
                <a:lnTo>
                  <a:pt x="7589812" y="3868787"/>
                </a:lnTo>
                <a:cubicBezTo>
                  <a:pt x="7594869" y="3898794"/>
                  <a:pt x="7597319" y="3929436"/>
                  <a:pt x="7597276" y="3960518"/>
                </a:cubicBezTo>
                <a:cubicBezTo>
                  <a:pt x="7598588" y="3966104"/>
                  <a:pt x="7598647" y="3971728"/>
                  <a:pt x="7598647" y="3977366"/>
                </a:cubicBezTo>
                <a:cubicBezTo>
                  <a:pt x="7598647" y="3981158"/>
                  <a:pt x="7598620" y="3984944"/>
                  <a:pt x="7598054" y="3988716"/>
                </a:cubicBezTo>
                <a:lnTo>
                  <a:pt x="7597555" y="3988683"/>
                </a:lnTo>
                <a:lnTo>
                  <a:pt x="7597529" y="3989174"/>
                </a:lnTo>
                <a:lnTo>
                  <a:pt x="7580411" y="3987561"/>
                </a:lnTo>
                <a:cubicBezTo>
                  <a:pt x="7548036" y="3987038"/>
                  <a:pt x="7516156" y="3984080"/>
                  <a:pt x="7484984" y="3978570"/>
                </a:cubicBezTo>
                <a:cubicBezTo>
                  <a:pt x="7479407" y="3978986"/>
                  <a:pt x="7474078" y="3978045"/>
                  <a:pt x="7468767" y="3977042"/>
                </a:cubicBezTo>
                <a:lnTo>
                  <a:pt x="7468651" y="3975903"/>
                </a:lnTo>
                <a:cubicBezTo>
                  <a:pt x="7109800" y="3916971"/>
                  <a:pt x="6828761" y="3638399"/>
                  <a:pt x="6778486" y="3288305"/>
                </a:cubicBezTo>
                <a:cubicBezTo>
                  <a:pt x="6778318" y="3288253"/>
                  <a:pt x="6778150" y="3288248"/>
                  <a:pt x="6777980" y="3288243"/>
                </a:cubicBezTo>
                <a:lnTo>
                  <a:pt x="6777442" y="3281619"/>
                </a:lnTo>
                <a:cubicBezTo>
                  <a:pt x="6772383" y="3251607"/>
                  <a:pt x="6769933" y="3220958"/>
                  <a:pt x="6769975" y="3189869"/>
                </a:cubicBezTo>
                <a:cubicBezTo>
                  <a:pt x="6768663" y="3184286"/>
                  <a:pt x="6768604" y="3178663"/>
                  <a:pt x="6768604" y="3173027"/>
                </a:cubicBezTo>
                <a:lnTo>
                  <a:pt x="6769198" y="3161677"/>
                </a:lnTo>
                <a:lnTo>
                  <a:pt x="6769696" y="3161709"/>
                </a:lnTo>
                <a:close/>
                <a:moveTo>
                  <a:pt x="6755934" y="3161219"/>
                </a:moveTo>
                <a:lnTo>
                  <a:pt x="6755960" y="3161709"/>
                </a:lnTo>
                <a:lnTo>
                  <a:pt x="6756458" y="3161677"/>
                </a:lnTo>
                <a:lnTo>
                  <a:pt x="6757052" y="3173027"/>
                </a:lnTo>
                <a:cubicBezTo>
                  <a:pt x="6757052" y="3178663"/>
                  <a:pt x="6756994" y="3184286"/>
                  <a:pt x="6755682" y="3189869"/>
                </a:cubicBezTo>
                <a:cubicBezTo>
                  <a:pt x="6755724" y="3220958"/>
                  <a:pt x="6753273" y="3251607"/>
                  <a:pt x="6748215" y="3281619"/>
                </a:cubicBezTo>
                <a:lnTo>
                  <a:pt x="6747676" y="3288243"/>
                </a:lnTo>
                <a:cubicBezTo>
                  <a:pt x="6747507" y="3288248"/>
                  <a:pt x="6747338" y="3288253"/>
                  <a:pt x="6747171" y="3288305"/>
                </a:cubicBezTo>
                <a:cubicBezTo>
                  <a:pt x="6696895" y="3638399"/>
                  <a:pt x="6415856" y="3916971"/>
                  <a:pt x="6057005" y="3975903"/>
                </a:cubicBezTo>
                <a:lnTo>
                  <a:pt x="6056889" y="3977042"/>
                </a:lnTo>
                <a:cubicBezTo>
                  <a:pt x="6051578" y="3978045"/>
                  <a:pt x="6046249" y="3978986"/>
                  <a:pt x="6040672" y="3978570"/>
                </a:cubicBezTo>
                <a:cubicBezTo>
                  <a:pt x="6009500" y="3984080"/>
                  <a:pt x="5977620" y="3987038"/>
                  <a:pt x="5945246" y="3987561"/>
                </a:cubicBezTo>
                <a:lnTo>
                  <a:pt x="5928127" y="3989174"/>
                </a:lnTo>
                <a:lnTo>
                  <a:pt x="5928101" y="3988683"/>
                </a:lnTo>
                <a:lnTo>
                  <a:pt x="5927602" y="3988716"/>
                </a:lnTo>
                <a:cubicBezTo>
                  <a:pt x="5927036" y="3984944"/>
                  <a:pt x="5927009" y="3981158"/>
                  <a:pt x="5927009" y="3977366"/>
                </a:cubicBezTo>
                <a:cubicBezTo>
                  <a:pt x="5927009" y="3971728"/>
                  <a:pt x="5927068" y="3966104"/>
                  <a:pt x="5928380" y="3960518"/>
                </a:cubicBezTo>
                <a:cubicBezTo>
                  <a:pt x="5928338" y="3929436"/>
                  <a:pt x="5930787" y="3898794"/>
                  <a:pt x="5935844" y="3868787"/>
                </a:cubicBezTo>
                <a:lnTo>
                  <a:pt x="5936384" y="3862150"/>
                </a:lnTo>
                <a:cubicBezTo>
                  <a:pt x="5936553" y="3862145"/>
                  <a:pt x="5936722" y="3862140"/>
                  <a:pt x="5936890" y="3862087"/>
                </a:cubicBezTo>
                <a:cubicBezTo>
                  <a:pt x="5987166" y="3511992"/>
                  <a:pt x="6268205" y="3233421"/>
                  <a:pt x="6627056" y="3174489"/>
                </a:cubicBezTo>
                <a:lnTo>
                  <a:pt x="6627173" y="3173350"/>
                </a:lnTo>
                <a:cubicBezTo>
                  <a:pt x="6632481" y="3172348"/>
                  <a:pt x="6637809" y="3171407"/>
                  <a:pt x="6643385" y="3171823"/>
                </a:cubicBezTo>
                <a:cubicBezTo>
                  <a:pt x="6674569" y="3166310"/>
                  <a:pt x="6706461" y="3163352"/>
                  <a:pt x="6738847" y="3162829"/>
                </a:cubicBezTo>
                <a:close/>
                <a:moveTo>
                  <a:pt x="5077571" y="3161219"/>
                </a:moveTo>
                <a:lnTo>
                  <a:pt x="5094659" y="3162829"/>
                </a:lnTo>
                <a:cubicBezTo>
                  <a:pt x="5127044" y="3163352"/>
                  <a:pt x="5158937" y="3166310"/>
                  <a:pt x="5190120" y="3171823"/>
                </a:cubicBezTo>
                <a:cubicBezTo>
                  <a:pt x="5195696" y="3171407"/>
                  <a:pt x="5201024" y="3172348"/>
                  <a:pt x="5206334" y="3173350"/>
                </a:cubicBezTo>
                <a:lnTo>
                  <a:pt x="5206450" y="3174489"/>
                </a:lnTo>
                <a:cubicBezTo>
                  <a:pt x="5565300" y="3233421"/>
                  <a:pt x="5846339" y="3511992"/>
                  <a:pt x="5896616" y="3862087"/>
                </a:cubicBezTo>
                <a:cubicBezTo>
                  <a:pt x="5896783" y="3862140"/>
                  <a:pt x="5896953" y="3862145"/>
                  <a:pt x="5897121" y="3862150"/>
                </a:cubicBezTo>
                <a:lnTo>
                  <a:pt x="5897662" y="3868787"/>
                </a:lnTo>
                <a:cubicBezTo>
                  <a:pt x="5902718" y="3898794"/>
                  <a:pt x="5905168" y="3929436"/>
                  <a:pt x="5905126" y="3960518"/>
                </a:cubicBezTo>
                <a:cubicBezTo>
                  <a:pt x="5906438" y="3966104"/>
                  <a:pt x="5906496" y="3971728"/>
                  <a:pt x="5906496" y="3977366"/>
                </a:cubicBezTo>
                <a:cubicBezTo>
                  <a:pt x="5906496" y="3981158"/>
                  <a:pt x="5906469" y="3984944"/>
                  <a:pt x="5905903" y="3988716"/>
                </a:cubicBezTo>
                <a:lnTo>
                  <a:pt x="5905404" y="3988683"/>
                </a:lnTo>
                <a:lnTo>
                  <a:pt x="5905378" y="3989174"/>
                </a:lnTo>
                <a:lnTo>
                  <a:pt x="5888260" y="3987561"/>
                </a:lnTo>
                <a:cubicBezTo>
                  <a:pt x="5855886" y="3987038"/>
                  <a:pt x="5824005" y="3984080"/>
                  <a:pt x="5792833" y="3978570"/>
                </a:cubicBezTo>
                <a:cubicBezTo>
                  <a:pt x="5787256" y="3978986"/>
                  <a:pt x="5781927" y="3978045"/>
                  <a:pt x="5776617" y="3977042"/>
                </a:cubicBezTo>
                <a:lnTo>
                  <a:pt x="5776501" y="3975903"/>
                </a:lnTo>
                <a:cubicBezTo>
                  <a:pt x="5417649" y="3916971"/>
                  <a:pt x="5136610" y="3638399"/>
                  <a:pt x="5086335" y="3288305"/>
                </a:cubicBezTo>
                <a:cubicBezTo>
                  <a:pt x="5086167" y="3288253"/>
                  <a:pt x="5085999" y="3288248"/>
                  <a:pt x="5085830" y="3288243"/>
                </a:cubicBezTo>
                <a:lnTo>
                  <a:pt x="5085291" y="3281619"/>
                </a:lnTo>
                <a:cubicBezTo>
                  <a:pt x="5080233" y="3251607"/>
                  <a:pt x="5077782" y="3220958"/>
                  <a:pt x="5077824" y="3189869"/>
                </a:cubicBezTo>
                <a:cubicBezTo>
                  <a:pt x="5076512" y="3184286"/>
                  <a:pt x="5076453" y="3178663"/>
                  <a:pt x="5076453" y="3173027"/>
                </a:cubicBezTo>
                <a:lnTo>
                  <a:pt x="5077047" y="3161677"/>
                </a:lnTo>
                <a:lnTo>
                  <a:pt x="5077545" y="3161709"/>
                </a:lnTo>
                <a:close/>
                <a:moveTo>
                  <a:pt x="5063783" y="3161219"/>
                </a:moveTo>
                <a:lnTo>
                  <a:pt x="5063809" y="3161709"/>
                </a:lnTo>
                <a:lnTo>
                  <a:pt x="5064307" y="3161677"/>
                </a:lnTo>
                <a:lnTo>
                  <a:pt x="5064902" y="3173027"/>
                </a:lnTo>
                <a:cubicBezTo>
                  <a:pt x="5064902" y="3178663"/>
                  <a:pt x="5064842" y="3184286"/>
                  <a:pt x="5063530" y="3189869"/>
                </a:cubicBezTo>
                <a:cubicBezTo>
                  <a:pt x="5063572" y="3220958"/>
                  <a:pt x="5061122" y="3251607"/>
                  <a:pt x="5056063" y="3281619"/>
                </a:cubicBezTo>
                <a:lnTo>
                  <a:pt x="5055525" y="3288243"/>
                </a:lnTo>
                <a:cubicBezTo>
                  <a:pt x="5055355" y="3288248"/>
                  <a:pt x="5055187" y="3288253"/>
                  <a:pt x="5055019" y="3288305"/>
                </a:cubicBezTo>
                <a:cubicBezTo>
                  <a:pt x="5004744" y="3638399"/>
                  <a:pt x="4723705" y="3916971"/>
                  <a:pt x="4364853" y="3975903"/>
                </a:cubicBezTo>
                <a:lnTo>
                  <a:pt x="4364737" y="3977042"/>
                </a:lnTo>
                <a:cubicBezTo>
                  <a:pt x="4359427" y="3978045"/>
                  <a:pt x="4354098" y="3978986"/>
                  <a:pt x="4348521" y="3978570"/>
                </a:cubicBezTo>
                <a:cubicBezTo>
                  <a:pt x="4317350" y="3984080"/>
                  <a:pt x="4285468" y="3987038"/>
                  <a:pt x="4253094" y="3987561"/>
                </a:cubicBezTo>
                <a:lnTo>
                  <a:pt x="4235976" y="3989174"/>
                </a:lnTo>
                <a:lnTo>
                  <a:pt x="4235950" y="3988683"/>
                </a:lnTo>
                <a:lnTo>
                  <a:pt x="4235451" y="3988716"/>
                </a:lnTo>
                <a:cubicBezTo>
                  <a:pt x="4234885" y="3984944"/>
                  <a:pt x="4234858" y="3981158"/>
                  <a:pt x="4234858" y="3977366"/>
                </a:cubicBezTo>
                <a:cubicBezTo>
                  <a:pt x="4234858" y="3971728"/>
                  <a:pt x="4234916" y="3966104"/>
                  <a:pt x="4236228" y="3960518"/>
                </a:cubicBezTo>
                <a:cubicBezTo>
                  <a:pt x="4236186" y="3929436"/>
                  <a:pt x="4238636" y="3898794"/>
                  <a:pt x="4243692" y="3868787"/>
                </a:cubicBezTo>
                <a:lnTo>
                  <a:pt x="4244233" y="3862150"/>
                </a:lnTo>
                <a:cubicBezTo>
                  <a:pt x="4244401" y="3862145"/>
                  <a:pt x="4244571" y="3862140"/>
                  <a:pt x="4244738" y="3862087"/>
                </a:cubicBezTo>
                <a:cubicBezTo>
                  <a:pt x="4295015" y="3511992"/>
                  <a:pt x="4576054" y="3233421"/>
                  <a:pt x="4934904" y="3174489"/>
                </a:cubicBezTo>
                <a:lnTo>
                  <a:pt x="4935021" y="3173350"/>
                </a:lnTo>
                <a:cubicBezTo>
                  <a:pt x="4940330" y="3172348"/>
                  <a:pt x="4945658" y="3171407"/>
                  <a:pt x="4951234" y="3171823"/>
                </a:cubicBezTo>
                <a:cubicBezTo>
                  <a:pt x="4982417" y="3166310"/>
                  <a:pt x="5014310" y="3163352"/>
                  <a:pt x="5046695" y="3162829"/>
                </a:cubicBezTo>
                <a:close/>
                <a:moveTo>
                  <a:pt x="3385420" y="3161219"/>
                </a:moveTo>
                <a:lnTo>
                  <a:pt x="3402507" y="3162829"/>
                </a:lnTo>
                <a:cubicBezTo>
                  <a:pt x="3434893" y="3163352"/>
                  <a:pt x="3466785" y="3166310"/>
                  <a:pt x="3497969" y="3171823"/>
                </a:cubicBezTo>
                <a:cubicBezTo>
                  <a:pt x="3503545" y="3171407"/>
                  <a:pt x="3508873" y="3172348"/>
                  <a:pt x="3514181" y="3173350"/>
                </a:cubicBezTo>
                <a:lnTo>
                  <a:pt x="3514298" y="3174489"/>
                </a:lnTo>
                <a:cubicBezTo>
                  <a:pt x="3873149" y="3233421"/>
                  <a:pt x="4154188" y="3511992"/>
                  <a:pt x="4204464" y="3862087"/>
                </a:cubicBezTo>
                <a:cubicBezTo>
                  <a:pt x="4204632" y="3862140"/>
                  <a:pt x="4204801" y="3862145"/>
                  <a:pt x="4204970" y="3862150"/>
                </a:cubicBezTo>
                <a:lnTo>
                  <a:pt x="4205510" y="3868787"/>
                </a:lnTo>
                <a:cubicBezTo>
                  <a:pt x="4210567" y="3898794"/>
                  <a:pt x="4213016" y="3929436"/>
                  <a:pt x="4212974" y="3960518"/>
                </a:cubicBezTo>
                <a:cubicBezTo>
                  <a:pt x="4214286" y="3966104"/>
                  <a:pt x="4214345" y="3971728"/>
                  <a:pt x="4214345" y="3977366"/>
                </a:cubicBezTo>
                <a:cubicBezTo>
                  <a:pt x="4214345" y="3981158"/>
                  <a:pt x="4214318" y="3984944"/>
                  <a:pt x="4213752" y="3988716"/>
                </a:cubicBezTo>
                <a:lnTo>
                  <a:pt x="4213253" y="3988683"/>
                </a:lnTo>
                <a:lnTo>
                  <a:pt x="4213227" y="3989174"/>
                </a:lnTo>
                <a:lnTo>
                  <a:pt x="4196108" y="3987561"/>
                </a:lnTo>
                <a:cubicBezTo>
                  <a:pt x="4163734" y="3987038"/>
                  <a:pt x="4131854" y="3984080"/>
                  <a:pt x="4100682" y="3978570"/>
                </a:cubicBezTo>
                <a:cubicBezTo>
                  <a:pt x="4095105" y="3978986"/>
                  <a:pt x="4089776" y="3978045"/>
                  <a:pt x="4084465" y="3977042"/>
                </a:cubicBezTo>
                <a:lnTo>
                  <a:pt x="4084349" y="3975903"/>
                </a:lnTo>
                <a:cubicBezTo>
                  <a:pt x="3725498" y="3916971"/>
                  <a:pt x="3444459" y="3638399"/>
                  <a:pt x="3394183" y="3288305"/>
                </a:cubicBezTo>
                <a:cubicBezTo>
                  <a:pt x="3394016" y="3288253"/>
                  <a:pt x="3393847" y="3288248"/>
                  <a:pt x="3393678" y="3288243"/>
                </a:cubicBezTo>
                <a:lnTo>
                  <a:pt x="3393139" y="3281619"/>
                </a:lnTo>
                <a:cubicBezTo>
                  <a:pt x="3388081" y="3251607"/>
                  <a:pt x="3385630" y="3220958"/>
                  <a:pt x="3385672" y="3189869"/>
                </a:cubicBezTo>
                <a:cubicBezTo>
                  <a:pt x="3384360" y="3184286"/>
                  <a:pt x="3384302" y="3178663"/>
                  <a:pt x="3384302" y="3173027"/>
                </a:cubicBezTo>
                <a:lnTo>
                  <a:pt x="3384896" y="3161677"/>
                </a:lnTo>
                <a:lnTo>
                  <a:pt x="3385394" y="3161709"/>
                </a:lnTo>
                <a:close/>
                <a:moveTo>
                  <a:pt x="3371632" y="3161219"/>
                </a:moveTo>
                <a:lnTo>
                  <a:pt x="3371658" y="3161709"/>
                </a:lnTo>
                <a:lnTo>
                  <a:pt x="3372156" y="3161677"/>
                </a:lnTo>
                <a:lnTo>
                  <a:pt x="3372750" y="3173027"/>
                </a:lnTo>
                <a:cubicBezTo>
                  <a:pt x="3372750" y="3178663"/>
                  <a:pt x="3372691" y="3184286"/>
                  <a:pt x="3371379" y="3189869"/>
                </a:cubicBezTo>
                <a:cubicBezTo>
                  <a:pt x="3371421" y="3220958"/>
                  <a:pt x="3368971" y="3251607"/>
                  <a:pt x="3363912" y="3281619"/>
                </a:cubicBezTo>
                <a:lnTo>
                  <a:pt x="3363374" y="3288243"/>
                </a:lnTo>
                <a:cubicBezTo>
                  <a:pt x="3363204" y="3288248"/>
                  <a:pt x="3363036" y="3288253"/>
                  <a:pt x="3362868" y="3288305"/>
                </a:cubicBezTo>
                <a:cubicBezTo>
                  <a:pt x="3312593" y="3638399"/>
                  <a:pt x="3031554" y="3916971"/>
                  <a:pt x="2672703" y="3975903"/>
                </a:cubicBezTo>
                <a:lnTo>
                  <a:pt x="2672586" y="3977042"/>
                </a:lnTo>
                <a:cubicBezTo>
                  <a:pt x="2667276" y="3978045"/>
                  <a:pt x="2661947" y="3978986"/>
                  <a:pt x="2656370" y="3978570"/>
                </a:cubicBezTo>
                <a:cubicBezTo>
                  <a:pt x="2625198" y="3984080"/>
                  <a:pt x="2593318" y="3987038"/>
                  <a:pt x="2560943" y="3987561"/>
                </a:cubicBezTo>
                <a:lnTo>
                  <a:pt x="2543825" y="3989174"/>
                </a:lnTo>
                <a:lnTo>
                  <a:pt x="2543799" y="3988683"/>
                </a:lnTo>
                <a:lnTo>
                  <a:pt x="2543300" y="3988716"/>
                </a:lnTo>
                <a:cubicBezTo>
                  <a:pt x="2542734" y="3984944"/>
                  <a:pt x="2542707" y="3981158"/>
                  <a:pt x="2542707" y="3977366"/>
                </a:cubicBezTo>
                <a:cubicBezTo>
                  <a:pt x="2542707" y="3971728"/>
                  <a:pt x="2542765" y="3966104"/>
                  <a:pt x="2544077" y="3960518"/>
                </a:cubicBezTo>
                <a:cubicBezTo>
                  <a:pt x="2544035" y="3929436"/>
                  <a:pt x="2546485" y="3898794"/>
                  <a:pt x="2551541" y="3868787"/>
                </a:cubicBezTo>
                <a:lnTo>
                  <a:pt x="2552082" y="3862150"/>
                </a:lnTo>
                <a:cubicBezTo>
                  <a:pt x="2552250" y="3862145"/>
                  <a:pt x="2552420" y="3862140"/>
                  <a:pt x="2552587" y="3862087"/>
                </a:cubicBezTo>
                <a:cubicBezTo>
                  <a:pt x="2602864" y="3511992"/>
                  <a:pt x="2883903" y="3233421"/>
                  <a:pt x="3242753" y="3174489"/>
                </a:cubicBezTo>
                <a:lnTo>
                  <a:pt x="3242870" y="3173350"/>
                </a:lnTo>
                <a:cubicBezTo>
                  <a:pt x="3248179" y="3172348"/>
                  <a:pt x="3253507" y="3171407"/>
                  <a:pt x="3259083" y="3171823"/>
                </a:cubicBezTo>
                <a:cubicBezTo>
                  <a:pt x="3290266" y="3166310"/>
                  <a:pt x="3322159" y="3163352"/>
                  <a:pt x="3354544" y="3162829"/>
                </a:cubicBezTo>
                <a:close/>
                <a:moveTo>
                  <a:pt x="1693269" y="3161219"/>
                </a:moveTo>
                <a:lnTo>
                  <a:pt x="1710356" y="3162829"/>
                </a:lnTo>
                <a:cubicBezTo>
                  <a:pt x="1742742" y="3163352"/>
                  <a:pt x="1774634" y="3166310"/>
                  <a:pt x="1805818" y="3171823"/>
                </a:cubicBezTo>
                <a:cubicBezTo>
                  <a:pt x="1811394" y="3171407"/>
                  <a:pt x="1816722" y="3172348"/>
                  <a:pt x="1822030" y="3173350"/>
                </a:cubicBezTo>
                <a:lnTo>
                  <a:pt x="1822148" y="3174489"/>
                </a:lnTo>
                <a:cubicBezTo>
                  <a:pt x="2180998" y="3233421"/>
                  <a:pt x="2462037" y="3511992"/>
                  <a:pt x="2512313" y="3862087"/>
                </a:cubicBezTo>
                <a:cubicBezTo>
                  <a:pt x="2512481" y="3862140"/>
                  <a:pt x="2512650" y="3862145"/>
                  <a:pt x="2512819" y="3862150"/>
                </a:cubicBezTo>
                <a:lnTo>
                  <a:pt x="2513359" y="3868787"/>
                </a:lnTo>
                <a:cubicBezTo>
                  <a:pt x="2518416" y="3898794"/>
                  <a:pt x="2520865" y="3929436"/>
                  <a:pt x="2520823" y="3960518"/>
                </a:cubicBezTo>
                <a:cubicBezTo>
                  <a:pt x="2522135" y="3966104"/>
                  <a:pt x="2522194" y="3971728"/>
                  <a:pt x="2522194" y="3977366"/>
                </a:cubicBezTo>
                <a:cubicBezTo>
                  <a:pt x="2522194" y="3981158"/>
                  <a:pt x="2522167" y="3984944"/>
                  <a:pt x="2521601" y="3988716"/>
                </a:cubicBezTo>
                <a:lnTo>
                  <a:pt x="2521102" y="3988683"/>
                </a:lnTo>
                <a:lnTo>
                  <a:pt x="2521076" y="3989174"/>
                </a:lnTo>
                <a:lnTo>
                  <a:pt x="2503957" y="3987561"/>
                </a:lnTo>
                <a:cubicBezTo>
                  <a:pt x="2471583" y="3987038"/>
                  <a:pt x="2439703" y="3984080"/>
                  <a:pt x="2408531" y="3978570"/>
                </a:cubicBezTo>
                <a:cubicBezTo>
                  <a:pt x="2402954" y="3978986"/>
                  <a:pt x="2397625" y="3978045"/>
                  <a:pt x="2392314" y="3977042"/>
                </a:cubicBezTo>
                <a:lnTo>
                  <a:pt x="2392198" y="3975903"/>
                </a:lnTo>
                <a:cubicBezTo>
                  <a:pt x="2033347" y="3916971"/>
                  <a:pt x="1752308" y="3638399"/>
                  <a:pt x="1702032" y="3288305"/>
                </a:cubicBezTo>
                <a:cubicBezTo>
                  <a:pt x="1701865" y="3288253"/>
                  <a:pt x="1701696" y="3288248"/>
                  <a:pt x="1701527" y="3288243"/>
                </a:cubicBezTo>
                <a:lnTo>
                  <a:pt x="1700989" y="3281619"/>
                </a:lnTo>
                <a:cubicBezTo>
                  <a:pt x="1695930" y="3251607"/>
                  <a:pt x="1693479" y="3220958"/>
                  <a:pt x="1693521" y="3189869"/>
                </a:cubicBezTo>
                <a:cubicBezTo>
                  <a:pt x="1692209" y="3184286"/>
                  <a:pt x="1692151" y="3178663"/>
                  <a:pt x="1692151" y="3173027"/>
                </a:cubicBezTo>
                <a:lnTo>
                  <a:pt x="1692745" y="3161677"/>
                </a:lnTo>
                <a:lnTo>
                  <a:pt x="1693243" y="3161709"/>
                </a:lnTo>
                <a:close/>
                <a:moveTo>
                  <a:pt x="1679481" y="3161219"/>
                </a:moveTo>
                <a:lnTo>
                  <a:pt x="1679507" y="3161709"/>
                </a:lnTo>
                <a:lnTo>
                  <a:pt x="1680005" y="3161677"/>
                </a:lnTo>
                <a:lnTo>
                  <a:pt x="1680599" y="3173027"/>
                </a:lnTo>
                <a:cubicBezTo>
                  <a:pt x="1680599" y="3178663"/>
                  <a:pt x="1680540" y="3184286"/>
                  <a:pt x="1679228" y="3189869"/>
                </a:cubicBezTo>
                <a:cubicBezTo>
                  <a:pt x="1679270" y="3220958"/>
                  <a:pt x="1676820" y="3251607"/>
                  <a:pt x="1671761" y="3281619"/>
                </a:cubicBezTo>
                <a:lnTo>
                  <a:pt x="1671223" y="3288243"/>
                </a:lnTo>
                <a:cubicBezTo>
                  <a:pt x="1671053" y="3288248"/>
                  <a:pt x="1670885" y="3288253"/>
                  <a:pt x="1670717" y="3288305"/>
                </a:cubicBezTo>
                <a:cubicBezTo>
                  <a:pt x="1620442" y="3638399"/>
                  <a:pt x="1339403" y="3916971"/>
                  <a:pt x="980552" y="3975903"/>
                </a:cubicBezTo>
                <a:lnTo>
                  <a:pt x="980435" y="3977042"/>
                </a:lnTo>
                <a:cubicBezTo>
                  <a:pt x="975125" y="3978045"/>
                  <a:pt x="969796" y="3978986"/>
                  <a:pt x="964219" y="3978570"/>
                </a:cubicBezTo>
                <a:cubicBezTo>
                  <a:pt x="933047" y="3984080"/>
                  <a:pt x="901167" y="3987038"/>
                  <a:pt x="868792" y="3987561"/>
                </a:cubicBezTo>
                <a:lnTo>
                  <a:pt x="851674" y="3989174"/>
                </a:lnTo>
                <a:lnTo>
                  <a:pt x="851648" y="3988683"/>
                </a:lnTo>
                <a:lnTo>
                  <a:pt x="851149" y="3988716"/>
                </a:lnTo>
                <a:cubicBezTo>
                  <a:pt x="850583" y="3984944"/>
                  <a:pt x="850556" y="3981158"/>
                  <a:pt x="850556" y="3977366"/>
                </a:cubicBezTo>
                <a:cubicBezTo>
                  <a:pt x="850556" y="3971728"/>
                  <a:pt x="850614" y="3966104"/>
                  <a:pt x="851926" y="3960518"/>
                </a:cubicBezTo>
                <a:cubicBezTo>
                  <a:pt x="851884" y="3929436"/>
                  <a:pt x="854334" y="3898794"/>
                  <a:pt x="859390" y="3868787"/>
                </a:cubicBezTo>
                <a:lnTo>
                  <a:pt x="859931" y="3862150"/>
                </a:lnTo>
                <a:cubicBezTo>
                  <a:pt x="860099" y="3862145"/>
                  <a:pt x="860269" y="3862140"/>
                  <a:pt x="860436" y="3862087"/>
                </a:cubicBezTo>
                <a:cubicBezTo>
                  <a:pt x="910713" y="3511992"/>
                  <a:pt x="1191752" y="3233421"/>
                  <a:pt x="1550602" y="3174489"/>
                </a:cubicBezTo>
                <a:lnTo>
                  <a:pt x="1550719" y="3173350"/>
                </a:lnTo>
                <a:cubicBezTo>
                  <a:pt x="1556028" y="3172348"/>
                  <a:pt x="1561356" y="3171407"/>
                  <a:pt x="1566932" y="3171823"/>
                </a:cubicBezTo>
                <a:cubicBezTo>
                  <a:pt x="1598115" y="3166310"/>
                  <a:pt x="1630008" y="3163352"/>
                  <a:pt x="1662393" y="3162829"/>
                </a:cubicBezTo>
                <a:close/>
                <a:moveTo>
                  <a:pt x="1118" y="3161219"/>
                </a:moveTo>
                <a:lnTo>
                  <a:pt x="18205" y="3162829"/>
                </a:lnTo>
                <a:cubicBezTo>
                  <a:pt x="50591" y="3163352"/>
                  <a:pt x="82483" y="3166310"/>
                  <a:pt x="113667" y="3171823"/>
                </a:cubicBezTo>
                <a:cubicBezTo>
                  <a:pt x="119243" y="3171407"/>
                  <a:pt x="124571" y="3172348"/>
                  <a:pt x="129879" y="3173350"/>
                </a:cubicBezTo>
                <a:lnTo>
                  <a:pt x="129997" y="3174489"/>
                </a:lnTo>
                <a:cubicBezTo>
                  <a:pt x="488847" y="3233421"/>
                  <a:pt x="769886" y="3511992"/>
                  <a:pt x="820162" y="3862087"/>
                </a:cubicBezTo>
                <a:cubicBezTo>
                  <a:pt x="820330" y="3862140"/>
                  <a:pt x="820499" y="3862145"/>
                  <a:pt x="820668" y="3862150"/>
                </a:cubicBezTo>
                <a:lnTo>
                  <a:pt x="821208" y="3868787"/>
                </a:lnTo>
                <a:cubicBezTo>
                  <a:pt x="826265" y="3898794"/>
                  <a:pt x="828714" y="3929436"/>
                  <a:pt x="828672" y="3960518"/>
                </a:cubicBezTo>
                <a:cubicBezTo>
                  <a:pt x="829984" y="3966104"/>
                  <a:pt x="830043" y="3971728"/>
                  <a:pt x="830043" y="3977366"/>
                </a:cubicBezTo>
                <a:cubicBezTo>
                  <a:pt x="830043" y="3981158"/>
                  <a:pt x="830016" y="3984944"/>
                  <a:pt x="829450" y="3988716"/>
                </a:cubicBezTo>
                <a:lnTo>
                  <a:pt x="828951" y="3988683"/>
                </a:lnTo>
                <a:lnTo>
                  <a:pt x="828925" y="3989174"/>
                </a:lnTo>
                <a:lnTo>
                  <a:pt x="811806" y="3987561"/>
                </a:lnTo>
                <a:cubicBezTo>
                  <a:pt x="779432" y="3987038"/>
                  <a:pt x="747552" y="3984080"/>
                  <a:pt x="716380" y="3978570"/>
                </a:cubicBezTo>
                <a:cubicBezTo>
                  <a:pt x="710803" y="3978986"/>
                  <a:pt x="705474" y="3978045"/>
                  <a:pt x="700163" y="3977042"/>
                </a:cubicBezTo>
                <a:lnTo>
                  <a:pt x="700047" y="3975903"/>
                </a:lnTo>
                <a:cubicBezTo>
                  <a:pt x="341196" y="3916971"/>
                  <a:pt x="60157" y="3638399"/>
                  <a:pt x="9881" y="3288305"/>
                </a:cubicBezTo>
                <a:cubicBezTo>
                  <a:pt x="9714" y="3288253"/>
                  <a:pt x="9545" y="3288248"/>
                  <a:pt x="9376" y="3288243"/>
                </a:cubicBezTo>
                <a:lnTo>
                  <a:pt x="8837" y="3281619"/>
                </a:lnTo>
                <a:cubicBezTo>
                  <a:pt x="3779" y="3251607"/>
                  <a:pt x="1328" y="3220958"/>
                  <a:pt x="1370" y="3189869"/>
                </a:cubicBezTo>
                <a:cubicBezTo>
                  <a:pt x="58" y="3184286"/>
                  <a:pt x="0" y="3178663"/>
                  <a:pt x="0" y="3173027"/>
                </a:cubicBezTo>
                <a:lnTo>
                  <a:pt x="594" y="3161677"/>
                </a:lnTo>
                <a:lnTo>
                  <a:pt x="1092" y="3161709"/>
                </a:lnTo>
                <a:close/>
                <a:moveTo>
                  <a:pt x="7762529" y="2447425"/>
                </a:moveTo>
                <a:cubicBezTo>
                  <a:pt x="7815805" y="2718331"/>
                  <a:pt x="8030648" y="2933128"/>
                  <a:pt x="8305838" y="2992271"/>
                </a:cubicBezTo>
                <a:cubicBezTo>
                  <a:pt x="8252563" y="2721365"/>
                  <a:pt x="8037719" y="2506568"/>
                  <a:pt x="7762529" y="2447425"/>
                </a:cubicBezTo>
                <a:close/>
                <a:moveTo>
                  <a:pt x="7455280" y="2447425"/>
                </a:moveTo>
                <a:cubicBezTo>
                  <a:pt x="7180090" y="2506568"/>
                  <a:pt x="6965246" y="2721365"/>
                  <a:pt x="6911971" y="2992271"/>
                </a:cubicBezTo>
                <a:cubicBezTo>
                  <a:pt x="7187161" y="2933128"/>
                  <a:pt x="7402004" y="2718331"/>
                  <a:pt x="7455280" y="2447425"/>
                </a:cubicBezTo>
                <a:close/>
                <a:moveTo>
                  <a:pt x="6070378" y="2447425"/>
                </a:moveTo>
                <a:cubicBezTo>
                  <a:pt x="6123654" y="2718331"/>
                  <a:pt x="6338497" y="2933128"/>
                  <a:pt x="6613687" y="2992271"/>
                </a:cubicBezTo>
                <a:cubicBezTo>
                  <a:pt x="6560412" y="2721365"/>
                  <a:pt x="6345568" y="2506568"/>
                  <a:pt x="6070378" y="2447425"/>
                </a:cubicBezTo>
                <a:close/>
                <a:moveTo>
                  <a:pt x="5763129" y="2447425"/>
                </a:moveTo>
                <a:cubicBezTo>
                  <a:pt x="5487939" y="2506568"/>
                  <a:pt x="5273095" y="2721365"/>
                  <a:pt x="5219820" y="2992271"/>
                </a:cubicBezTo>
                <a:cubicBezTo>
                  <a:pt x="5495010" y="2933128"/>
                  <a:pt x="5709853" y="2718331"/>
                  <a:pt x="5763129" y="2447425"/>
                </a:cubicBezTo>
                <a:close/>
                <a:moveTo>
                  <a:pt x="4378227" y="2447425"/>
                </a:moveTo>
                <a:cubicBezTo>
                  <a:pt x="4431503" y="2718331"/>
                  <a:pt x="4646346" y="2933128"/>
                  <a:pt x="4921536" y="2992271"/>
                </a:cubicBezTo>
                <a:cubicBezTo>
                  <a:pt x="4868261" y="2721365"/>
                  <a:pt x="4653417" y="2506568"/>
                  <a:pt x="4378227" y="2447425"/>
                </a:cubicBezTo>
                <a:close/>
                <a:moveTo>
                  <a:pt x="4070978" y="2447425"/>
                </a:moveTo>
                <a:cubicBezTo>
                  <a:pt x="3795788" y="2506568"/>
                  <a:pt x="3580944" y="2721365"/>
                  <a:pt x="3527669" y="2992271"/>
                </a:cubicBezTo>
                <a:cubicBezTo>
                  <a:pt x="3802859" y="2933128"/>
                  <a:pt x="4017702" y="2718331"/>
                  <a:pt x="4070978" y="2447425"/>
                </a:cubicBezTo>
                <a:close/>
                <a:moveTo>
                  <a:pt x="2686076" y="2447425"/>
                </a:moveTo>
                <a:cubicBezTo>
                  <a:pt x="2739352" y="2718331"/>
                  <a:pt x="2954195" y="2933128"/>
                  <a:pt x="3229385" y="2992271"/>
                </a:cubicBezTo>
                <a:cubicBezTo>
                  <a:pt x="3176110" y="2721365"/>
                  <a:pt x="2961266" y="2506568"/>
                  <a:pt x="2686076" y="2447425"/>
                </a:cubicBezTo>
                <a:close/>
                <a:moveTo>
                  <a:pt x="2378827" y="2447425"/>
                </a:moveTo>
                <a:cubicBezTo>
                  <a:pt x="2103637" y="2506568"/>
                  <a:pt x="1888793" y="2721365"/>
                  <a:pt x="1835518" y="2992271"/>
                </a:cubicBezTo>
                <a:cubicBezTo>
                  <a:pt x="2110708" y="2933128"/>
                  <a:pt x="2325551" y="2718331"/>
                  <a:pt x="2378827" y="2447425"/>
                </a:cubicBezTo>
                <a:close/>
                <a:moveTo>
                  <a:pt x="993925" y="2447425"/>
                </a:moveTo>
                <a:cubicBezTo>
                  <a:pt x="1047201" y="2718331"/>
                  <a:pt x="1262044" y="2933128"/>
                  <a:pt x="1537234" y="2992271"/>
                </a:cubicBezTo>
                <a:cubicBezTo>
                  <a:pt x="1483959" y="2721365"/>
                  <a:pt x="1269115" y="2506568"/>
                  <a:pt x="993925" y="2447425"/>
                </a:cubicBezTo>
                <a:close/>
                <a:moveTo>
                  <a:pt x="686676" y="2447425"/>
                </a:moveTo>
                <a:cubicBezTo>
                  <a:pt x="411486" y="2506568"/>
                  <a:pt x="196642" y="2721365"/>
                  <a:pt x="143367" y="2992271"/>
                </a:cubicBezTo>
                <a:cubicBezTo>
                  <a:pt x="418557" y="2933128"/>
                  <a:pt x="633400" y="2718331"/>
                  <a:pt x="686676" y="2447425"/>
                </a:cubicBezTo>
                <a:close/>
                <a:moveTo>
                  <a:pt x="9139239" y="2321311"/>
                </a:moveTo>
                <a:lnTo>
                  <a:pt x="9139239" y="2449820"/>
                </a:lnTo>
                <a:lnTo>
                  <a:pt x="9047261" y="2476706"/>
                </a:lnTo>
                <a:cubicBezTo>
                  <a:pt x="8821055" y="2561144"/>
                  <a:pt x="8650738" y="2755228"/>
                  <a:pt x="8604122" y="2992271"/>
                </a:cubicBezTo>
                <a:cubicBezTo>
                  <a:pt x="8844913" y="2940521"/>
                  <a:pt x="9039501" y="2769598"/>
                  <a:pt x="9120077" y="2546190"/>
                </a:cubicBezTo>
                <a:lnTo>
                  <a:pt x="9139239" y="2477003"/>
                </a:lnTo>
                <a:lnTo>
                  <a:pt x="9139239" y="2782562"/>
                </a:lnTo>
                <a:lnTo>
                  <a:pt x="9135069" y="2789374"/>
                </a:lnTo>
                <a:cubicBezTo>
                  <a:pt x="9008919" y="2963003"/>
                  <a:pt x="8815033" y="3086603"/>
                  <a:pt x="8590751" y="3123727"/>
                </a:cubicBezTo>
                <a:lnTo>
                  <a:pt x="8590635" y="3124875"/>
                </a:lnTo>
                <a:cubicBezTo>
                  <a:pt x="8585324" y="3125886"/>
                  <a:pt x="8579995" y="3126834"/>
                  <a:pt x="8574418" y="3126415"/>
                </a:cubicBezTo>
                <a:cubicBezTo>
                  <a:pt x="8543246" y="3131969"/>
                  <a:pt x="8511366" y="3134950"/>
                  <a:pt x="8478991" y="3135477"/>
                </a:cubicBezTo>
                <a:lnTo>
                  <a:pt x="8461873" y="3137103"/>
                </a:lnTo>
                <a:lnTo>
                  <a:pt x="8461847" y="3136608"/>
                </a:lnTo>
                <a:lnTo>
                  <a:pt x="8461348" y="3136641"/>
                </a:lnTo>
                <a:cubicBezTo>
                  <a:pt x="8460782" y="3132839"/>
                  <a:pt x="8460755" y="3129023"/>
                  <a:pt x="8460755" y="3125201"/>
                </a:cubicBezTo>
                <a:cubicBezTo>
                  <a:pt x="8460755" y="3119519"/>
                  <a:pt x="8460814" y="3113850"/>
                  <a:pt x="8462126" y="3108220"/>
                </a:cubicBezTo>
                <a:cubicBezTo>
                  <a:pt x="8462083" y="3076892"/>
                  <a:pt x="8464533" y="3046007"/>
                  <a:pt x="8469590" y="3015763"/>
                </a:cubicBezTo>
                <a:lnTo>
                  <a:pt x="8470130" y="3009073"/>
                </a:lnTo>
                <a:cubicBezTo>
                  <a:pt x="8470299" y="3009068"/>
                  <a:pt x="8470468" y="3009063"/>
                  <a:pt x="8470636" y="3009010"/>
                </a:cubicBezTo>
                <a:cubicBezTo>
                  <a:pt x="8514628" y="2700252"/>
                  <a:pt x="8735297" y="2446688"/>
                  <a:pt x="9030178" y="2348329"/>
                </a:cubicBezTo>
                <a:close/>
                <a:moveTo>
                  <a:pt x="7620280" y="2302594"/>
                </a:moveTo>
                <a:lnTo>
                  <a:pt x="7637367" y="2304217"/>
                </a:lnTo>
                <a:cubicBezTo>
                  <a:pt x="7669753" y="2304744"/>
                  <a:pt x="7701646" y="2307725"/>
                  <a:pt x="7732829" y="2313282"/>
                </a:cubicBezTo>
                <a:cubicBezTo>
                  <a:pt x="7738405" y="2312863"/>
                  <a:pt x="7743733" y="2313811"/>
                  <a:pt x="7749042" y="2314821"/>
                </a:cubicBezTo>
                <a:lnTo>
                  <a:pt x="7749159" y="2315969"/>
                </a:lnTo>
                <a:cubicBezTo>
                  <a:pt x="8108009" y="2375367"/>
                  <a:pt x="8389048" y="2656144"/>
                  <a:pt x="8439324" y="3009010"/>
                </a:cubicBezTo>
                <a:cubicBezTo>
                  <a:pt x="8439492" y="3009063"/>
                  <a:pt x="8439661" y="3009068"/>
                  <a:pt x="8439830" y="3009073"/>
                </a:cubicBezTo>
                <a:lnTo>
                  <a:pt x="8440370" y="3015763"/>
                </a:lnTo>
                <a:cubicBezTo>
                  <a:pt x="8445427" y="3046007"/>
                  <a:pt x="8447877" y="3076892"/>
                  <a:pt x="8447834" y="3108220"/>
                </a:cubicBezTo>
                <a:cubicBezTo>
                  <a:pt x="8449146" y="3113850"/>
                  <a:pt x="8449205" y="3119519"/>
                  <a:pt x="8449205" y="3125201"/>
                </a:cubicBezTo>
                <a:cubicBezTo>
                  <a:pt x="8449205" y="3129023"/>
                  <a:pt x="8449178" y="3132839"/>
                  <a:pt x="8448612" y="3136641"/>
                </a:cubicBezTo>
                <a:lnTo>
                  <a:pt x="8448113" y="3136608"/>
                </a:lnTo>
                <a:lnTo>
                  <a:pt x="8448087" y="3137103"/>
                </a:lnTo>
                <a:lnTo>
                  <a:pt x="8430969" y="3135477"/>
                </a:lnTo>
                <a:cubicBezTo>
                  <a:pt x="8398594" y="3134950"/>
                  <a:pt x="8366714" y="3131969"/>
                  <a:pt x="8335542" y="3126415"/>
                </a:cubicBezTo>
                <a:cubicBezTo>
                  <a:pt x="8329965" y="3126834"/>
                  <a:pt x="8324636" y="3125886"/>
                  <a:pt x="8319325" y="3124875"/>
                </a:cubicBezTo>
                <a:lnTo>
                  <a:pt x="8319209" y="3123727"/>
                </a:lnTo>
                <a:cubicBezTo>
                  <a:pt x="7960358" y="3064328"/>
                  <a:pt x="7679319" y="2783551"/>
                  <a:pt x="7629044" y="2430686"/>
                </a:cubicBezTo>
                <a:cubicBezTo>
                  <a:pt x="7628876" y="2430633"/>
                  <a:pt x="7628708" y="2430628"/>
                  <a:pt x="7628538" y="2430623"/>
                </a:cubicBezTo>
                <a:lnTo>
                  <a:pt x="7628000" y="2423947"/>
                </a:lnTo>
                <a:cubicBezTo>
                  <a:pt x="7622941" y="2393697"/>
                  <a:pt x="7620490" y="2362806"/>
                  <a:pt x="7620533" y="2331471"/>
                </a:cubicBezTo>
                <a:cubicBezTo>
                  <a:pt x="7619221" y="2325843"/>
                  <a:pt x="7619162" y="2320176"/>
                  <a:pt x="7619162" y="2314495"/>
                </a:cubicBezTo>
                <a:lnTo>
                  <a:pt x="7619756" y="2303055"/>
                </a:lnTo>
                <a:lnTo>
                  <a:pt x="7620254" y="2303088"/>
                </a:lnTo>
                <a:close/>
                <a:moveTo>
                  <a:pt x="7597529" y="2302594"/>
                </a:moveTo>
                <a:lnTo>
                  <a:pt x="7597555" y="2303088"/>
                </a:lnTo>
                <a:lnTo>
                  <a:pt x="7598053" y="2303055"/>
                </a:lnTo>
                <a:lnTo>
                  <a:pt x="7598647" y="2314495"/>
                </a:lnTo>
                <a:cubicBezTo>
                  <a:pt x="7598647" y="2320176"/>
                  <a:pt x="7598588" y="2325843"/>
                  <a:pt x="7597276" y="2331471"/>
                </a:cubicBezTo>
                <a:cubicBezTo>
                  <a:pt x="7597319" y="2362806"/>
                  <a:pt x="7594868" y="2393697"/>
                  <a:pt x="7589809" y="2423947"/>
                </a:cubicBezTo>
                <a:lnTo>
                  <a:pt x="7589271" y="2430623"/>
                </a:lnTo>
                <a:cubicBezTo>
                  <a:pt x="7589101" y="2430628"/>
                  <a:pt x="7588933" y="2430633"/>
                  <a:pt x="7588765" y="2430686"/>
                </a:cubicBezTo>
                <a:cubicBezTo>
                  <a:pt x="7538490" y="2783551"/>
                  <a:pt x="7257451" y="3064328"/>
                  <a:pt x="6898600" y="3123727"/>
                </a:cubicBezTo>
                <a:lnTo>
                  <a:pt x="6898484" y="3124875"/>
                </a:lnTo>
                <a:cubicBezTo>
                  <a:pt x="6893173" y="3125886"/>
                  <a:pt x="6887844" y="3126834"/>
                  <a:pt x="6882267" y="3126415"/>
                </a:cubicBezTo>
                <a:cubicBezTo>
                  <a:pt x="6851095" y="3131969"/>
                  <a:pt x="6819215" y="3134950"/>
                  <a:pt x="6786841" y="3135477"/>
                </a:cubicBezTo>
                <a:lnTo>
                  <a:pt x="6769722" y="3137103"/>
                </a:lnTo>
                <a:lnTo>
                  <a:pt x="6769696" y="3136608"/>
                </a:lnTo>
                <a:lnTo>
                  <a:pt x="6769197" y="3136641"/>
                </a:lnTo>
                <a:cubicBezTo>
                  <a:pt x="6768631" y="3132839"/>
                  <a:pt x="6768604" y="3129023"/>
                  <a:pt x="6768604" y="3125201"/>
                </a:cubicBezTo>
                <a:cubicBezTo>
                  <a:pt x="6768604" y="3119519"/>
                  <a:pt x="6768663" y="3113850"/>
                  <a:pt x="6769975" y="3108220"/>
                </a:cubicBezTo>
                <a:cubicBezTo>
                  <a:pt x="6769933" y="3076892"/>
                  <a:pt x="6772382" y="3046007"/>
                  <a:pt x="6777439" y="3015763"/>
                </a:cubicBezTo>
                <a:lnTo>
                  <a:pt x="6777979" y="3009073"/>
                </a:lnTo>
                <a:cubicBezTo>
                  <a:pt x="6778148" y="3009068"/>
                  <a:pt x="6778317" y="3009063"/>
                  <a:pt x="6778485" y="3009010"/>
                </a:cubicBezTo>
                <a:cubicBezTo>
                  <a:pt x="6828761" y="2656144"/>
                  <a:pt x="7109800" y="2375367"/>
                  <a:pt x="7468650" y="2315969"/>
                </a:cubicBezTo>
                <a:lnTo>
                  <a:pt x="7468767" y="2314821"/>
                </a:lnTo>
                <a:cubicBezTo>
                  <a:pt x="7474076" y="2313811"/>
                  <a:pt x="7479404" y="2312863"/>
                  <a:pt x="7484980" y="2313282"/>
                </a:cubicBezTo>
                <a:cubicBezTo>
                  <a:pt x="7516163" y="2307725"/>
                  <a:pt x="7548056" y="2304744"/>
                  <a:pt x="7580442" y="2304217"/>
                </a:cubicBezTo>
                <a:close/>
                <a:moveTo>
                  <a:pt x="5928129" y="2302594"/>
                </a:moveTo>
                <a:lnTo>
                  <a:pt x="5945217" y="2304217"/>
                </a:lnTo>
                <a:cubicBezTo>
                  <a:pt x="5977602" y="2304744"/>
                  <a:pt x="6009495" y="2307725"/>
                  <a:pt x="6040678" y="2313282"/>
                </a:cubicBezTo>
                <a:cubicBezTo>
                  <a:pt x="6046254" y="2312863"/>
                  <a:pt x="6051582" y="2313811"/>
                  <a:pt x="6056891" y="2314821"/>
                </a:cubicBezTo>
                <a:lnTo>
                  <a:pt x="6057008" y="2315969"/>
                </a:lnTo>
                <a:cubicBezTo>
                  <a:pt x="6415858" y="2375367"/>
                  <a:pt x="6696897" y="2656144"/>
                  <a:pt x="6747174" y="3009010"/>
                </a:cubicBezTo>
                <a:cubicBezTo>
                  <a:pt x="6747341" y="3009063"/>
                  <a:pt x="6747511" y="3009068"/>
                  <a:pt x="6747679" y="3009073"/>
                </a:cubicBezTo>
                <a:lnTo>
                  <a:pt x="6748220" y="3015763"/>
                </a:lnTo>
                <a:cubicBezTo>
                  <a:pt x="6753276" y="3046007"/>
                  <a:pt x="6755726" y="3076892"/>
                  <a:pt x="6755684" y="3108220"/>
                </a:cubicBezTo>
                <a:cubicBezTo>
                  <a:pt x="6756996" y="3113850"/>
                  <a:pt x="6757054" y="3119519"/>
                  <a:pt x="6757054" y="3125201"/>
                </a:cubicBezTo>
                <a:cubicBezTo>
                  <a:pt x="6757054" y="3129023"/>
                  <a:pt x="6757027" y="3132839"/>
                  <a:pt x="6756461" y="3136641"/>
                </a:cubicBezTo>
                <a:lnTo>
                  <a:pt x="6755962" y="3136608"/>
                </a:lnTo>
                <a:lnTo>
                  <a:pt x="6755936" y="3137103"/>
                </a:lnTo>
                <a:lnTo>
                  <a:pt x="6738818" y="3135477"/>
                </a:lnTo>
                <a:cubicBezTo>
                  <a:pt x="6706444" y="3134950"/>
                  <a:pt x="6674563" y="3131969"/>
                  <a:pt x="6643391" y="3126415"/>
                </a:cubicBezTo>
                <a:cubicBezTo>
                  <a:pt x="6637814" y="3126834"/>
                  <a:pt x="6632485" y="3125886"/>
                  <a:pt x="6627175" y="3124875"/>
                </a:cubicBezTo>
                <a:lnTo>
                  <a:pt x="6627059" y="3123727"/>
                </a:lnTo>
                <a:cubicBezTo>
                  <a:pt x="6268207" y="3064328"/>
                  <a:pt x="5987168" y="2783551"/>
                  <a:pt x="5936893" y="2430686"/>
                </a:cubicBezTo>
                <a:cubicBezTo>
                  <a:pt x="5936725" y="2430633"/>
                  <a:pt x="5936557" y="2430628"/>
                  <a:pt x="5936387" y="2430623"/>
                </a:cubicBezTo>
                <a:lnTo>
                  <a:pt x="5935849" y="2423947"/>
                </a:lnTo>
                <a:cubicBezTo>
                  <a:pt x="5930790" y="2393697"/>
                  <a:pt x="5928340" y="2362806"/>
                  <a:pt x="5928382" y="2331471"/>
                </a:cubicBezTo>
                <a:cubicBezTo>
                  <a:pt x="5927070" y="2325843"/>
                  <a:pt x="5927011" y="2320176"/>
                  <a:pt x="5927011" y="2314495"/>
                </a:cubicBezTo>
                <a:lnTo>
                  <a:pt x="5927605" y="2303055"/>
                </a:lnTo>
                <a:lnTo>
                  <a:pt x="5928103" y="2303088"/>
                </a:lnTo>
                <a:close/>
                <a:moveTo>
                  <a:pt x="5905378" y="2302594"/>
                </a:moveTo>
                <a:lnTo>
                  <a:pt x="5905404" y="2303088"/>
                </a:lnTo>
                <a:lnTo>
                  <a:pt x="5905902" y="2303055"/>
                </a:lnTo>
                <a:lnTo>
                  <a:pt x="5906496" y="2314495"/>
                </a:lnTo>
                <a:cubicBezTo>
                  <a:pt x="5906496" y="2320176"/>
                  <a:pt x="5906438" y="2325843"/>
                  <a:pt x="5905126" y="2331471"/>
                </a:cubicBezTo>
                <a:cubicBezTo>
                  <a:pt x="5905168" y="2362806"/>
                  <a:pt x="5902717" y="2393697"/>
                  <a:pt x="5897659" y="2423947"/>
                </a:cubicBezTo>
                <a:lnTo>
                  <a:pt x="5897120" y="2430623"/>
                </a:lnTo>
                <a:cubicBezTo>
                  <a:pt x="5896951" y="2430628"/>
                  <a:pt x="5896782" y="2430633"/>
                  <a:pt x="5896615" y="2430686"/>
                </a:cubicBezTo>
                <a:cubicBezTo>
                  <a:pt x="5846339" y="2783551"/>
                  <a:pt x="5565300" y="3064328"/>
                  <a:pt x="5206449" y="3123727"/>
                </a:cubicBezTo>
                <a:lnTo>
                  <a:pt x="5206334" y="3124875"/>
                </a:lnTo>
                <a:cubicBezTo>
                  <a:pt x="5201022" y="3125886"/>
                  <a:pt x="5195693" y="3126834"/>
                  <a:pt x="5190116" y="3126415"/>
                </a:cubicBezTo>
                <a:cubicBezTo>
                  <a:pt x="5158944" y="3131969"/>
                  <a:pt x="5127065" y="3134950"/>
                  <a:pt x="5094690" y="3135477"/>
                </a:cubicBezTo>
                <a:lnTo>
                  <a:pt x="5077571" y="3137103"/>
                </a:lnTo>
                <a:lnTo>
                  <a:pt x="5077545" y="3136608"/>
                </a:lnTo>
                <a:lnTo>
                  <a:pt x="5077046" y="3136641"/>
                </a:lnTo>
                <a:cubicBezTo>
                  <a:pt x="5076480" y="3132839"/>
                  <a:pt x="5076453" y="3129023"/>
                  <a:pt x="5076453" y="3125201"/>
                </a:cubicBezTo>
                <a:cubicBezTo>
                  <a:pt x="5076453" y="3119519"/>
                  <a:pt x="5076512" y="3113850"/>
                  <a:pt x="5077824" y="3108220"/>
                </a:cubicBezTo>
                <a:cubicBezTo>
                  <a:pt x="5077782" y="3076892"/>
                  <a:pt x="5080231" y="3046007"/>
                  <a:pt x="5085288" y="3015763"/>
                </a:cubicBezTo>
                <a:lnTo>
                  <a:pt x="5085828" y="3009073"/>
                </a:lnTo>
                <a:cubicBezTo>
                  <a:pt x="5085997" y="3009068"/>
                  <a:pt x="5086166" y="3009063"/>
                  <a:pt x="5086334" y="3009010"/>
                </a:cubicBezTo>
                <a:cubicBezTo>
                  <a:pt x="5136610" y="2656144"/>
                  <a:pt x="5417649" y="2375367"/>
                  <a:pt x="5776501" y="2315969"/>
                </a:cubicBezTo>
                <a:lnTo>
                  <a:pt x="5776617" y="2314821"/>
                </a:lnTo>
                <a:cubicBezTo>
                  <a:pt x="5781926" y="2313811"/>
                  <a:pt x="5787253" y="2312863"/>
                  <a:pt x="5792829" y="2313282"/>
                </a:cubicBezTo>
                <a:cubicBezTo>
                  <a:pt x="5824013" y="2307725"/>
                  <a:pt x="5855905" y="2304744"/>
                  <a:pt x="5888291" y="2304217"/>
                </a:cubicBezTo>
                <a:close/>
                <a:moveTo>
                  <a:pt x="4235979" y="2302594"/>
                </a:moveTo>
                <a:lnTo>
                  <a:pt x="4253065" y="2304217"/>
                </a:lnTo>
                <a:cubicBezTo>
                  <a:pt x="4285451" y="2304744"/>
                  <a:pt x="4317343" y="2307725"/>
                  <a:pt x="4348528" y="2313282"/>
                </a:cubicBezTo>
                <a:cubicBezTo>
                  <a:pt x="4354104" y="2312863"/>
                  <a:pt x="4359431" y="2313811"/>
                  <a:pt x="4364739" y="2314821"/>
                </a:cubicBezTo>
                <a:lnTo>
                  <a:pt x="4364856" y="2315969"/>
                </a:lnTo>
                <a:cubicBezTo>
                  <a:pt x="4723707" y="2375367"/>
                  <a:pt x="5004746" y="2656144"/>
                  <a:pt x="5055022" y="3009010"/>
                </a:cubicBezTo>
                <a:cubicBezTo>
                  <a:pt x="5055190" y="3009063"/>
                  <a:pt x="5055359" y="3009068"/>
                  <a:pt x="5055528" y="3009073"/>
                </a:cubicBezTo>
                <a:lnTo>
                  <a:pt x="5056068" y="3015763"/>
                </a:lnTo>
                <a:cubicBezTo>
                  <a:pt x="5061125" y="3046007"/>
                  <a:pt x="5063574" y="3076892"/>
                  <a:pt x="5063532" y="3108220"/>
                </a:cubicBezTo>
                <a:cubicBezTo>
                  <a:pt x="5064844" y="3113850"/>
                  <a:pt x="5064903" y="3119519"/>
                  <a:pt x="5064903" y="3125201"/>
                </a:cubicBezTo>
                <a:cubicBezTo>
                  <a:pt x="5064903" y="3129023"/>
                  <a:pt x="5064876" y="3132839"/>
                  <a:pt x="5064310" y="3136641"/>
                </a:cubicBezTo>
                <a:lnTo>
                  <a:pt x="5063811" y="3136608"/>
                </a:lnTo>
                <a:lnTo>
                  <a:pt x="5063785" y="3137103"/>
                </a:lnTo>
                <a:lnTo>
                  <a:pt x="5046666" y="3135477"/>
                </a:lnTo>
                <a:cubicBezTo>
                  <a:pt x="5014292" y="3134950"/>
                  <a:pt x="4982412" y="3131969"/>
                  <a:pt x="4951241" y="3126415"/>
                </a:cubicBezTo>
                <a:cubicBezTo>
                  <a:pt x="4945663" y="3126834"/>
                  <a:pt x="4940334" y="3125886"/>
                  <a:pt x="4935023" y="3124875"/>
                </a:cubicBezTo>
                <a:lnTo>
                  <a:pt x="4934907" y="3123727"/>
                </a:lnTo>
                <a:cubicBezTo>
                  <a:pt x="4576056" y="3064328"/>
                  <a:pt x="4295017" y="2783551"/>
                  <a:pt x="4244741" y="2430686"/>
                </a:cubicBezTo>
                <a:cubicBezTo>
                  <a:pt x="4244574" y="2430633"/>
                  <a:pt x="4244405" y="2430628"/>
                  <a:pt x="4244236" y="2430623"/>
                </a:cubicBezTo>
                <a:lnTo>
                  <a:pt x="4243697" y="2423947"/>
                </a:lnTo>
                <a:cubicBezTo>
                  <a:pt x="4238639" y="2393697"/>
                  <a:pt x="4236188" y="2362806"/>
                  <a:pt x="4236230" y="2331471"/>
                </a:cubicBezTo>
                <a:cubicBezTo>
                  <a:pt x="4234918" y="2325843"/>
                  <a:pt x="4234860" y="2320176"/>
                  <a:pt x="4234860" y="2314495"/>
                </a:cubicBezTo>
                <a:lnTo>
                  <a:pt x="4235454" y="2303055"/>
                </a:lnTo>
                <a:lnTo>
                  <a:pt x="4235952" y="2303088"/>
                </a:lnTo>
                <a:close/>
                <a:moveTo>
                  <a:pt x="4213227" y="2302594"/>
                </a:moveTo>
                <a:lnTo>
                  <a:pt x="4213253" y="2303088"/>
                </a:lnTo>
                <a:lnTo>
                  <a:pt x="4213751" y="2303055"/>
                </a:lnTo>
                <a:lnTo>
                  <a:pt x="4214345" y="2314495"/>
                </a:lnTo>
                <a:cubicBezTo>
                  <a:pt x="4214345" y="2320176"/>
                  <a:pt x="4214286" y="2325843"/>
                  <a:pt x="4212974" y="2331471"/>
                </a:cubicBezTo>
                <a:cubicBezTo>
                  <a:pt x="4213016" y="2362806"/>
                  <a:pt x="4210566" y="2393697"/>
                  <a:pt x="4205507" y="2423947"/>
                </a:cubicBezTo>
                <a:lnTo>
                  <a:pt x="4204969" y="2430623"/>
                </a:lnTo>
                <a:cubicBezTo>
                  <a:pt x="4204799" y="2430628"/>
                  <a:pt x="4204631" y="2430633"/>
                  <a:pt x="4204463" y="2430686"/>
                </a:cubicBezTo>
                <a:cubicBezTo>
                  <a:pt x="4154188" y="2783551"/>
                  <a:pt x="3873149" y="3064328"/>
                  <a:pt x="3514297" y="3123727"/>
                </a:cubicBezTo>
                <a:lnTo>
                  <a:pt x="3514181" y="3124875"/>
                </a:lnTo>
                <a:cubicBezTo>
                  <a:pt x="3508871" y="3125886"/>
                  <a:pt x="3503542" y="3126834"/>
                  <a:pt x="3497965" y="3126415"/>
                </a:cubicBezTo>
                <a:cubicBezTo>
                  <a:pt x="3466793" y="3131969"/>
                  <a:pt x="3434912" y="3134950"/>
                  <a:pt x="3402538" y="3135477"/>
                </a:cubicBezTo>
                <a:lnTo>
                  <a:pt x="3385420" y="3137103"/>
                </a:lnTo>
                <a:lnTo>
                  <a:pt x="3385394" y="3136608"/>
                </a:lnTo>
                <a:lnTo>
                  <a:pt x="3384895" y="3136641"/>
                </a:lnTo>
                <a:cubicBezTo>
                  <a:pt x="3384329" y="3132839"/>
                  <a:pt x="3384302" y="3129023"/>
                  <a:pt x="3384302" y="3125201"/>
                </a:cubicBezTo>
                <a:cubicBezTo>
                  <a:pt x="3384302" y="3119519"/>
                  <a:pt x="3384360" y="3113850"/>
                  <a:pt x="3385672" y="3108220"/>
                </a:cubicBezTo>
                <a:cubicBezTo>
                  <a:pt x="3385630" y="3076892"/>
                  <a:pt x="3388080" y="3046007"/>
                  <a:pt x="3393136" y="3015763"/>
                </a:cubicBezTo>
                <a:lnTo>
                  <a:pt x="3393677" y="3009073"/>
                </a:lnTo>
                <a:cubicBezTo>
                  <a:pt x="3393845" y="3009068"/>
                  <a:pt x="3394015" y="3009063"/>
                  <a:pt x="3394182" y="3009010"/>
                </a:cubicBezTo>
                <a:cubicBezTo>
                  <a:pt x="3444459" y="2656144"/>
                  <a:pt x="3725498" y="2375367"/>
                  <a:pt x="4084348" y="2315969"/>
                </a:cubicBezTo>
                <a:lnTo>
                  <a:pt x="4084465" y="2314821"/>
                </a:lnTo>
                <a:cubicBezTo>
                  <a:pt x="4089774" y="2313811"/>
                  <a:pt x="4095102" y="2312863"/>
                  <a:pt x="4100678" y="2313282"/>
                </a:cubicBezTo>
                <a:cubicBezTo>
                  <a:pt x="4131861" y="2307725"/>
                  <a:pt x="4163754" y="2304744"/>
                  <a:pt x="4196139" y="2304217"/>
                </a:cubicBezTo>
                <a:close/>
                <a:moveTo>
                  <a:pt x="2543827" y="2302594"/>
                </a:moveTo>
                <a:lnTo>
                  <a:pt x="2560914" y="2304217"/>
                </a:lnTo>
                <a:cubicBezTo>
                  <a:pt x="2593300" y="2304744"/>
                  <a:pt x="2625192" y="2307725"/>
                  <a:pt x="2656376" y="2313282"/>
                </a:cubicBezTo>
                <a:cubicBezTo>
                  <a:pt x="2661952" y="2312863"/>
                  <a:pt x="2667280" y="2313811"/>
                  <a:pt x="2672588" y="2314821"/>
                </a:cubicBezTo>
                <a:lnTo>
                  <a:pt x="2672706" y="2315969"/>
                </a:lnTo>
                <a:cubicBezTo>
                  <a:pt x="3031556" y="2375367"/>
                  <a:pt x="3312595" y="2656144"/>
                  <a:pt x="3362871" y="3009010"/>
                </a:cubicBezTo>
                <a:cubicBezTo>
                  <a:pt x="3363039" y="3009063"/>
                  <a:pt x="3363208" y="3009068"/>
                  <a:pt x="3363377" y="3009073"/>
                </a:cubicBezTo>
                <a:lnTo>
                  <a:pt x="3363917" y="3015763"/>
                </a:lnTo>
                <a:cubicBezTo>
                  <a:pt x="3368974" y="3046007"/>
                  <a:pt x="3371423" y="3076892"/>
                  <a:pt x="3371381" y="3108220"/>
                </a:cubicBezTo>
                <a:cubicBezTo>
                  <a:pt x="3372693" y="3113850"/>
                  <a:pt x="3372752" y="3119519"/>
                  <a:pt x="3372752" y="3125201"/>
                </a:cubicBezTo>
                <a:cubicBezTo>
                  <a:pt x="3372752" y="3129023"/>
                  <a:pt x="3372725" y="3132839"/>
                  <a:pt x="3372159" y="3136641"/>
                </a:cubicBezTo>
                <a:lnTo>
                  <a:pt x="3371660" y="3136608"/>
                </a:lnTo>
                <a:lnTo>
                  <a:pt x="3371634" y="3137103"/>
                </a:lnTo>
                <a:lnTo>
                  <a:pt x="3354515" y="3135477"/>
                </a:lnTo>
                <a:cubicBezTo>
                  <a:pt x="3322141" y="3134950"/>
                  <a:pt x="3290261" y="3131969"/>
                  <a:pt x="3259089" y="3126415"/>
                </a:cubicBezTo>
                <a:cubicBezTo>
                  <a:pt x="3253512" y="3126834"/>
                  <a:pt x="3248183" y="3125886"/>
                  <a:pt x="3242872" y="3124875"/>
                </a:cubicBezTo>
                <a:lnTo>
                  <a:pt x="3242756" y="3123727"/>
                </a:lnTo>
                <a:cubicBezTo>
                  <a:pt x="2883905" y="3064328"/>
                  <a:pt x="2602866" y="2783551"/>
                  <a:pt x="2552590" y="2430686"/>
                </a:cubicBezTo>
                <a:cubicBezTo>
                  <a:pt x="2552423" y="2430633"/>
                  <a:pt x="2552254" y="2430628"/>
                  <a:pt x="2552085" y="2430623"/>
                </a:cubicBezTo>
                <a:lnTo>
                  <a:pt x="2551547" y="2423947"/>
                </a:lnTo>
                <a:cubicBezTo>
                  <a:pt x="2546488" y="2393697"/>
                  <a:pt x="2544037" y="2362806"/>
                  <a:pt x="2544079" y="2331471"/>
                </a:cubicBezTo>
                <a:cubicBezTo>
                  <a:pt x="2542767" y="2325843"/>
                  <a:pt x="2542709" y="2320176"/>
                  <a:pt x="2542709" y="2314495"/>
                </a:cubicBezTo>
                <a:lnTo>
                  <a:pt x="2543303" y="2303055"/>
                </a:lnTo>
                <a:lnTo>
                  <a:pt x="2543801" y="2303088"/>
                </a:lnTo>
                <a:close/>
                <a:moveTo>
                  <a:pt x="2521076" y="2302594"/>
                </a:moveTo>
                <a:lnTo>
                  <a:pt x="2521102" y="2303088"/>
                </a:lnTo>
                <a:lnTo>
                  <a:pt x="2521600" y="2303055"/>
                </a:lnTo>
                <a:lnTo>
                  <a:pt x="2522194" y="2314495"/>
                </a:lnTo>
                <a:cubicBezTo>
                  <a:pt x="2522194" y="2320176"/>
                  <a:pt x="2522135" y="2325843"/>
                  <a:pt x="2520823" y="2331471"/>
                </a:cubicBezTo>
                <a:cubicBezTo>
                  <a:pt x="2520865" y="2362806"/>
                  <a:pt x="2518415" y="2393697"/>
                  <a:pt x="2513356" y="2423947"/>
                </a:cubicBezTo>
                <a:lnTo>
                  <a:pt x="2512818" y="2430623"/>
                </a:lnTo>
                <a:cubicBezTo>
                  <a:pt x="2512648" y="2430628"/>
                  <a:pt x="2512480" y="2430633"/>
                  <a:pt x="2512312" y="2430686"/>
                </a:cubicBezTo>
                <a:cubicBezTo>
                  <a:pt x="2462037" y="2783551"/>
                  <a:pt x="2180998" y="3064328"/>
                  <a:pt x="1822147" y="3123727"/>
                </a:cubicBezTo>
                <a:lnTo>
                  <a:pt x="1822030" y="3124875"/>
                </a:lnTo>
                <a:cubicBezTo>
                  <a:pt x="1816720" y="3125886"/>
                  <a:pt x="1811391" y="3126834"/>
                  <a:pt x="1805814" y="3126415"/>
                </a:cubicBezTo>
                <a:cubicBezTo>
                  <a:pt x="1774642" y="3131969"/>
                  <a:pt x="1742762" y="3134950"/>
                  <a:pt x="1710387" y="3135477"/>
                </a:cubicBezTo>
                <a:lnTo>
                  <a:pt x="1693269" y="3137103"/>
                </a:lnTo>
                <a:lnTo>
                  <a:pt x="1693243" y="3136608"/>
                </a:lnTo>
                <a:lnTo>
                  <a:pt x="1692744" y="3136641"/>
                </a:lnTo>
                <a:cubicBezTo>
                  <a:pt x="1692178" y="3132839"/>
                  <a:pt x="1692151" y="3129023"/>
                  <a:pt x="1692151" y="3125201"/>
                </a:cubicBezTo>
                <a:cubicBezTo>
                  <a:pt x="1692151" y="3119519"/>
                  <a:pt x="1692209" y="3113850"/>
                  <a:pt x="1693521" y="3108220"/>
                </a:cubicBezTo>
                <a:cubicBezTo>
                  <a:pt x="1693479" y="3076892"/>
                  <a:pt x="1695929" y="3046007"/>
                  <a:pt x="1700985" y="3015763"/>
                </a:cubicBezTo>
                <a:lnTo>
                  <a:pt x="1701526" y="3009073"/>
                </a:lnTo>
                <a:cubicBezTo>
                  <a:pt x="1701694" y="3009068"/>
                  <a:pt x="1701864" y="3009063"/>
                  <a:pt x="1702031" y="3009010"/>
                </a:cubicBezTo>
                <a:cubicBezTo>
                  <a:pt x="1752308" y="2656144"/>
                  <a:pt x="2033347" y="2375367"/>
                  <a:pt x="2392197" y="2315969"/>
                </a:cubicBezTo>
                <a:lnTo>
                  <a:pt x="2392314" y="2314821"/>
                </a:lnTo>
                <a:cubicBezTo>
                  <a:pt x="2397623" y="2313811"/>
                  <a:pt x="2402951" y="2312863"/>
                  <a:pt x="2408527" y="2313282"/>
                </a:cubicBezTo>
                <a:cubicBezTo>
                  <a:pt x="2439710" y="2307725"/>
                  <a:pt x="2471603" y="2304744"/>
                  <a:pt x="2503988" y="2304217"/>
                </a:cubicBezTo>
                <a:close/>
                <a:moveTo>
                  <a:pt x="851676" y="2302594"/>
                </a:moveTo>
                <a:lnTo>
                  <a:pt x="868763" y="2304217"/>
                </a:lnTo>
                <a:cubicBezTo>
                  <a:pt x="901149" y="2304744"/>
                  <a:pt x="933041" y="2307725"/>
                  <a:pt x="964225" y="2313282"/>
                </a:cubicBezTo>
                <a:cubicBezTo>
                  <a:pt x="969801" y="2312863"/>
                  <a:pt x="975129" y="2313811"/>
                  <a:pt x="980437" y="2314821"/>
                </a:cubicBezTo>
                <a:lnTo>
                  <a:pt x="980555" y="2315969"/>
                </a:lnTo>
                <a:cubicBezTo>
                  <a:pt x="1339405" y="2375367"/>
                  <a:pt x="1620444" y="2656144"/>
                  <a:pt x="1670720" y="3009010"/>
                </a:cubicBezTo>
                <a:cubicBezTo>
                  <a:pt x="1670888" y="3009063"/>
                  <a:pt x="1671057" y="3009068"/>
                  <a:pt x="1671226" y="3009073"/>
                </a:cubicBezTo>
                <a:lnTo>
                  <a:pt x="1671766" y="3015763"/>
                </a:lnTo>
                <a:cubicBezTo>
                  <a:pt x="1676823" y="3046007"/>
                  <a:pt x="1679272" y="3076892"/>
                  <a:pt x="1679230" y="3108220"/>
                </a:cubicBezTo>
                <a:cubicBezTo>
                  <a:pt x="1680542" y="3113850"/>
                  <a:pt x="1680601" y="3119519"/>
                  <a:pt x="1680601" y="3125201"/>
                </a:cubicBezTo>
                <a:cubicBezTo>
                  <a:pt x="1680601" y="3129023"/>
                  <a:pt x="1680574" y="3132839"/>
                  <a:pt x="1680008" y="3136641"/>
                </a:cubicBezTo>
                <a:lnTo>
                  <a:pt x="1679509" y="3136608"/>
                </a:lnTo>
                <a:lnTo>
                  <a:pt x="1679483" y="3137103"/>
                </a:lnTo>
                <a:lnTo>
                  <a:pt x="1662364" y="3135477"/>
                </a:lnTo>
                <a:cubicBezTo>
                  <a:pt x="1629990" y="3134950"/>
                  <a:pt x="1598110" y="3131969"/>
                  <a:pt x="1566938" y="3126415"/>
                </a:cubicBezTo>
                <a:cubicBezTo>
                  <a:pt x="1561361" y="3126834"/>
                  <a:pt x="1556032" y="3125886"/>
                  <a:pt x="1550721" y="3124875"/>
                </a:cubicBezTo>
                <a:lnTo>
                  <a:pt x="1550605" y="3123727"/>
                </a:lnTo>
                <a:cubicBezTo>
                  <a:pt x="1191754" y="3064328"/>
                  <a:pt x="910715" y="2783551"/>
                  <a:pt x="860439" y="2430686"/>
                </a:cubicBezTo>
                <a:cubicBezTo>
                  <a:pt x="860272" y="2430633"/>
                  <a:pt x="860103" y="2430628"/>
                  <a:pt x="859934" y="2430623"/>
                </a:cubicBezTo>
                <a:lnTo>
                  <a:pt x="859396" y="2423947"/>
                </a:lnTo>
                <a:cubicBezTo>
                  <a:pt x="854337" y="2393697"/>
                  <a:pt x="851886" y="2362806"/>
                  <a:pt x="851928" y="2331471"/>
                </a:cubicBezTo>
                <a:cubicBezTo>
                  <a:pt x="850616" y="2325843"/>
                  <a:pt x="850558" y="2320176"/>
                  <a:pt x="850558" y="2314495"/>
                </a:cubicBezTo>
                <a:lnTo>
                  <a:pt x="851152" y="2303055"/>
                </a:lnTo>
                <a:lnTo>
                  <a:pt x="851650" y="2303088"/>
                </a:lnTo>
                <a:close/>
                <a:moveTo>
                  <a:pt x="828925" y="2302594"/>
                </a:moveTo>
                <a:lnTo>
                  <a:pt x="828951" y="2303088"/>
                </a:lnTo>
                <a:lnTo>
                  <a:pt x="829449" y="2303055"/>
                </a:lnTo>
                <a:lnTo>
                  <a:pt x="830043" y="2314495"/>
                </a:lnTo>
                <a:cubicBezTo>
                  <a:pt x="830043" y="2320176"/>
                  <a:pt x="829984" y="2325843"/>
                  <a:pt x="828672" y="2331471"/>
                </a:cubicBezTo>
                <a:cubicBezTo>
                  <a:pt x="828714" y="2362806"/>
                  <a:pt x="826264" y="2393697"/>
                  <a:pt x="821205" y="2423947"/>
                </a:cubicBezTo>
                <a:lnTo>
                  <a:pt x="820667" y="2430623"/>
                </a:lnTo>
                <a:cubicBezTo>
                  <a:pt x="820497" y="2430628"/>
                  <a:pt x="820329" y="2430633"/>
                  <a:pt x="820161" y="2430686"/>
                </a:cubicBezTo>
                <a:cubicBezTo>
                  <a:pt x="769886" y="2783551"/>
                  <a:pt x="488847" y="3064328"/>
                  <a:pt x="129995" y="3123727"/>
                </a:cubicBezTo>
                <a:lnTo>
                  <a:pt x="129879" y="3124875"/>
                </a:lnTo>
                <a:cubicBezTo>
                  <a:pt x="124569" y="3125886"/>
                  <a:pt x="119240" y="3126834"/>
                  <a:pt x="113663" y="3126415"/>
                </a:cubicBezTo>
                <a:cubicBezTo>
                  <a:pt x="82491" y="3131969"/>
                  <a:pt x="50611" y="3134950"/>
                  <a:pt x="18236" y="3135477"/>
                </a:cubicBezTo>
                <a:lnTo>
                  <a:pt x="1118" y="3137103"/>
                </a:lnTo>
                <a:lnTo>
                  <a:pt x="1092" y="3136608"/>
                </a:lnTo>
                <a:lnTo>
                  <a:pt x="593" y="3136641"/>
                </a:lnTo>
                <a:cubicBezTo>
                  <a:pt x="27" y="3132839"/>
                  <a:pt x="0" y="3129023"/>
                  <a:pt x="0" y="3125201"/>
                </a:cubicBezTo>
                <a:cubicBezTo>
                  <a:pt x="0" y="3119519"/>
                  <a:pt x="58" y="3113850"/>
                  <a:pt x="1370" y="3108220"/>
                </a:cubicBezTo>
                <a:cubicBezTo>
                  <a:pt x="1328" y="3076892"/>
                  <a:pt x="3778" y="3046007"/>
                  <a:pt x="8835" y="3015763"/>
                </a:cubicBezTo>
                <a:lnTo>
                  <a:pt x="9375" y="3009073"/>
                </a:lnTo>
                <a:cubicBezTo>
                  <a:pt x="9543" y="3009068"/>
                  <a:pt x="9713" y="3009063"/>
                  <a:pt x="9880" y="3009010"/>
                </a:cubicBezTo>
                <a:cubicBezTo>
                  <a:pt x="60157" y="2656144"/>
                  <a:pt x="341196" y="2375367"/>
                  <a:pt x="700046" y="2315969"/>
                </a:cubicBezTo>
                <a:lnTo>
                  <a:pt x="700163" y="2314821"/>
                </a:lnTo>
                <a:cubicBezTo>
                  <a:pt x="705472" y="2313811"/>
                  <a:pt x="710800" y="2312863"/>
                  <a:pt x="716376" y="2313282"/>
                </a:cubicBezTo>
                <a:cubicBezTo>
                  <a:pt x="747559" y="2307725"/>
                  <a:pt x="779452" y="2304744"/>
                  <a:pt x="811837" y="2304217"/>
                </a:cubicBezTo>
                <a:close/>
                <a:moveTo>
                  <a:pt x="8305836" y="1608087"/>
                </a:moveTo>
                <a:cubicBezTo>
                  <a:pt x="8030646" y="1666766"/>
                  <a:pt x="7815802" y="1879876"/>
                  <a:pt x="7762527" y="2148655"/>
                </a:cubicBezTo>
                <a:cubicBezTo>
                  <a:pt x="8037717" y="2089976"/>
                  <a:pt x="8252560" y="1876866"/>
                  <a:pt x="8305836" y="1608087"/>
                </a:cubicBezTo>
                <a:close/>
                <a:moveTo>
                  <a:pt x="6911971" y="1608087"/>
                </a:moveTo>
                <a:cubicBezTo>
                  <a:pt x="6965247" y="1876866"/>
                  <a:pt x="7180090" y="2089976"/>
                  <a:pt x="7455280" y="2148655"/>
                </a:cubicBezTo>
                <a:cubicBezTo>
                  <a:pt x="7402005" y="1879876"/>
                  <a:pt x="7187161" y="1666766"/>
                  <a:pt x="6911971" y="1608087"/>
                </a:cubicBezTo>
                <a:close/>
                <a:moveTo>
                  <a:pt x="6613685" y="1608087"/>
                </a:moveTo>
                <a:cubicBezTo>
                  <a:pt x="6338495" y="1666766"/>
                  <a:pt x="6123651" y="1879876"/>
                  <a:pt x="6070376" y="2148655"/>
                </a:cubicBezTo>
                <a:cubicBezTo>
                  <a:pt x="6345566" y="2089976"/>
                  <a:pt x="6560409" y="1876866"/>
                  <a:pt x="6613685" y="1608087"/>
                </a:cubicBezTo>
                <a:close/>
                <a:moveTo>
                  <a:pt x="5219820" y="1608087"/>
                </a:moveTo>
                <a:cubicBezTo>
                  <a:pt x="5273096" y="1876866"/>
                  <a:pt x="5487939" y="2089976"/>
                  <a:pt x="5763129" y="2148655"/>
                </a:cubicBezTo>
                <a:cubicBezTo>
                  <a:pt x="5709854" y="1879876"/>
                  <a:pt x="5495010" y="1666766"/>
                  <a:pt x="5219820" y="1608087"/>
                </a:cubicBezTo>
                <a:close/>
                <a:moveTo>
                  <a:pt x="4921534" y="1608087"/>
                </a:moveTo>
                <a:cubicBezTo>
                  <a:pt x="4646344" y="1666766"/>
                  <a:pt x="4431500" y="1879876"/>
                  <a:pt x="4378225" y="2148655"/>
                </a:cubicBezTo>
                <a:cubicBezTo>
                  <a:pt x="4653415" y="2089976"/>
                  <a:pt x="4868259" y="1876866"/>
                  <a:pt x="4921534" y="1608087"/>
                </a:cubicBezTo>
                <a:close/>
                <a:moveTo>
                  <a:pt x="3527669" y="1608087"/>
                </a:moveTo>
                <a:cubicBezTo>
                  <a:pt x="3580945" y="1876866"/>
                  <a:pt x="3795788" y="2089976"/>
                  <a:pt x="4070978" y="2148655"/>
                </a:cubicBezTo>
                <a:cubicBezTo>
                  <a:pt x="4017703" y="1879876"/>
                  <a:pt x="3802859" y="1666766"/>
                  <a:pt x="3527669" y="1608087"/>
                </a:cubicBezTo>
                <a:close/>
                <a:moveTo>
                  <a:pt x="3229383" y="1608087"/>
                </a:moveTo>
                <a:cubicBezTo>
                  <a:pt x="2954193" y="1666766"/>
                  <a:pt x="2739349" y="1879876"/>
                  <a:pt x="2686074" y="2148655"/>
                </a:cubicBezTo>
                <a:cubicBezTo>
                  <a:pt x="2961264" y="2089976"/>
                  <a:pt x="3176107" y="1876866"/>
                  <a:pt x="3229383" y="1608087"/>
                </a:cubicBezTo>
                <a:close/>
                <a:moveTo>
                  <a:pt x="1835518" y="1608087"/>
                </a:moveTo>
                <a:cubicBezTo>
                  <a:pt x="1888794" y="1876866"/>
                  <a:pt x="2103637" y="2089976"/>
                  <a:pt x="2378827" y="2148655"/>
                </a:cubicBezTo>
                <a:cubicBezTo>
                  <a:pt x="2325552" y="1879876"/>
                  <a:pt x="2110708" y="1666766"/>
                  <a:pt x="1835518" y="1608087"/>
                </a:cubicBezTo>
                <a:close/>
                <a:moveTo>
                  <a:pt x="1537232" y="1608087"/>
                </a:moveTo>
                <a:cubicBezTo>
                  <a:pt x="1262042" y="1666766"/>
                  <a:pt x="1047198" y="1879876"/>
                  <a:pt x="993923" y="2148655"/>
                </a:cubicBezTo>
                <a:cubicBezTo>
                  <a:pt x="1269113" y="2089976"/>
                  <a:pt x="1483956" y="1876866"/>
                  <a:pt x="1537232" y="1608087"/>
                </a:cubicBezTo>
                <a:close/>
                <a:moveTo>
                  <a:pt x="143367" y="1608087"/>
                </a:moveTo>
                <a:cubicBezTo>
                  <a:pt x="196643" y="1876866"/>
                  <a:pt x="411486" y="2089976"/>
                  <a:pt x="686676" y="2148655"/>
                </a:cubicBezTo>
                <a:cubicBezTo>
                  <a:pt x="633401" y="1879876"/>
                  <a:pt x="418557" y="1666766"/>
                  <a:pt x="143367" y="1608087"/>
                </a:cubicBezTo>
                <a:close/>
                <a:moveTo>
                  <a:pt x="8461873" y="1464394"/>
                </a:moveTo>
                <a:lnTo>
                  <a:pt x="8478960" y="1466004"/>
                </a:lnTo>
                <a:cubicBezTo>
                  <a:pt x="8511346" y="1466527"/>
                  <a:pt x="8543239" y="1469485"/>
                  <a:pt x="8574422" y="1474998"/>
                </a:cubicBezTo>
                <a:cubicBezTo>
                  <a:pt x="8579998" y="1474582"/>
                  <a:pt x="8585326" y="1475523"/>
                  <a:pt x="8590635" y="1476525"/>
                </a:cubicBezTo>
                <a:lnTo>
                  <a:pt x="8590752" y="1477664"/>
                </a:lnTo>
                <a:cubicBezTo>
                  <a:pt x="8815033" y="1514497"/>
                  <a:pt x="9008920" y="1637126"/>
                  <a:pt x="9135069" y="1809390"/>
                </a:cubicBezTo>
                <a:lnTo>
                  <a:pt x="9139239" y="1816149"/>
                </a:lnTo>
                <a:lnTo>
                  <a:pt x="9139239" y="2119309"/>
                </a:lnTo>
                <a:lnTo>
                  <a:pt x="9120077" y="2050665"/>
                </a:lnTo>
                <a:cubicBezTo>
                  <a:pt x="9039502" y="1829012"/>
                  <a:pt x="8844913" y="1659431"/>
                  <a:pt x="8604122" y="1608087"/>
                </a:cubicBezTo>
                <a:cubicBezTo>
                  <a:pt x="8650738" y="1843269"/>
                  <a:pt x="8821055" y="2035829"/>
                  <a:pt x="9047261" y="2119605"/>
                </a:cubicBezTo>
                <a:lnTo>
                  <a:pt x="9139239" y="2146279"/>
                </a:lnTo>
                <a:lnTo>
                  <a:pt x="9139239" y="2273778"/>
                </a:lnTo>
                <a:lnTo>
                  <a:pt x="9030179" y="2246972"/>
                </a:lnTo>
                <a:cubicBezTo>
                  <a:pt x="8735297" y="2149386"/>
                  <a:pt x="8514628" y="1897812"/>
                  <a:pt x="8470637" y="1591480"/>
                </a:cubicBezTo>
                <a:cubicBezTo>
                  <a:pt x="8470469" y="1591427"/>
                  <a:pt x="8470301" y="1591423"/>
                  <a:pt x="8470131" y="1591418"/>
                </a:cubicBezTo>
                <a:lnTo>
                  <a:pt x="8469593" y="1584794"/>
                </a:lnTo>
                <a:cubicBezTo>
                  <a:pt x="8464534" y="1554782"/>
                  <a:pt x="8462083" y="1524133"/>
                  <a:pt x="8462126" y="1493044"/>
                </a:cubicBezTo>
                <a:cubicBezTo>
                  <a:pt x="8460814" y="1487460"/>
                  <a:pt x="8460755" y="1481838"/>
                  <a:pt x="8460755" y="1476202"/>
                </a:cubicBezTo>
                <a:lnTo>
                  <a:pt x="8461349" y="1464852"/>
                </a:lnTo>
                <a:lnTo>
                  <a:pt x="8461847" y="1464884"/>
                </a:lnTo>
                <a:close/>
                <a:moveTo>
                  <a:pt x="8448085" y="1464394"/>
                </a:moveTo>
                <a:lnTo>
                  <a:pt x="8448111" y="1464884"/>
                </a:lnTo>
                <a:lnTo>
                  <a:pt x="8448609" y="1464852"/>
                </a:lnTo>
                <a:lnTo>
                  <a:pt x="8449203" y="1476202"/>
                </a:lnTo>
                <a:cubicBezTo>
                  <a:pt x="8449203" y="1481838"/>
                  <a:pt x="8449144" y="1487460"/>
                  <a:pt x="8447832" y="1493044"/>
                </a:cubicBezTo>
                <a:cubicBezTo>
                  <a:pt x="8447875" y="1524133"/>
                  <a:pt x="8445424" y="1554782"/>
                  <a:pt x="8440365" y="1584794"/>
                </a:cubicBezTo>
                <a:lnTo>
                  <a:pt x="8439827" y="1591418"/>
                </a:lnTo>
                <a:cubicBezTo>
                  <a:pt x="8439657" y="1591423"/>
                  <a:pt x="8439489" y="1591427"/>
                  <a:pt x="8439321" y="1591480"/>
                </a:cubicBezTo>
                <a:cubicBezTo>
                  <a:pt x="8389046" y="1941574"/>
                  <a:pt x="8108007" y="2220146"/>
                  <a:pt x="7749156" y="2279078"/>
                </a:cubicBezTo>
                <a:lnTo>
                  <a:pt x="7749040" y="2280217"/>
                </a:lnTo>
                <a:cubicBezTo>
                  <a:pt x="7743729" y="2281220"/>
                  <a:pt x="7738400" y="2282161"/>
                  <a:pt x="7732823" y="2281745"/>
                </a:cubicBezTo>
                <a:cubicBezTo>
                  <a:pt x="7701651" y="2287255"/>
                  <a:pt x="7669771" y="2290213"/>
                  <a:pt x="7637396" y="2290736"/>
                </a:cubicBezTo>
                <a:lnTo>
                  <a:pt x="7620278" y="2292349"/>
                </a:lnTo>
                <a:lnTo>
                  <a:pt x="7620252" y="2291858"/>
                </a:lnTo>
                <a:lnTo>
                  <a:pt x="7619753" y="2291891"/>
                </a:lnTo>
                <a:cubicBezTo>
                  <a:pt x="7619187" y="2288119"/>
                  <a:pt x="7619160" y="2284333"/>
                  <a:pt x="7619160" y="2280541"/>
                </a:cubicBezTo>
                <a:cubicBezTo>
                  <a:pt x="7619160" y="2274903"/>
                  <a:pt x="7619219" y="2269279"/>
                  <a:pt x="7620531" y="2263693"/>
                </a:cubicBezTo>
                <a:cubicBezTo>
                  <a:pt x="7620488" y="2232611"/>
                  <a:pt x="7622938" y="2201969"/>
                  <a:pt x="7627995" y="2171962"/>
                </a:cubicBezTo>
                <a:lnTo>
                  <a:pt x="7628535" y="2165325"/>
                </a:lnTo>
                <a:cubicBezTo>
                  <a:pt x="7628704" y="2165320"/>
                  <a:pt x="7628873" y="2165315"/>
                  <a:pt x="7629040" y="2165262"/>
                </a:cubicBezTo>
                <a:cubicBezTo>
                  <a:pt x="7679317" y="1815167"/>
                  <a:pt x="7960356" y="1536596"/>
                  <a:pt x="8319206" y="1477664"/>
                </a:cubicBezTo>
                <a:lnTo>
                  <a:pt x="8319323" y="1476525"/>
                </a:lnTo>
                <a:cubicBezTo>
                  <a:pt x="8324632" y="1475523"/>
                  <a:pt x="8329960" y="1474582"/>
                  <a:pt x="8335536" y="1474998"/>
                </a:cubicBezTo>
                <a:cubicBezTo>
                  <a:pt x="8366719" y="1469485"/>
                  <a:pt x="8398612" y="1466527"/>
                  <a:pt x="8430998" y="1466004"/>
                </a:cubicBezTo>
                <a:close/>
                <a:moveTo>
                  <a:pt x="6769722" y="1464394"/>
                </a:moveTo>
                <a:lnTo>
                  <a:pt x="6786810" y="1466004"/>
                </a:lnTo>
                <a:cubicBezTo>
                  <a:pt x="6819195" y="1466527"/>
                  <a:pt x="6851088" y="1469485"/>
                  <a:pt x="6882271" y="1474998"/>
                </a:cubicBezTo>
                <a:cubicBezTo>
                  <a:pt x="6887847" y="1474582"/>
                  <a:pt x="6893175" y="1475523"/>
                  <a:pt x="6898484" y="1476525"/>
                </a:cubicBezTo>
                <a:lnTo>
                  <a:pt x="6898601" y="1477664"/>
                </a:lnTo>
                <a:cubicBezTo>
                  <a:pt x="7257451" y="1536596"/>
                  <a:pt x="7538490" y="1815167"/>
                  <a:pt x="7588766" y="2165262"/>
                </a:cubicBezTo>
                <a:cubicBezTo>
                  <a:pt x="7588934" y="2165315"/>
                  <a:pt x="7589103" y="2165320"/>
                  <a:pt x="7589272" y="2165325"/>
                </a:cubicBezTo>
                <a:lnTo>
                  <a:pt x="7589812" y="2171962"/>
                </a:lnTo>
                <a:cubicBezTo>
                  <a:pt x="7594869" y="2201969"/>
                  <a:pt x="7597319" y="2232611"/>
                  <a:pt x="7597276" y="2263693"/>
                </a:cubicBezTo>
                <a:cubicBezTo>
                  <a:pt x="7598588" y="2269279"/>
                  <a:pt x="7598647" y="2274903"/>
                  <a:pt x="7598647" y="2280541"/>
                </a:cubicBezTo>
                <a:cubicBezTo>
                  <a:pt x="7598647" y="2284333"/>
                  <a:pt x="7598620" y="2288119"/>
                  <a:pt x="7598054" y="2291891"/>
                </a:cubicBezTo>
                <a:lnTo>
                  <a:pt x="7597555" y="2291858"/>
                </a:lnTo>
                <a:lnTo>
                  <a:pt x="7597529" y="2292349"/>
                </a:lnTo>
                <a:lnTo>
                  <a:pt x="7580411" y="2290736"/>
                </a:lnTo>
                <a:cubicBezTo>
                  <a:pt x="7548036" y="2290213"/>
                  <a:pt x="7516156" y="2287255"/>
                  <a:pt x="7484984" y="2281745"/>
                </a:cubicBezTo>
                <a:cubicBezTo>
                  <a:pt x="7479407" y="2282161"/>
                  <a:pt x="7474078" y="2281220"/>
                  <a:pt x="7468767" y="2280217"/>
                </a:cubicBezTo>
                <a:lnTo>
                  <a:pt x="7468651" y="2279078"/>
                </a:lnTo>
                <a:cubicBezTo>
                  <a:pt x="7109800" y="2220146"/>
                  <a:pt x="6828761" y="1941574"/>
                  <a:pt x="6778486" y="1591480"/>
                </a:cubicBezTo>
                <a:cubicBezTo>
                  <a:pt x="6778318" y="1591427"/>
                  <a:pt x="6778150" y="1591423"/>
                  <a:pt x="6777980" y="1591418"/>
                </a:cubicBezTo>
                <a:lnTo>
                  <a:pt x="6777442" y="1584794"/>
                </a:lnTo>
                <a:cubicBezTo>
                  <a:pt x="6772383" y="1554782"/>
                  <a:pt x="6769933" y="1524133"/>
                  <a:pt x="6769975" y="1493044"/>
                </a:cubicBezTo>
                <a:cubicBezTo>
                  <a:pt x="6768663" y="1487460"/>
                  <a:pt x="6768604" y="1481838"/>
                  <a:pt x="6768604" y="1476202"/>
                </a:cubicBezTo>
                <a:lnTo>
                  <a:pt x="6769198" y="1464852"/>
                </a:lnTo>
                <a:lnTo>
                  <a:pt x="6769696" y="1464884"/>
                </a:lnTo>
                <a:close/>
                <a:moveTo>
                  <a:pt x="6755934" y="1464394"/>
                </a:moveTo>
                <a:lnTo>
                  <a:pt x="6755960" y="1464884"/>
                </a:lnTo>
                <a:lnTo>
                  <a:pt x="6756458" y="1464852"/>
                </a:lnTo>
                <a:lnTo>
                  <a:pt x="6757052" y="1476202"/>
                </a:lnTo>
                <a:cubicBezTo>
                  <a:pt x="6757052" y="1481838"/>
                  <a:pt x="6756994" y="1487460"/>
                  <a:pt x="6755682" y="1493044"/>
                </a:cubicBezTo>
                <a:cubicBezTo>
                  <a:pt x="6755724" y="1524133"/>
                  <a:pt x="6753273" y="1554782"/>
                  <a:pt x="6748215" y="1584794"/>
                </a:cubicBezTo>
                <a:lnTo>
                  <a:pt x="6747676" y="1591418"/>
                </a:lnTo>
                <a:cubicBezTo>
                  <a:pt x="6747507" y="1591423"/>
                  <a:pt x="6747338" y="1591427"/>
                  <a:pt x="6747171" y="1591480"/>
                </a:cubicBezTo>
                <a:cubicBezTo>
                  <a:pt x="6696895" y="1941574"/>
                  <a:pt x="6415856" y="2220146"/>
                  <a:pt x="6057005" y="2279078"/>
                </a:cubicBezTo>
                <a:lnTo>
                  <a:pt x="6056889" y="2280217"/>
                </a:lnTo>
                <a:cubicBezTo>
                  <a:pt x="6051578" y="2281220"/>
                  <a:pt x="6046249" y="2282161"/>
                  <a:pt x="6040672" y="2281745"/>
                </a:cubicBezTo>
                <a:cubicBezTo>
                  <a:pt x="6009500" y="2287255"/>
                  <a:pt x="5977620" y="2290213"/>
                  <a:pt x="5945246" y="2290736"/>
                </a:cubicBezTo>
                <a:lnTo>
                  <a:pt x="5928127" y="2292349"/>
                </a:lnTo>
                <a:lnTo>
                  <a:pt x="5928101" y="2291858"/>
                </a:lnTo>
                <a:lnTo>
                  <a:pt x="5927602" y="2291891"/>
                </a:lnTo>
                <a:cubicBezTo>
                  <a:pt x="5927036" y="2288119"/>
                  <a:pt x="5927009" y="2284333"/>
                  <a:pt x="5927009" y="2280541"/>
                </a:cubicBezTo>
                <a:cubicBezTo>
                  <a:pt x="5927009" y="2274903"/>
                  <a:pt x="5927068" y="2269279"/>
                  <a:pt x="5928380" y="2263693"/>
                </a:cubicBezTo>
                <a:cubicBezTo>
                  <a:pt x="5928338" y="2232611"/>
                  <a:pt x="5930787" y="2201969"/>
                  <a:pt x="5935844" y="2171962"/>
                </a:cubicBezTo>
                <a:lnTo>
                  <a:pt x="5936384" y="2165325"/>
                </a:lnTo>
                <a:cubicBezTo>
                  <a:pt x="5936553" y="2165320"/>
                  <a:pt x="5936722" y="2165315"/>
                  <a:pt x="5936890" y="2165262"/>
                </a:cubicBezTo>
                <a:cubicBezTo>
                  <a:pt x="5987166" y="1815167"/>
                  <a:pt x="6268205" y="1536596"/>
                  <a:pt x="6627056" y="1477664"/>
                </a:cubicBezTo>
                <a:lnTo>
                  <a:pt x="6627173" y="1476525"/>
                </a:lnTo>
                <a:cubicBezTo>
                  <a:pt x="6632481" y="1475523"/>
                  <a:pt x="6637809" y="1474582"/>
                  <a:pt x="6643385" y="1474998"/>
                </a:cubicBezTo>
                <a:cubicBezTo>
                  <a:pt x="6674569" y="1469485"/>
                  <a:pt x="6706461" y="1466527"/>
                  <a:pt x="6738847" y="1466004"/>
                </a:cubicBezTo>
                <a:close/>
                <a:moveTo>
                  <a:pt x="5077571" y="1464394"/>
                </a:moveTo>
                <a:lnTo>
                  <a:pt x="5094659" y="1466004"/>
                </a:lnTo>
                <a:cubicBezTo>
                  <a:pt x="5127044" y="1466527"/>
                  <a:pt x="5158937" y="1469485"/>
                  <a:pt x="5190120" y="1474998"/>
                </a:cubicBezTo>
                <a:cubicBezTo>
                  <a:pt x="5195696" y="1474582"/>
                  <a:pt x="5201024" y="1475523"/>
                  <a:pt x="5206334" y="1476525"/>
                </a:cubicBezTo>
                <a:lnTo>
                  <a:pt x="5206450" y="1477664"/>
                </a:lnTo>
                <a:cubicBezTo>
                  <a:pt x="5565300" y="1536596"/>
                  <a:pt x="5846339" y="1815167"/>
                  <a:pt x="5896616" y="2165262"/>
                </a:cubicBezTo>
                <a:cubicBezTo>
                  <a:pt x="5896783" y="2165315"/>
                  <a:pt x="5896953" y="2165320"/>
                  <a:pt x="5897121" y="2165325"/>
                </a:cubicBezTo>
                <a:lnTo>
                  <a:pt x="5897662" y="2171962"/>
                </a:lnTo>
                <a:cubicBezTo>
                  <a:pt x="5902718" y="2201969"/>
                  <a:pt x="5905168" y="2232611"/>
                  <a:pt x="5905126" y="2263693"/>
                </a:cubicBezTo>
                <a:cubicBezTo>
                  <a:pt x="5906438" y="2269279"/>
                  <a:pt x="5906496" y="2274903"/>
                  <a:pt x="5906496" y="2280541"/>
                </a:cubicBezTo>
                <a:cubicBezTo>
                  <a:pt x="5906496" y="2284333"/>
                  <a:pt x="5906469" y="2288119"/>
                  <a:pt x="5905903" y="2291891"/>
                </a:cubicBezTo>
                <a:lnTo>
                  <a:pt x="5905404" y="2291858"/>
                </a:lnTo>
                <a:lnTo>
                  <a:pt x="5905378" y="2292349"/>
                </a:lnTo>
                <a:lnTo>
                  <a:pt x="5888260" y="2290736"/>
                </a:lnTo>
                <a:cubicBezTo>
                  <a:pt x="5855886" y="2290213"/>
                  <a:pt x="5824005" y="2287255"/>
                  <a:pt x="5792833" y="2281745"/>
                </a:cubicBezTo>
                <a:cubicBezTo>
                  <a:pt x="5787256" y="2282161"/>
                  <a:pt x="5781927" y="2281220"/>
                  <a:pt x="5776617" y="2280217"/>
                </a:cubicBezTo>
                <a:lnTo>
                  <a:pt x="5776501" y="2279078"/>
                </a:lnTo>
                <a:cubicBezTo>
                  <a:pt x="5417649" y="2220146"/>
                  <a:pt x="5136610" y="1941574"/>
                  <a:pt x="5086335" y="1591480"/>
                </a:cubicBezTo>
                <a:cubicBezTo>
                  <a:pt x="5086167" y="1591427"/>
                  <a:pt x="5085999" y="1591423"/>
                  <a:pt x="5085830" y="1591418"/>
                </a:cubicBezTo>
                <a:lnTo>
                  <a:pt x="5085291" y="1584794"/>
                </a:lnTo>
                <a:cubicBezTo>
                  <a:pt x="5080233" y="1554782"/>
                  <a:pt x="5077782" y="1524133"/>
                  <a:pt x="5077824" y="1493044"/>
                </a:cubicBezTo>
                <a:cubicBezTo>
                  <a:pt x="5076512" y="1487460"/>
                  <a:pt x="5076453" y="1481838"/>
                  <a:pt x="5076453" y="1476202"/>
                </a:cubicBezTo>
                <a:lnTo>
                  <a:pt x="5077047" y="1464852"/>
                </a:lnTo>
                <a:lnTo>
                  <a:pt x="5077545" y="1464884"/>
                </a:lnTo>
                <a:close/>
                <a:moveTo>
                  <a:pt x="5063783" y="1464394"/>
                </a:moveTo>
                <a:lnTo>
                  <a:pt x="5063809" y="1464884"/>
                </a:lnTo>
                <a:lnTo>
                  <a:pt x="5064307" y="1464852"/>
                </a:lnTo>
                <a:lnTo>
                  <a:pt x="5064902" y="1476202"/>
                </a:lnTo>
                <a:cubicBezTo>
                  <a:pt x="5064902" y="1481838"/>
                  <a:pt x="5064842" y="1487460"/>
                  <a:pt x="5063530" y="1493044"/>
                </a:cubicBezTo>
                <a:cubicBezTo>
                  <a:pt x="5063572" y="1524133"/>
                  <a:pt x="5061122" y="1554782"/>
                  <a:pt x="5056063" y="1584794"/>
                </a:cubicBezTo>
                <a:lnTo>
                  <a:pt x="5055525" y="1591418"/>
                </a:lnTo>
                <a:cubicBezTo>
                  <a:pt x="5055355" y="1591423"/>
                  <a:pt x="5055187" y="1591427"/>
                  <a:pt x="5055019" y="1591480"/>
                </a:cubicBezTo>
                <a:cubicBezTo>
                  <a:pt x="5004744" y="1941574"/>
                  <a:pt x="4723705" y="2220146"/>
                  <a:pt x="4364853" y="2279078"/>
                </a:cubicBezTo>
                <a:lnTo>
                  <a:pt x="4364737" y="2280217"/>
                </a:lnTo>
                <a:cubicBezTo>
                  <a:pt x="4359427" y="2281220"/>
                  <a:pt x="4354098" y="2282161"/>
                  <a:pt x="4348521" y="2281745"/>
                </a:cubicBezTo>
                <a:cubicBezTo>
                  <a:pt x="4317350" y="2287255"/>
                  <a:pt x="4285468" y="2290213"/>
                  <a:pt x="4253094" y="2290736"/>
                </a:cubicBezTo>
                <a:lnTo>
                  <a:pt x="4235976" y="2292349"/>
                </a:lnTo>
                <a:lnTo>
                  <a:pt x="4235950" y="2291858"/>
                </a:lnTo>
                <a:lnTo>
                  <a:pt x="4235451" y="2291891"/>
                </a:lnTo>
                <a:cubicBezTo>
                  <a:pt x="4234885" y="2288119"/>
                  <a:pt x="4234858" y="2284333"/>
                  <a:pt x="4234858" y="2280541"/>
                </a:cubicBezTo>
                <a:cubicBezTo>
                  <a:pt x="4234858" y="2274903"/>
                  <a:pt x="4234916" y="2269279"/>
                  <a:pt x="4236228" y="2263693"/>
                </a:cubicBezTo>
                <a:cubicBezTo>
                  <a:pt x="4236186" y="2232611"/>
                  <a:pt x="4238636" y="2201969"/>
                  <a:pt x="4243692" y="2171962"/>
                </a:cubicBezTo>
                <a:lnTo>
                  <a:pt x="4244233" y="2165325"/>
                </a:lnTo>
                <a:cubicBezTo>
                  <a:pt x="4244401" y="2165320"/>
                  <a:pt x="4244571" y="2165315"/>
                  <a:pt x="4244738" y="2165262"/>
                </a:cubicBezTo>
                <a:cubicBezTo>
                  <a:pt x="4295015" y="1815167"/>
                  <a:pt x="4576054" y="1536596"/>
                  <a:pt x="4934904" y="1477664"/>
                </a:cubicBezTo>
                <a:lnTo>
                  <a:pt x="4935021" y="1476525"/>
                </a:lnTo>
                <a:cubicBezTo>
                  <a:pt x="4940330" y="1475523"/>
                  <a:pt x="4945658" y="1474582"/>
                  <a:pt x="4951234" y="1474998"/>
                </a:cubicBezTo>
                <a:cubicBezTo>
                  <a:pt x="4982417" y="1469485"/>
                  <a:pt x="5014310" y="1466527"/>
                  <a:pt x="5046695" y="1466004"/>
                </a:cubicBezTo>
                <a:close/>
                <a:moveTo>
                  <a:pt x="3385420" y="1464394"/>
                </a:moveTo>
                <a:lnTo>
                  <a:pt x="3402507" y="1466004"/>
                </a:lnTo>
                <a:cubicBezTo>
                  <a:pt x="3434893" y="1466527"/>
                  <a:pt x="3466785" y="1469485"/>
                  <a:pt x="3497969" y="1474998"/>
                </a:cubicBezTo>
                <a:cubicBezTo>
                  <a:pt x="3503545" y="1474582"/>
                  <a:pt x="3508873" y="1475523"/>
                  <a:pt x="3514181" y="1476525"/>
                </a:cubicBezTo>
                <a:lnTo>
                  <a:pt x="3514298" y="1477664"/>
                </a:lnTo>
                <a:cubicBezTo>
                  <a:pt x="3873149" y="1536596"/>
                  <a:pt x="4154188" y="1815167"/>
                  <a:pt x="4204464" y="2165262"/>
                </a:cubicBezTo>
                <a:cubicBezTo>
                  <a:pt x="4204632" y="2165315"/>
                  <a:pt x="4204801" y="2165320"/>
                  <a:pt x="4204970" y="2165325"/>
                </a:cubicBezTo>
                <a:lnTo>
                  <a:pt x="4205510" y="2171962"/>
                </a:lnTo>
                <a:cubicBezTo>
                  <a:pt x="4210567" y="2201969"/>
                  <a:pt x="4213016" y="2232611"/>
                  <a:pt x="4212974" y="2263693"/>
                </a:cubicBezTo>
                <a:cubicBezTo>
                  <a:pt x="4214286" y="2269279"/>
                  <a:pt x="4214345" y="2274903"/>
                  <a:pt x="4214345" y="2280541"/>
                </a:cubicBezTo>
                <a:cubicBezTo>
                  <a:pt x="4214345" y="2284333"/>
                  <a:pt x="4214318" y="2288119"/>
                  <a:pt x="4213752" y="2291891"/>
                </a:cubicBezTo>
                <a:lnTo>
                  <a:pt x="4213253" y="2291858"/>
                </a:lnTo>
                <a:lnTo>
                  <a:pt x="4213227" y="2292349"/>
                </a:lnTo>
                <a:lnTo>
                  <a:pt x="4196108" y="2290736"/>
                </a:lnTo>
                <a:cubicBezTo>
                  <a:pt x="4163734" y="2290213"/>
                  <a:pt x="4131854" y="2287255"/>
                  <a:pt x="4100682" y="2281745"/>
                </a:cubicBezTo>
                <a:cubicBezTo>
                  <a:pt x="4095105" y="2282161"/>
                  <a:pt x="4089776" y="2281220"/>
                  <a:pt x="4084465" y="2280217"/>
                </a:cubicBezTo>
                <a:lnTo>
                  <a:pt x="4084349" y="2279078"/>
                </a:lnTo>
                <a:cubicBezTo>
                  <a:pt x="3725498" y="2220146"/>
                  <a:pt x="3444459" y="1941574"/>
                  <a:pt x="3394183" y="1591480"/>
                </a:cubicBezTo>
                <a:cubicBezTo>
                  <a:pt x="3394016" y="1591427"/>
                  <a:pt x="3393847" y="1591423"/>
                  <a:pt x="3393678" y="1591418"/>
                </a:cubicBezTo>
                <a:lnTo>
                  <a:pt x="3393139" y="1584794"/>
                </a:lnTo>
                <a:cubicBezTo>
                  <a:pt x="3388081" y="1554782"/>
                  <a:pt x="3385630" y="1524133"/>
                  <a:pt x="3385672" y="1493044"/>
                </a:cubicBezTo>
                <a:cubicBezTo>
                  <a:pt x="3384360" y="1487460"/>
                  <a:pt x="3384302" y="1481838"/>
                  <a:pt x="3384302" y="1476202"/>
                </a:cubicBezTo>
                <a:lnTo>
                  <a:pt x="3384896" y="1464852"/>
                </a:lnTo>
                <a:lnTo>
                  <a:pt x="3385394" y="1464884"/>
                </a:lnTo>
                <a:close/>
                <a:moveTo>
                  <a:pt x="3371632" y="1464394"/>
                </a:moveTo>
                <a:lnTo>
                  <a:pt x="3371658" y="1464884"/>
                </a:lnTo>
                <a:lnTo>
                  <a:pt x="3372156" y="1464852"/>
                </a:lnTo>
                <a:lnTo>
                  <a:pt x="3372750" y="1476202"/>
                </a:lnTo>
                <a:cubicBezTo>
                  <a:pt x="3372750" y="1481838"/>
                  <a:pt x="3372691" y="1487460"/>
                  <a:pt x="3371379" y="1493044"/>
                </a:cubicBezTo>
                <a:cubicBezTo>
                  <a:pt x="3371421" y="1524133"/>
                  <a:pt x="3368971" y="1554782"/>
                  <a:pt x="3363912" y="1584794"/>
                </a:cubicBezTo>
                <a:lnTo>
                  <a:pt x="3363374" y="1591418"/>
                </a:lnTo>
                <a:cubicBezTo>
                  <a:pt x="3363204" y="1591423"/>
                  <a:pt x="3363036" y="1591427"/>
                  <a:pt x="3362868" y="1591480"/>
                </a:cubicBezTo>
                <a:cubicBezTo>
                  <a:pt x="3312593" y="1941574"/>
                  <a:pt x="3031554" y="2220146"/>
                  <a:pt x="2672703" y="2279078"/>
                </a:cubicBezTo>
                <a:lnTo>
                  <a:pt x="2672586" y="2280217"/>
                </a:lnTo>
                <a:cubicBezTo>
                  <a:pt x="2667276" y="2281220"/>
                  <a:pt x="2661947" y="2282161"/>
                  <a:pt x="2656370" y="2281745"/>
                </a:cubicBezTo>
                <a:cubicBezTo>
                  <a:pt x="2625198" y="2287255"/>
                  <a:pt x="2593318" y="2290213"/>
                  <a:pt x="2560943" y="2290736"/>
                </a:cubicBezTo>
                <a:lnTo>
                  <a:pt x="2543825" y="2292349"/>
                </a:lnTo>
                <a:lnTo>
                  <a:pt x="2543799" y="2291858"/>
                </a:lnTo>
                <a:lnTo>
                  <a:pt x="2543300" y="2291891"/>
                </a:lnTo>
                <a:cubicBezTo>
                  <a:pt x="2542734" y="2288119"/>
                  <a:pt x="2542707" y="2284333"/>
                  <a:pt x="2542707" y="2280541"/>
                </a:cubicBezTo>
                <a:cubicBezTo>
                  <a:pt x="2542707" y="2274903"/>
                  <a:pt x="2542765" y="2269279"/>
                  <a:pt x="2544077" y="2263693"/>
                </a:cubicBezTo>
                <a:cubicBezTo>
                  <a:pt x="2544035" y="2232611"/>
                  <a:pt x="2546485" y="2201969"/>
                  <a:pt x="2551541" y="2171962"/>
                </a:cubicBezTo>
                <a:lnTo>
                  <a:pt x="2552082" y="2165325"/>
                </a:lnTo>
                <a:cubicBezTo>
                  <a:pt x="2552250" y="2165320"/>
                  <a:pt x="2552420" y="2165315"/>
                  <a:pt x="2552587" y="2165262"/>
                </a:cubicBezTo>
                <a:cubicBezTo>
                  <a:pt x="2602864" y="1815167"/>
                  <a:pt x="2883903" y="1536596"/>
                  <a:pt x="3242753" y="1477664"/>
                </a:cubicBezTo>
                <a:lnTo>
                  <a:pt x="3242870" y="1476525"/>
                </a:lnTo>
                <a:cubicBezTo>
                  <a:pt x="3248179" y="1475523"/>
                  <a:pt x="3253507" y="1474582"/>
                  <a:pt x="3259083" y="1474998"/>
                </a:cubicBezTo>
                <a:cubicBezTo>
                  <a:pt x="3290266" y="1469485"/>
                  <a:pt x="3322159" y="1466527"/>
                  <a:pt x="3354544" y="1466004"/>
                </a:cubicBezTo>
                <a:close/>
                <a:moveTo>
                  <a:pt x="1693269" y="1464394"/>
                </a:moveTo>
                <a:lnTo>
                  <a:pt x="1710356" y="1466004"/>
                </a:lnTo>
                <a:cubicBezTo>
                  <a:pt x="1742742" y="1466527"/>
                  <a:pt x="1774634" y="1469485"/>
                  <a:pt x="1805818" y="1474998"/>
                </a:cubicBezTo>
                <a:cubicBezTo>
                  <a:pt x="1811394" y="1474582"/>
                  <a:pt x="1816722" y="1475523"/>
                  <a:pt x="1822030" y="1476525"/>
                </a:cubicBezTo>
                <a:lnTo>
                  <a:pt x="1822148" y="1477664"/>
                </a:lnTo>
                <a:cubicBezTo>
                  <a:pt x="2180998" y="1536596"/>
                  <a:pt x="2462037" y="1815167"/>
                  <a:pt x="2512313" y="2165262"/>
                </a:cubicBezTo>
                <a:cubicBezTo>
                  <a:pt x="2512481" y="2165315"/>
                  <a:pt x="2512650" y="2165320"/>
                  <a:pt x="2512819" y="2165325"/>
                </a:cubicBezTo>
                <a:lnTo>
                  <a:pt x="2513359" y="2171962"/>
                </a:lnTo>
                <a:cubicBezTo>
                  <a:pt x="2518416" y="2201969"/>
                  <a:pt x="2520865" y="2232611"/>
                  <a:pt x="2520823" y="2263693"/>
                </a:cubicBezTo>
                <a:cubicBezTo>
                  <a:pt x="2522135" y="2269279"/>
                  <a:pt x="2522194" y="2274903"/>
                  <a:pt x="2522194" y="2280541"/>
                </a:cubicBezTo>
                <a:cubicBezTo>
                  <a:pt x="2522194" y="2284333"/>
                  <a:pt x="2522167" y="2288119"/>
                  <a:pt x="2521601" y="2291891"/>
                </a:cubicBezTo>
                <a:lnTo>
                  <a:pt x="2521102" y="2291858"/>
                </a:lnTo>
                <a:lnTo>
                  <a:pt x="2521076" y="2292349"/>
                </a:lnTo>
                <a:lnTo>
                  <a:pt x="2503957" y="2290736"/>
                </a:lnTo>
                <a:cubicBezTo>
                  <a:pt x="2471583" y="2290213"/>
                  <a:pt x="2439703" y="2287255"/>
                  <a:pt x="2408531" y="2281745"/>
                </a:cubicBezTo>
                <a:cubicBezTo>
                  <a:pt x="2402954" y="2282161"/>
                  <a:pt x="2397625" y="2281220"/>
                  <a:pt x="2392314" y="2280217"/>
                </a:cubicBezTo>
                <a:lnTo>
                  <a:pt x="2392198" y="2279078"/>
                </a:lnTo>
                <a:cubicBezTo>
                  <a:pt x="2033347" y="2220146"/>
                  <a:pt x="1752308" y="1941574"/>
                  <a:pt x="1702032" y="1591480"/>
                </a:cubicBezTo>
                <a:cubicBezTo>
                  <a:pt x="1701865" y="1591427"/>
                  <a:pt x="1701696" y="1591423"/>
                  <a:pt x="1701527" y="1591418"/>
                </a:cubicBezTo>
                <a:lnTo>
                  <a:pt x="1700989" y="1584794"/>
                </a:lnTo>
                <a:cubicBezTo>
                  <a:pt x="1695930" y="1554782"/>
                  <a:pt x="1693479" y="1524133"/>
                  <a:pt x="1693521" y="1493044"/>
                </a:cubicBezTo>
                <a:cubicBezTo>
                  <a:pt x="1692209" y="1487460"/>
                  <a:pt x="1692151" y="1481838"/>
                  <a:pt x="1692151" y="1476202"/>
                </a:cubicBezTo>
                <a:lnTo>
                  <a:pt x="1692745" y="1464852"/>
                </a:lnTo>
                <a:lnTo>
                  <a:pt x="1693243" y="1464884"/>
                </a:lnTo>
                <a:close/>
                <a:moveTo>
                  <a:pt x="1679481" y="1464394"/>
                </a:moveTo>
                <a:lnTo>
                  <a:pt x="1679507" y="1464884"/>
                </a:lnTo>
                <a:lnTo>
                  <a:pt x="1680005" y="1464852"/>
                </a:lnTo>
                <a:lnTo>
                  <a:pt x="1680599" y="1476202"/>
                </a:lnTo>
                <a:cubicBezTo>
                  <a:pt x="1680599" y="1481838"/>
                  <a:pt x="1680540" y="1487460"/>
                  <a:pt x="1679228" y="1493044"/>
                </a:cubicBezTo>
                <a:cubicBezTo>
                  <a:pt x="1679270" y="1524133"/>
                  <a:pt x="1676820" y="1554782"/>
                  <a:pt x="1671761" y="1584794"/>
                </a:cubicBezTo>
                <a:lnTo>
                  <a:pt x="1671223" y="1591418"/>
                </a:lnTo>
                <a:cubicBezTo>
                  <a:pt x="1671053" y="1591423"/>
                  <a:pt x="1670885" y="1591427"/>
                  <a:pt x="1670717" y="1591480"/>
                </a:cubicBezTo>
                <a:cubicBezTo>
                  <a:pt x="1620442" y="1941574"/>
                  <a:pt x="1339403" y="2220146"/>
                  <a:pt x="980552" y="2279078"/>
                </a:cubicBezTo>
                <a:lnTo>
                  <a:pt x="980435" y="2280217"/>
                </a:lnTo>
                <a:cubicBezTo>
                  <a:pt x="975125" y="2281220"/>
                  <a:pt x="969796" y="2282161"/>
                  <a:pt x="964219" y="2281745"/>
                </a:cubicBezTo>
                <a:cubicBezTo>
                  <a:pt x="933047" y="2287255"/>
                  <a:pt x="901167" y="2290213"/>
                  <a:pt x="868792" y="2290736"/>
                </a:cubicBezTo>
                <a:lnTo>
                  <a:pt x="851674" y="2292349"/>
                </a:lnTo>
                <a:lnTo>
                  <a:pt x="851648" y="2291858"/>
                </a:lnTo>
                <a:lnTo>
                  <a:pt x="851149" y="2291891"/>
                </a:lnTo>
                <a:cubicBezTo>
                  <a:pt x="850583" y="2288119"/>
                  <a:pt x="850556" y="2284333"/>
                  <a:pt x="850556" y="2280541"/>
                </a:cubicBezTo>
                <a:cubicBezTo>
                  <a:pt x="850556" y="2274903"/>
                  <a:pt x="850614" y="2269279"/>
                  <a:pt x="851926" y="2263693"/>
                </a:cubicBezTo>
                <a:cubicBezTo>
                  <a:pt x="851884" y="2232611"/>
                  <a:pt x="854334" y="2201969"/>
                  <a:pt x="859390" y="2171962"/>
                </a:cubicBezTo>
                <a:lnTo>
                  <a:pt x="859931" y="2165325"/>
                </a:lnTo>
                <a:cubicBezTo>
                  <a:pt x="860099" y="2165320"/>
                  <a:pt x="860269" y="2165315"/>
                  <a:pt x="860436" y="2165262"/>
                </a:cubicBezTo>
                <a:cubicBezTo>
                  <a:pt x="910713" y="1815167"/>
                  <a:pt x="1191752" y="1536596"/>
                  <a:pt x="1550602" y="1477664"/>
                </a:cubicBezTo>
                <a:lnTo>
                  <a:pt x="1550719" y="1476525"/>
                </a:lnTo>
                <a:cubicBezTo>
                  <a:pt x="1556028" y="1475523"/>
                  <a:pt x="1561356" y="1474582"/>
                  <a:pt x="1566932" y="1474998"/>
                </a:cubicBezTo>
                <a:cubicBezTo>
                  <a:pt x="1598115" y="1469485"/>
                  <a:pt x="1630008" y="1466527"/>
                  <a:pt x="1662393" y="1466004"/>
                </a:cubicBezTo>
                <a:close/>
                <a:moveTo>
                  <a:pt x="1118" y="1464394"/>
                </a:moveTo>
                <a:lnTo>
                  <a:pt x="18205" y="1466004"/>
                </a:lnTo>
                <a:cubicBezTo>
                  <a:pt x="50591" y="1466527"/>
                  <a:pt x="82483" y="1469485"/>
                  <a:pt x="113667" y="1474998"/>
                </a:cubicBezTo>
                <a:cubicBezTo>
                  <a:pt x="119243" y="1474582"/>
                  <a:pt x="124571" y="1475523"/>
                  <a:pt x="129879" y="1476525"/>
                </a:cubicBezTo>
                <a:lnTo>
                  <a:pt x="129997" y="1477664"/>
                </a:lnTo>
                <a:cubicBezTo>
                  <a:pt x="488847" y="1536596"/>
                  <a:pt x="769886" y="1815167"/>
                  <a:pt x="820162" y="2165262"/>
                </a:cubicBezTo>
                <a:cubicBezTo>
                  <a:pt x="820330" y="2165315"/>
                  <a:pt x="820499" y="2165320"/>
                  <a:pt x="820668" y="2165325"/>
                </a:cubicBezTo>
                <a:lnTo>
                  <a:pt x="821208" y="2171962"/>
                </a:lnTo>
                <a:cubicBezTo>
                  <a:pt x="826265" y="2201969"/>
                  <a:pt x="828714" y="2232611"/>
                  <a:pt x="828672" y="2263693"/>
                </a:cubicBezTo>
                <a:cubicBezTo>
                  <a:pt x="829984" y="2269279"/>
                  <a:pt x="830043" y="2274903"/>
                  <a:pt x="830043" y="2280541"/>
                </a:cubicBezTo>
                <a:cubicBezTo>
                  <a:pt x="830043" y="2284333"/>
                  <a:pt x="830016" y="2288119"/>
                  <a:pt x="829450" y="2291891"/>
                </a:cubicBezTo>
                <a:lnTo>
                  <a:pt x="828951" y="2291858"/>
                </a:lnTo>
                <a:lnTo>
                  <a:pt x="828925" y="2292349"/>
                </a:lnTo>
                <a:lnTo>
                  <a:pt x="811806" y="2290736"/>
                </a:lnTo>
                <a:cubicBezTo>
                  <a:pt x="779432" y="2290213"/>
                  <a:pt x="747552" y="2287255"/>
                  <a:pt x="716380" y="2281745"/>
                </a:cubicBezTo>
                <a:cubicBezTo>
                  <a:pt x="710803" y="2282161"/>
                  <a:pt x="705474" y="2281220"/>
                  <a:pt x="700163" y="2280217"/>
                </a:cubicBezTo>
                <a:lnTo>
                  <a:pt x="700047" y="2279078"/>
                </a:lnTo>
                <a:cubicBezTo>
                  <a:pt x="341196" y="2220146"/>
                  <a:pt x="60157" y="1941574"/>
                  <a:pt x="9881" y="1591480"/>
                </a:cubicBezTo>
                <a:cubicBezTo>
                  <a:pt x="9714" y="1591427"/>
                  <a:pt x="9545" y="1591423"/>
                  <a:pt x="9376" y="1591418"/>
                </a:cubicBezTo>
                <a:lnTo>
                  <a:pt x="8837" y="1584794"/>
                </a:lnTo>
                <a:cubicBezTo>
                  <a:pt x="3779" y="1554782"/>
                  <a:pt x="1328" y="1524133"/>
                  <a:pt x="1370" y="1493044"/>
                </a:cubicBezTo>
                <a:cubicBezTo>
                  <a:pt x="58" y="1487460"/>
                  <a:pt x="0" y="1481838"/>
                  <a:pt x="0" y="1476202"/>
                </a:cubicBezTo>
                <a:lnTo>
                  <a:pt x="594" y="1464852"/>
                </a:lnTo>
                <a:lnTo>
                  <a:pt x="1092" y="1464884"/>
                </a:lnTo>
                <a:close/>
                <a:moveTo>
                  <a:pt x="7762529" y="750600"/>
                </a:moveTo>
                <a:cubicBezTo>
                  <a:pt x="7815805" y="1021506"/>
                  <a:pt x="8030648" y="1236303"/>
                  <a:pt x="8305838" y="1295446"/>
                </a:cubicBezTo>
                <a:cubicBezTo>
                  <a:pt x="8252563" y="1024540"/>
                  <a:pt x="8037719" y="809743"/>
                  <a:pt x="7762529" y="750600"/>
                </a:cubicBezTo>
                <a:close/>
                <a:moveTo>
                  <a:pt x="7455280" y="750600"/>
                </a:moveTo>
                <a:cubicBezTo>
                  <a:pt x="7180090" y="809743"/>
                  <a:pt x="6965246" y="1024540"/>
                  <a:pt x="6911971" y="1295446"/>
                </a:cubicBezTo>
                <a:cubicBezTo>
                  <a:pt x="7187161" y="1236303"/>
                  <a:pt x="7402004" y="1021506"/>
                  <a:pt x="7455280" y="750600"/>
                </a:cubicBezTo>
                <a:close/>
                <a:moveTo>
                  <a:pt x="6070378" y="750600"/>
                </a:moveTo>
                <a:cubicBezTo>
                  <a:pt x="6123654" y="1021506"/>
                  <a:pt x="6338497" y="1236303"/>
                  <a:pt x="6613687" y="1295446"/>
                </a:cubicBezTo>
                <a:cubicBezTo>
                  <a:pt x="6560412" y="1024540"/>
                  <a:pt x="6345568" y="809743"/>
                  <a:pt x="6070378" y="750600"/>
                </a:cubicBezTo>
                <a:close/>
                <a:moveTo>
                  <a:pt x="5763129" y="750600"/>
                </a:moveTo>
                <a:cubicBezTo>
                  <a:pt x="5487939" y="809743"/>
                  <a:pt x="5273095" y="1024540"/>
                  <a:pt x="5219820" y="1295446"/>
                </a:cubicBezTo>
                <a:cubicBezTo>
                  <a:pt x="5495010" y="1236303"/>
                  <a:pt x="5709853" y="1021506"/>
                  <a:pt x="5763129" y="750600"/>
                </a:cubicBezTo>
                <a:close/>
                <a:moveTo>
                  <a:pt x="4378227" y="750600"/>
                </a:moveTo>
                <a:cubicBezTo>
                  <a:pt x="4431503" y="1021506"/>
                  <a:pt x="4646346" y="1236303"/>
                  <a:pt x="4921536" y="1295446"/>
                </a:cubicBezTo>
                <a:cubicBezTo>
                  <a:pt x="4868261" y="1024540"/>
                  <a:pt x="4653417" y="809743"/>
                  <a:pt x="4378227" y="750600"/>
                </a:cubicBezTo>
                <a:close/>
                <a:moveTo>
                  <a:pt x="4070978" y="750600"/>
                </a:moveTo>
                <a:cubicBezTo>
                  <a:pt x="3795788" y="809743"/>
                  <a:pt x="3580944" y="1024540"/>
                  <a:pt x="3527669" y="1295446"/>
                </a:cubicBezTo>
                <a:cubicBezTo>
                  <a:pt x="3802859" y="1236303"/>
                  <a:pt x="4017702" y="1021506"/>
                  <a:pt x="4070978" y="750600"/>
                </a:cubicBezTo>
                <a:close/>
                <a:moveTo>
                  <a:pt x="2686076" y="750600"/>
                </a:moveTo>
                <a:cubicBezTo>
                  <a:pt x="2739352" y="1021506"/>
                  <a:pt x="2954195" y="1236303"/>
                  <a:pt x="3229385" y="1295446"/>
                </a:cubicBezTo>
                <a:cubicBezTo>
                  <a:pt x="3176110" y="1024540"/>
                  <a:pt x="2961266" y="809743"/>
                  <a:pt x="2686076" y="750600"/>
                </a:cubicBezTo>
                <a:close/>
                <a:moveTo>
                  <a:pt x="2378827" y="750600"/>
                </a:moveTo>
                <a:cubicBezTo>
                  <a:pt x="2103637" y="809743"/>
                  <a:pt x="1888793" y="1024540"/>
                  <a:pt x="1835518" y="1295446"/>
                </a:cubicBezTo>
                <a:cubicBezTo>
                  <a:pt x="2110708" y="1236303"/>
                  <a:pt x="2325551" y="1021506"/>
                  <a:pt x="2378827" y="750600"/>
                </a:cubicBezTo>
                <a:close/>
                <a:moveTo>
                  <a:pt x="993925" y="750600"/>
                </a:moveTo>
                <a:cubicBezTo>
                  <a:pt x="1047201" y="1021506"/>
                  <a:pt x="1262044" y="1236303"/>
                  <a:pt x="1537234" y="1295446"/>
                </a:cubicBezTo>
                <a:cubicBezTo>
                  <a:pt x="1483959" y="1024540"/>
                  <a:pt x="1269115" y="809743"/>
                  <a:pt x="993925" y="750600"/>
                </a:cubicBezTo>
                <a:close/>
                <a:moveTo>
                  <a:pt x="686676" y="750600"/>
                </a:moveTo>
                <a:cubicBezTo>
                  <a:pt x="411486" y="809743"/>
                  <a:pt x="196642" y="1024540"/>
                  <a:pt x="143367" y="1295446"/>
                </a:cubicBezTo>
                <a:cubicBezTo>
                  <a:pt x="418557" y="1236303"/>
                  <a:pt x="633400" y="1021506"/>
                  <a:pt x="686676" y="750600"/>
                </a:cubicBezTo>
                <a:close/>
                <a:moveTo>
                  <a:pt x="9139239" y="624486"/>
                </a:moveTo>
                <a:lnTo>
                  <a:pt x="9139239" y="752995"/>
                </a:lnTo>
                <a:lnTo>
                  <a:pt x="9047261" y="779881"/>
                </a:lnTo>
                <a:cubicBezTo>
                  <a:pt x="8821055" y="864319"/>
                  <a:pt x="8650738" y="1058403"/>
                  <a:pt x="8604122" y="1295446"/>
                </a:cubicBezTo>
                <a:cubicBezTo>
                  <a:pt x="8844913" y="1243696"/>
                  <a:pt x="9039501" y="1072773"/>
                  <a:pt x="9120077" y="849365"/>
                </a:cubicBezTo>
                <a:lnTo>
                  <a:pt x="9139239" y="780178"/>
                </a:lnTo>
                <a:lnTo>
                  <a:pt x="9139239" y="1085737"/>
                </a:lnTo>
                <a:lnTo>
                  <a:pt x="9135069" y="1092549"/>
                </a:lnTo>
                <a:cubicBezTo>
                  <a:pt x="9008919" y="1266178"/>
                  <a:pt x="8815033" y="1389778"/>
                  <a:pt x="8590751" y="1426902"/>
                </a:cubicBezTo>
                <a:lnTo>
                  <a:pt x="8590635" y="1428050"/>
                </a:lnTo>
                <a:cubicBezTo>
                  <a:pt x="8585324" y="1429061"/>
                  <a:pt x="8579995" y="1430009"/>
                  <a:pt x="8574418" y="1429590"/>
                </a:cubicBezTo>
                <a:cubicBezTo>
                  <a:pt x="8543246" y="1435144"/>
                  <a:pt x="8511366" y="1438125"/>
                  <a:pt x="8478991" y="1438652"/>
                </a:cubicBezTo>
                <a:lnTo>
                  <a:pt x="8461873" y="1440278"/>
                </a:lnTo>
                <a:lnTo>
                  <a:pt x="8461847" y="1439783"/>
                </a:lnTo>
                <a:lnTo>
                  <a:pt x="8461348" y="1439816"/>
                </a:lnTo>
                <a:cubicBezTo>
                  <a:pt x="8460782" y="1436014"/>
                  <a:pt x="8460755" y="1432198"/>
                  <a:pt x="8460755" y="1428376"/>
                </a:cubicBezTo>
                <a:cubicBezTo>
                  <a:pt x="8460755" y="1422694"/>
                  <a:pt x="8460814" y="1417025"/>
                  <a:pt x="8462126" y="1411395"/>
                </a:cubicBezTo>
                <a:cubicBezTo>
                  <a:pt x="8462083" y="1380067"/>
                  <a:pt x="8464533" y="1349182"/>
                  <a:pt x="8469590" y="1318938"/>
                </a:cubicBezTo>
                <a:lnTo>
                  <a:pt x="8470130" y="1312248"/>
                </a:lnTo>
                <a:cubicBezTo>
                  <a:pt x="8470299" y="1312243"/>
                  <a:pt x="8470468" y="1312238"/>
                  <a:pt x="8470636" y="1312185"/>
                </a:cubicBezTo>
                <a:cubicBezTo>
                  <a:pt x="8514628" y="1003427"/>
                  <a:pt x="8735297" y="749863"/>
                  <a:pt x="9030178" y="651504"/>
                </a:cubicBezTo>
                <a:close/>
                <a:moveTo>
                  <a:pt x="7620280" y="605769"/>
                </a:moveTo>
                <a:lnTo>
                  <a:pt x="7637367" y="607392"/>
                </a:lnTo>
                <a:cubicBezTo>
                  <a:pt x="7669753" y="607919"/>
                  <a:pt x="7701646" y="610900"/>
                  <a:pt x="7732829" y="616457"/>
                </a:cubicBezTo>
                <a:cubicBezTo>
                  <a:pt x="7738405" y="616038"/>
                  <a:pt x="7743733" y="616986"/>
                  <a:pt x="7749042" y="617996"/>
                </a:cubicBezTo>
                <a:lnTo>
                  <a:pt x="7749159" y="619144"/>
                </a:lnTo>
                <a:cubicBezTo>
                  <a:pt x="8108009" y="678542"/>
                  <a:pt x="8389048" y="959319"/>
                  <a:pt x="8439324" y="1312185"/>
                </a:cubicBezTo>
                <a:cubicBezTo>
                  <a:pt x="8439492" y="1312238"/>
                  <a:pt x="8439661" y="1312243"/>
                  <a:pt x="8439830" y="1312248"/>
                </a:cubicBezTo>
                <a:lnTo>
                  <a:pt x="8440370" y="1318938"/>
                </a:lnTo>
                <a:cubicBezTo>
                  <a:pt x="8445427" y="1349182"/>
                  <a:pt x="8447877" y="1380067"/>
                  <a:pt x="8447834" y="1411395"/>
                </a:cubicBezTo>
                <a:cubicBezTo>
                  <a:pt x="8449146" y="1417025"/>
                  <a:pt x="8449205" y="1422694"/>
                  <a:pt x="8449205" y="1428376"/>
                </a:cubicBezTo>
                <a:cubicBezTo>
                  <a:pt x="8449205" y="1432198"/>
                  <a:pt x="8449178" y="1436014"/>
                  <a:pt x="8448612" y="1439816"/>
                </a:cubicBezTo>
                <a:lnTo>
                  <a:pt x="8448113" y="1439783"/>
                </a:lnTo>
                <a:lnTo>
                  <a:pt x="8448087" y="1440278"/>
                </a:lnTo>
                <a:lnTo>
                  <a:pt x="8430969" y="1438652"/>
                </a:lnTo>
                <a:cubicBezTo>
                  <a:pt x="8398594" y="1438125"/>
                  <a:pt x="8366714" y="1435144"/>
                  <a:pt x="8335542" y="1429590"/>
                </a:cubicBezTo>
                <a:cubicBezTo>
                  <a:pt x="8329965" y="1430009"/>
                  <a:pt x="8324636" y="1429061"/>
                  <a:pt x="8319325" y="1428050"/>
                </a:cubicBezTo>
                <a:lnTo>
                  <a:pt x="8319209" y="1426902"/>
                </a:lnTo>
                <a:cubicBezTo>
                  <a:pt x="7960358" y="1367503"/>
                  <a:pt x="7679319" y="1086726"/>
                  <a:pt x="7629044" y="733861"/>
                </a:cubicBezTo>
                <a:cubicBezTo>
                  <a:pt x="7628876" y="733808"/>
                  <a:pt x="7628708" y="733803"/>
                  <a:pt x="7628538" y="733798"/>
                </a:cubicBezTo>
                <a:lnTo>
                  <a:pt x="7628000" y="727122"/>
                </a:lnTo>
                <a:cubicBezTo>
                  <a:pt x="7622941" y="696872"/>
                  <a:pt x="7620490" y="665981"/>
                  <a:pt x="7620533" y="634646"/>
                </a:cubicBezTo>
                <a:cubicBezTo>
                  <a:pt x="7619221" y="629018"/>
                  <a:pt x="7619162" y="623351"/>
                  <a:pt x="7619162" y="617670"/>
                </a:cubicBezTo>
                <a:lnTo>
                  <a:pt x="7619756" y="606230"/>
                </a:lnTo>
                <a:lnTo>
                  <a:pt x="7620254" y="606263"/>
                </a:lnTo>
                <a:close/>
                <a:moveTo>
                  <a:pt x="7597529" y="605769"/>
                </a:moveTo>
                <a:lnTo>
                  <a:pt x="7597555" y="606263"/>
                </a:lnTo>
                <a:lnTo>
                  <a:pt x="7598053" y="606230"/>
                </a:lnTo>
                <a:lnTo>
                  <a:pt x="7598647" y="617670"/>
                </a:lnTo>
                <a:cubicBezTo>
                  <a:pt x="7598647" y="623351"/>
                  <a:pt x="7598588" y="629018"/>
                  <a:pt x="7597276" y="634646"/>
                </a:cubicBezTo>
                <a:cubicBezTo>
                  <a:pt x="7597319" y="665981"/>
                  <a:pt x="7594868" y="696872"/>
                  <a:pt x="7589809" y="727122"/>
                </a:cubicBezTo>
                <a:lnTo>
                  <a:pt x="7589271" y="733798"/>
                </a:lnTo>
                <a:cubicBezTo>
                  <a:pt x="7589101" y="733803"/>
                  <a:pt x="7588933" y="733808"/>
                  <a:pt x="7588765" y="733861"/>
                </a:cubicBezTo>
                <a:cubicBezTo>
                  <a:pt x="7538490" y="1086726"/>
                  <a:pt x="7257451" y="1367503"/>
                  <a:pt x="6898600" y="1426902"/>
                </a:cubicBezTo>
                <a:lnTo>
                  <a:pt x="6898484" y="1428050"/>
                </a:lnTo>
                <a:cubicBezTo>
                  <a:pt x="6893173" y="1429061"/>
                  <a:pt x="6887844" y="1430009"/>
                  <a:pt x="6882267" y="1429590"/>
                </a:cubicBezTo>
                <a:cubicBezTo>
                  <a:pt x="6851095" y="1435144"/>
                  <a:pt x="6819215" y="1438125"/>
                  <a:pt x="6786841" y="1438652"/>
                </a:cubicBezTo>
                <a:lnTo>
                  <a:pt x="6769722" y="1440278"/>
                </a:lnTo>
                <a:lnTo>
                  <a:pt x="6769696" y="1439783"/>
                </a:lnTo>
                <a:lnTo>
                  <a:pt x="6769197" y="1439816"/>
                </a:lnTo>
                <a:cubicBezTo>
                  <a:pt x="6768631" y="1436014"/>
                  <a:pt x="6768604" y="1432198"/>
                  <a:pt x="6768604" y="1428376"/>
                </a:cubicBezTo>
                <a:cubicBezTo>
                  <a:pt x="6768604" y="1422694"/>
                  <a:pt x="6768663" y="1417025"/>
                  <a:pt x="6769975" y="1411395"/>
                </a:cubicBezTo>
                <a:cubicBezTo>
                  <a:pt x="6769933" y="1380067"/>
                  <a:pt x="6772382" y="1349182"/>
                  <a:pt x="6777439" y="1318938"/>
                </a:cubicBezTo>
                <a:lnTo>
                  <a:pt x="6777979" y="1312248"/>
                </a:lnTo>
                <a:cubicBezTo>
                  <a:pt x="6778148" y="1312243"/>
                  <a:pt x="6778317" y="1312238"/>
                  <a:pt x="6778485" y="1312185"/>
                </a:cubicBezTo>
                <a:cubicBezTo>
                  <a:pt x="6828761" y="959319"/>
                  <a:pt x="7109800" y="678542"/>
                  <a:pt x="7468650" y="619144"/>
                </a:cubicBezTo>
                <a:lnTo>
                  <a:pt x="7468767" y="617996"/>
                </a:lnTo>
                <a:cubicBezTo>
                  <a:pt x="7474076" y="616986"/>
                  <a:pt x="7479404" y="616038"/>
                  <a:pt x="7484980" y="616457"/>
                </a:cubicBezTo>
                <a:cubicBezTo>
                  <a:pt x="7516163" y="610900"/>
                  <a:pt x="7548056" y="607919"/>
                  <a:pt x="7580442" y="607392"/>
                </a:cubicBezTo>
                <a:close/>
                <a:moveTo>
                  <a:pt x="5928129" y="605769"/>
                </a:moveTo>
                <a:lnTo>
                  <a:pt x="5945217" y="607392"/>
                </a:lnTo>
                <a:cubicBezTo>
                  <a:pt x="5977602" y="607919"/>
                  <a:pt x="6009495" y="610900"/>
                  <a:pt x="6040678" y="616457"/>
                </a:cubicBezTo>
                <a:cubicBezTo>
                  <a:pt x="6046254" y="616038"/>
                  <a:pt x="6051582" y="616986"/>
                  <a:pt x="6056891" y="617996"/>
                </a:cubicBezTo>
                <a:lnTo>
                  <a:pt x="6057008" y="619144"/>
                </a:lnTo>
                <a:cubicBezTo>
                  <a:pt x="6415858" y="678542"/>
                  <a:pt x="6696897" y="959319"/>
                  <a:pt x="6747174" y="1312185"/>
                </a:cubicBezTo>
                <a:cubicBezTo>
                  <a:pt x="6747341" y="1312238"/>
                  <a:pt x="6747511" y="1312243"/>
                  <a:pt x="6747679" y="1312248"/>
                </a:cubicBezTo>
                <a:lnTo>
                  <a:pt x="6748220" y="1318938"/>
                </a:lnTo>
                <a:cubicBezTo>
                  <a:pt x="6753276" y="1349182"/>
                  <a:pt x="6755726" y="1380067"/>
                  <a:pt x="6755684" y="1411395"/>
                </a:cubicBezTo>
                <a:cubicBezTo>
                  <a:pt x="6756996" y="1417025"/>
                  <a:pt x="6757054" y="1422694"/>
                  <a:pt x="6757054" y="1428376"/>
                </a:cubicBezTo>
                <a:cubicBezTo>
                  <a:pt x="6757054" y="1432198"/>
                  <a:pt x="6757027" y="1436014"/>
                  <a:pt x="6756461" y="1439816"/>
                </a:cubicBezTo>
                <a:lnTo>
                  <a:pt x="6755962" y="1439783"/>
                </a:lnTo>
                <a:lnTo>
                  <a:pt x="6755936" y="1440278"/>
                </a:lnTo>
                <a:lnTo>
                  <a:pt x="6738818" y="1438652"/>
                </a:lnTo>
                <a:cubicBezTo>
                  <a:pt x="6706444" y="1438125"/>
                  <a:pt x="6674563" y="1435144"/>
                  <a:pt x="6643391" y="1429590"/>
                </a:cubicBezTo>
                <a:cubicBezTo>
                  <a:pt x="6637814" y="1430009"/>
                  <a:pt x="6632485" y="1429061"/>
                  <a:pt x="6627175" y="1428050"/>
                </a:cubicBezTo>
                <a:lnTo>
                  <a:pt x="6627059" y="1426902"/>
                </a:lnTo>
                <a:cubicBezTo>
                  <a:pt x="6268207" y="1367503"/>
                  <a:pt x="5987168" y="1086726"/>
                  <a:pt x="5936893" y="733861"/>
                </a:cubicBezTo>
                <a:cubicBezTo>
                  <a:pt x="5936725" y="733808"/>
                  <a:pt x="5936557" y="733803"/>
                  <a:pt x="5936387" y="733798"/>
                </a:cubicBezTo>
                <a:lnTo>
                  <a:pt x="5935849" y="727122"/>
                </a:lnTo>
                <a:cubicBezTo>
                  <a:pt x="5930790" y="696872"/>
                  <a:pt x="5928340" y="665981"/>
                  <a:pt x="5928382" y="634646"/>
                </a:cubicBezTo>
                <a:cubicBezTo>
                  <a:pt x="5927070" y="629018"/>
                  <a:pt x="5927011" y="623351"/>
                  <a:pt x="5927011" y="617670"/>
                </a:cubicBezTo>
                <a:lnTo>
                  <a:pt x="5927605" y="606230"/>
                </a:lnTo>
                <a:lnTo>
                  <a:pt x="5928103" y="606263"/>
                </a:lnTo>
                <a:close/>
                <a:moveTo>
                  <a:pt x="5905378" y="605769"/>
                </a:moveTo>
                <a:lnTo>
                  <a:pt x="5905404" y="606263"/>
                </a:lnTo>
                <a:lnTo>
                  <a:pt x="5905902" y="606230"/>
                </a:lnTo>
                <a:lnTo>
                  <a:pt x="5906496" y="617670"/>
                </a:lnTo>
                <a:cubicBezTo>
                  <a:pt x="5906496" y="623351"/>
                  <a:pt x="5906438" y="629018"/>
                  <a:pt x="5905126" y="634646"/>
                </a:cubicBezTo>
                <a:cubicBezTo>
                  <a:pt x="5905168" y="665981"/>
                  <a:pt x="5902717" y="696872"/>
                  <a:pt x="5897659" y="727122"/>
                </a:cubicBezTo>
                <a:lnTo>
                  <a:pt x="5897120" y="733798"/>
                </a:lnTo>
                <a:cubicBezTo>
                  <a:pt x="5896951" y="733803"/>
                  <a:pt x="5896782" y="733808"/>
                  <a:pt x="5896615" y="733861"/>
                </a:cubicBezTo>
                <a:cubicBezTo>
                  <a:pt x="5846339" y="1086726"/>
                  <a:pt x="5565300" y="1367503"/>
                  <a:pt x="5206449" y="1426902"/>
                </a:cubicBezTo>
                <a:lnTo>
                  <a:pt x="5206334" y="1428050"/>
                </a:lnTo>
                <a:cubicBezTo>
                  <a:pt x="5201022" y="1429061"/>
                  <a:pt x="5195693" y="1430009"/>
                  <a:pt x="5190116" y="1429590"/>
                </a:cubicBezTo>
                <a:cubicBezTo>
                  <a:pt x="5158944" y="1435144"/>
                  <a:pt x="5127065" y="1438125"/>
                  <a:pt x="5094690" y="1438652"/>
                </a:cubicBezTo>
                <a:lnTo>
                  <a:pt x="5077571" y="1440278"/>
                </a:lnTo>
                <a:lnTo>
                  <a:pt x="5077545" y="1439783"/>
                </a:lnTo>
                <a:lnTo>
                  <a:pt x="5077046" y="1439816"/>
                </a:lnTo>
                <a:cubicBezTo>
                  <a:pt x="5076480" y="1436014"/>
                  <a:pt x="5076453" y="1432198"/>
                  <a:pt x="5076453" y="1428376"/>
                </a:cubicBezTo>
                <a:cubicBezTo>
                  <a:pt x="5076453" y="1422694"/>
                  <a:pt x="5076512" y="1417025"/>
                  <a:pt x="5077824" y="1411395"/>
                </a:cubicBezTo>
                <a:cubicBezTo>
                  <a:pt x="5077782" y="1380067"/>
                  <a:pt x="5080231" y="1349182"/>
                  <a:pt x="5085288" y="1318938"/>
                </a:cubicBezTo>
                <a:lnTo>
                  <a:pt x="5085828" y="1312248"/>
                </a:lnTo>
                <a:cubicBezTo>
                  <a:pt x="5085997" y="1312243"/>
                  <a:pt x="5086166" y="1312238"/>
                  <a:pt x="5086334" y="1312185"/>
                </a:cubicBezTo>
                <a:cubicBezTo>
                  <a:pt x="5136610" y="959319"/>
                  <a:pt x="5417649" y="678542"/>
                  <a:pt x="5776501" y="619144"/>
                </a:cubicBezTo>
                <a:lnTo>
                  <a:pt x="5776617" y="617996"/>
                </a:lnTo>
                <a:cubicBezTo>
                  <a:pt x="5781926" y="616986"/>
                  <a:pt x="5787253" y="616038"/>
                  <a:pt x="5792829" y="616457"/>
                </a:cubicBezTo>
                <a:cubicBezTo>
                  <a:pt x="5824013" y="610900"/>
                  <a:pt x="5855905" y="607919"/>
                  <a:pt x="5888291" y="607392"/>
                </a:cubicBezTo>
                <a:close/>
                <a:moveTo>
                  <a:pt x="4235979" y="605769"/>
                </a:moveTo>
                <a:lnTo>
                  <a:pt x="4253065" y="607392"/>
                </a:lnTo>
                <a:cubicBezTo>
                  <a:pt x="4285451" y="607919"/>
                  <a:pt x="4317343" y="610900"/>
                  <a:pt x="4348528" y="616457"/>
                </a:cubicBezTo>
                <a:cubicBezTo>
                  <a:pt x="4354104" y="616038"/>
                  <a:pt x="4359431" y="616986"/>
                  <a:pt x="4364739" y="617996"/>
                </a:cubicBezTo>
                <a:lnTo>
                  <a:pt x="4364856" y="619144"/>
                </a:lnTo>
                <a:cubicBezTo>
                  <a:pt x="4723707" y="678542"/>
                  <a:pt x="5004746" y="959319"/>
                  <a:pt x="5055022" y="1312185"/>
                </a:cubicBezTo>
                <a:cubicBezTo>
                  <a:pt x="5055190" y="1312238"/>
                  <a:pt x="5055359" y="1312243"/>
                  <a:pt x="5055528" y="1312248"/>
                </a:cubicBezTo>
                <a:lnTo>
                  <a:pt x="5056068" y="1318938"/>
                </a:lnTo>
                <a:cubicBezTo>
                  <a:pt x="5061125" y="1349182"/>
                  <a:pt x="5063574" y="1380067"/>
                  <a:pt x="5063532" y="1411395"/>
                </a:cubicBezTo>
                <a:cubicBezTo>
                  <a:pt x="5064844" y="1417025"/>
                  <a:pt x="5064903" y="1422694"/>
                  <a:pt x="5064903" y="1428376"/>
                </a:cubicBezTo>
                <a:cubicBezTo>
                  <a:pt x="5064903" y="1432198"/>
                  <a:pt x="5064876" y="1436014"/>
                  <a:pt x="5064310" y="1439816"/>
                </a:cubicBezTo>
                <a:lnTo>
                  <a:pt x="5063811" y="1439783"/>
                </a:lnTo>
                <a:lnTo>
                  <a:pt x="5063785" y="1440278"/>
                </a:lnTo>
                <a:lnTo>
                  <a:pt x="5046666" y="1438652"/>
                </a:lnTo>
                <a:cubicBezTo>
                  <a:pt x="5014292" y="1438125"/>
                  <a:pt x="4982412" y="1435144"/>
                  <a:pt x="4951241" y="1429590"/>
                </a:cubicBezTo>
                <a:cubicBezTo>
                  <a:pt x="4945663" y="1430009"/>
                  <a:pt x="4940334" y="1429061"/>
                  <a:pt x="4935023" y="1428050"/>
                </a:cubicBezTo>
                <a:lnTo>
                  <a:pt x="4934907" y="1426902"/>
                </a:lnTo>
                <a:cubicBezTo>
                  <a:pt x="4576056" y="1367503"/>
                  <a:pt x="4295017" y="1086726"/>
                  <a:pt x="4244741" y="733861"/>
                </a:cubicBezTo>
                <a:cubicBezTo>
                  <a:pt x="4244574" y="733808"/>
                  <a:pt x="4244405" y="733803"/>
                  <a:pt x="4244236" y="733798"/>
                </a:cubicBezTo>
                <a:lnTo>
                  <a:pt x="4243697" y="727122"/>
                </a:lnTo>
                <a:cubicBezTo>
                  <a:pt x="4238639" y="696872"/>
                  <a:pt x="4236188" y="665981"/>
                  <a:pt x="4236230" y="634646"/>
                </a:cubicBezTo>
                <a:cubicBezTo>
                  <a:pt x="4234918" y="629018"/>
                  <a:pt x="4234860" y="623351"/>
                  <a:pt x="4234860" y="617670"/>
                </a:cubicBezTo>
                <a:lnTo>
                  <a:pt x="4235454" y="606230"/>
                </a:lnTo>
                <a:lnTo>
                  <a:pt x="4235952" y="606263"/>
                </a:lnTo>
                <a:close/>
                <a:moveTo>
                  <a:pt x="4213227" y="605769"/>
                </a:moveTo>
                <a:lnTo>
                  <a:pt x="4213253" y="606263"/>
                </a:lnTo>
                <a:lnTo>
                  <a:pt x="4213751" y="606230"/>
                </a:lnTo>
                <a:lnTo>
                  <a:pt x="4214345" y="617670"/>
                </a:lnTo>
                <a:cubicBezTo>
                  <a:pt x="4214345" y="623351"/>
                  <a:pt x="4214286" y="629018"/>
                  <a:pt x="4212974" y="634646"/>
                </a:cubicBezTo>
                <a:cubicBezTo>
                  <a:pt x="4213016" y="665981"/>
                  <a:pt x="4210566" y="696872"/>
                  <a:pt x="4205507" y="727122"/>
                </a:cubicBezTo>
                <a:lnTo>
                  <a:pt x="4204969" y="733798"/>
                </a:lnTo>
                <a:cubicBezTo>
                  <a:pt x="4204799" y="733803"/>
                  <a:pt x="4204631" y="733808"/>
                  <a:pt x="4204463" y="733861"/>
                </a:cubicBezTo>
                <a:cubicBezTo>
                  <a:pt x="4154188" y="1086726"/>
                  <a:pt x="3873149" y="1367503"/>
                  <a:pt x="3514297" y="1426902"/>
                </a:cubicBezTo>
                <a:lnTo>
                  <a:pt x="3514181" y="1428050"/>
                </a:lnTo>
                <a:cubicBezTo>
                  <a:pt x="3508871" y="1429061"/>
                  <a:pt x="3503542" y="1430009"/>
                  <a:pt x="3497965" y="1429590"/>
                </a:cubicBezTo>
                <a:cubicBezTo>
                  <a:pt x="3466793" y="1435144"/>
                  <a:pt x="3434912" y="1438125"/>
                  <a:pt x="3402538" y="1438652"/>
                </a:cubicBezTo>
                <a:lnTo>
                  <a:pt x="3385420" y="1440278"/>
                </a:lnTo>
                <a:lnTo>
                  <a:pt x="3385394" y="1439783"/>
                </a:lnTo>
                <a:lnTo>
                  <a:pt x="3384895" y="1439816"/>
                </a:lnTo>
                <a:cubicBezTo>
                  <a:pt x="3384329" y="1436014"/>
                  <a:pt x="3384302" y="1432198"/>
                  <a:pt x="3384302" y="1428376"/>
                </a:cubicBezTo>
                <a:cubicBezTo>
                  <a:pt x="3384302" y="1422694"/>
                  <a:pt x="3384360" y="1417025"/>
                  <a:pt x="3385672" y="1411395"/>
                </a:cubicBezTo>
                <a:cubicBezTo>
                  <a:pt x="3385630" y="1380067"/>
                  <a:pt x="3388080" y="1349182"/>
                  <a:pt x="3393136" y="1318938"/>
                </a:cubicBezTo>
                <a:lnTo>
                  <a:pt x="3393677" y="1312248"/>
                </a:lnTo>
                <a:cubicBezTo>
                  <a:pt x="3393845" y="1312243"/>
                  <a:pt x="3394015" y="1312238"/>
                  <a:pt x="3394182" y="1312185"/>
                </a:cubicBezTo>
                <a:cubicBezTo>
                  <a:pt x="3444459" y="959319"/>
                  <a:pt x="3725498" y="678542"/>
                  <a:pt x="4084348" y="619144"/>
                </a:cubicBezTo>
                <a:lnTo>
                  <a:pt x="4084465" y="617996"/>
                </a:lnTo>
                <a:cubicBezTo>
                  <a:pt x="4089774" y="616986"/>
                  <a:pt x="4095102" y="616038"/>
                  <a:pt x="4100678" y="616457"/>
                </a:cubicBezTo>
                <a:cubicBezTo>
                  <a:pt x="4131861" y="610900"/>
                  <a:pt x="4163754" y="607919"/>
                  <a:pt x="4196139" y="607392"/>
                </a:cubicBezTo>
                <a:close/>
                <a:moveTo>
                  <a:pt x="2543827" y="605769"/>
                </a:moveTo>
                <a:lnTo>
                  <a:pt x="2560914" y="607392"/>
                </a:lnTo>
                <a:cubicBezTo>
                  <a:pt x="2593300" y="607919"/>
                  <a:pt x="2625192" y="610900"/>
                  <a:pt x="2656376" y="616457"/>
                </a:cubicBezTo>
                <a:cubicBezTo>
                  <a:pt x="2661952" y="616038"/>
                  <a:pt x="2667280" y="616986"/>
                  <a:pt x="2672588" y="617996"/>
                </a:cubicBezTo>
                <a:lnTo>
                  <a:pt x="2672706" y="619144"/>
                </a:lnTo>
                <a:cubicBezTo>
                  <a:pt x="3031556" y="678542"/>
                  <a:pt x="3312595" y="959319"/>
                  <a:pt x="3362871" y="1312185"/>
                </a:cubicBezTo>
                <a:cubicBezTo>
                  <a:pt x="3363039" y="1312238"/>
                  <a:pt x="3363208" y="1312243"/>
                  <a:pt x="3363377" y="1312248"/>
                </a:cubicBezTo>
                <a:lnTo>
                  <a:pt x="3363917" y="1318938"/>
                </a:lnTo>
                <a:cubicBezTo>
                  <a:pt x="3368974" y="1349182"/>
                  <a:pt x="3371423" y="1380067"/>
                  <a:pt x="3371381" y="1411395"/>
                </a:cubicBezTo>
                <a:cubicBezTo>
                  <a:pt x="3372693" y="1417025"/>
                  <a:pt x="3372752" y="1422694"/>
                  <a:pt x="3372752" y="1428376"/>
                </a:cubicBezTo>
                <a:cubicBezTo>
                  <a:pt x="3372752" y="1432198"/>
                  <a:pt x="3372725" y="1436014"/>
                  <a:pt x="3372159" y="1439816"/>
                </a:cubicBezTo>
                <a:lnTo>
                  <a:pt x="3371660" y="1439783"/>
                </a:lnTo>
                <a:lnTo>
                  <a:pt x="3371634" y="1440278"/>
                </a:lnTo>
                <a:lnTo>
                  <a:pt x="3354515" y="1438652"/>
                </a:lnTo>
                <a:cubicBezTo>
                  <a:pt x="3322141" y="1438125"/>
                  <a:pt x="3290261" y="1435144"/>
                  <a:pt x="3259089" y="1429590"/>
                </a:cubicBezTo>
                <a:cubicBezTo>
                  <a:pt x="3253512" y="1430009"/>
                  <a:pt x="3248183" y="1429061"/>
                  <a:pt x="3242872" y="1428050"/>
                </a:cubicBezTo>
                <a:lnTo>
                  <a:pt x="3242756" y="1426902"/>
                </a:lnTo>
                <a:cubicBezTo>
                  <a:pt x="2883905" y="1367503"/>
                  <a:pt x="2602866" y="1086726"/>
                  <a:pt x="2552590" y="733861"/>
                </a:cubicBezTo>
                <a:cubicBezTo>
                  <a:pt x="2552423" y="733808"/>
                  <a:pt x="2552254" y="733803"/>
                  <a:pt x="2552085" y="733798"/>
                </a:cubicBezTo>
                <a:lnTo>
                  <a:pt x="2551547" y="727122"/>
                </a:lnTo>
                <a:cubicBezTo>
                  <a:pt x="2546488" y="696872"/>
                  <a:pt x="2544037" y="665981"/>
                  <a:pt x="2544079" y="634646"/>
                </a:cubicBezTo>
                <a:cubicBezTo>
                  <a:pt x="2542767" y="629018"/>
                  <a:pt x="2542709" y="623351"/>
                  <a:pt x="2542709" y="617670"/>
                </a:cubicBezTo>
                <a:lnTo>
                  <a:pt x="2543303" y="606230"/>
                </a:lnTo>
                <a:lnTo>
                  <a:pt x="2543801" y="606263"/>
                </a:lnTo>
                <a:close/>
                <a:moveTo>
                  <a:pt x="2521076" y="605769"/>
                </a:moveTo>
                <a:lnTo>
                  <a:pt x="2521102" y="606263"/>
                </a:lnTo>
                <a:lnTo>
                  <a:pt x="2521600" y="606230"/>
                </a:lnTo>
                <a:lnTo>
                  <a:pt x="2522194" y="617670"/>
                </a:lnTo>
                <a:cubicBezTo>
                  <a:pt x="2522194" y="623351"/>
                  <a:pt x="2522135" y="629018"/>
                  <a:pt x="2520823" y="634646"/>
                </a:cubicBezTo>
                <a:cubicBezTo>
                  <a:pt x="2520865" y="665981"/>
                  <a:pt x="2518415" y="696872"/>
                  <a:pt x="2513356" y="727122"/>
                </a:cubicBezTo>
                <a:lnTo>
                  <a:pt x="2512818" y="733798"/>
                </a:lnTo>
                <a:cubicBezTo>
                  <a:pt x="2512648" y="733803"/>
                  <a:pt x="2512480" y="733808"/>
                  <a:pt x="2512312" y="733861"/>
                </a:cubicBezTo>
                <a:cubicBezTo>
                  <a:pt x="2462037" y="1086726"/>
                  <a:pt x="2180998" y="1367503"/>
                  <a:pt x="1822147" y="1426902"/>
                </a:cubicBezTo>
                <a:lnTo>
                  <a:pt x="1822030" y="1428050"/>
                </a:lnTo>
                <a:cubicBezTo>
                  <a:pt x="1816720" y="1429061"/>
                  <a:pt x="1811391" y="1430009"/>
                  <a:pt x="1805814" y="1429590"/>
                </a:cubicBezTo>
                <a:cubicBezTo>
                  <a:pt x="1774642" y="1435144"/>
                  <a:pt x="1742762" y="1438125"/>
                  <a:pt x="1710387" y="1438652"/>
                </a:cubicBezTo>
                <a:lnTo>
                  <a:pt x="1693269" y="1440278"/>
                </a:lnTo>
                <a:lnTo>
                  <a:pt x="1693243" y="1439783"/>
                </a:lnTo>
                <a:lnTo>
                  <a:pt x="1692744" y="1439816"/>
                </a:lnTo>
                <a:cubicBezTo>
                  <a:pt x="1692178" y="1436014"/>
                  <a:pt x="1692151" y="1432198"/>
                  <a:pt x="1692151" y="1428376"/>
                </a:cubicBezTo>
                <a:cubicBezTo>
                  <a:pt x="1692151" y="1422694"/>
                  <a:pt x="1692209" y="1417025"/>
                  <a:pt x="1693521" y="1411395"/>
                </a:cubicBezTo>
                <a:cubicBezTo>
                  <a:pt x="1693479" y="1380067"/>
                  <a:pt x="1695929" y="1349182"/>
                  <a:pt x="1700985" y="1318938"/>
                </a:cubicBezTo>
                <a:lnTo>
                  <a:pt x="1701526" y="1312248"/>
                </a:lnTo>
                <a:cubicBezTo>
                  <a:pt x="1701694" y="1312243"/>
                  <a:pt x="1701864" y="1312238"/>
                  <a:pt x="1702031" y="1312185"/>
                </a:cubicBezTo>
                <a:cubicBezTo>
                  <a:pt x="1752308" y="959319"/>
                  <a:pt x="2033347" y="678542"/>
                  <a:pt x="2392197" y="619144"/>
                </a:cubicBezTo>
                <a:lnTo>
                  <a:pt x="2392314" y="617996"/>
                </a:lnTo>
                <a:cubicBezTo>
                  <a:pt x="2397623" y="616986"/>
                  <a:pt x="2402951" y="616038"/>
                  <a:pt x="2408527" y="616457"/>
                </a:cubicBezTo>
                <a:cubicBezTo>
                  <a:pt x="2439710" y="610900"/>
                  <a:pt x="2471603" y="607919"/>
                  <a:pt x="2503988" y="607392"/>
                </a:cubicBezTo>
                <a:close/>
                <a:moveTo>
                  <a:pt x="851676" y="605769"/>
                </a:moveTo>
                <a:lnTo>
                  <a:pt x="868763" y="607392"/>
                </a:lnTo>
                <a:cubicBezTo>
                  <a:pt x="901149" y="607919"/>
                  <a:pt x="933041" y="610900"/>
                  <a:pt x="964225" y="616457"/>
                </a:cubicBezTo>
                <a:cubicBezTo>
                  <a:pt x="969801" y="616038"/>
                  <a:pt x="975129" y="616986"/>
                  <a:pt x="980437" y="617996"/>
                </a:cubicBezTo>
                <a:lnTo>
                  <a:pt x="980555" y="619144"/>
                </a:lnTo>
                <a:cubicBezTo>
                  <a:pt x="1339405" y="678542"/>
                  <a:pt x="1620444" y="959319"/>
                  <a:pt x="1670720" y="1312185"/>
                </a:cubicBezTo>
                <a:cubicBezTo>
                  <a:pt x="1670888" y="1312238"/>
                  <a:pt x="1671057" y="1312243"/>
                  <a:pt x="1671226" y="1312248"/>
                </a:cubicBezTo>
                <a:lnTo>
                  <a:pt x="1671766" y="1318938"/>
                </a:lnTo>
                <a:cubicBezTo>
                  <a:pt x="1676823" y="1349182"/>
                  <a:pt x="1679272" y="1380067"/>
                  <a:pt x="1679230" y="1411395"/>
                </a:cubicBezTo>
                <a:cubicBezTo>
                  <a:pt x="1680542" y="1417025"/>
                  <a:pt x="1680601" y="1422694"/>
                  <a:pt x="1680601" y="1428376"/>
                </a:cubicBezTo>
                <a:cubicBezTo>
                  <a:pt x="1680601" y="1432198"/>
                  <a:pt x="1680574" y="1436014"/>
                  <a:pt x="1680008" y="1439816"/>
                </a:cubicBezTo>
                <a:lnTo>
                  <a:pt x="1679509" y="1439783"/>
                </a:lnTo>
                <a:lnTo>
                  <a:pt x="1679483" y="1440278"/>
                </a:lnTo>
                <a:lnTo>
                  <a:pt x="1662364" y="1438652"/>
                </a:lnTo>
                <a:cubicBezTo>
                  <a:pt x="1629990" y="1438125"/>
                  <a:pt x="1598110" y="1435144"/>
                  <a:pt x="1566938" y="1429590"/>
                </a:cubicBezTo>
                <a:cubicBezTo>
                  <a:pt x="1561361" y="1430009"/>
                  <a:pt x="1556032" y="1429061"/>
                  <a:pt x="1550721" y="1428050"/>
                </a:cubicBezTo>
                <a:lnTo>
                  <a:pt x="1550605" y="1426902"/>
                </a:lnTo>
                <a:cubicBezTo>
                  <a:pt x="1191754" y="1367503"/>
                  <a:pt x="910715" y="1086726"/>
                  <a:pt x="860439" y="733861"/>
                </a:cubicBezTo>
                <a:cubicBezTo>
                  <a:pt x="860272" y="733808"/>
                  <a:pt x="860103" y="733803"/>
                  <a:pt x="859934" y="733798"/>
                </a:cubicBezTo>
                <a:lnTo>
                  <a:pt x="859396" y="727122"/>
                </a:lnTo>
                <a:cubicBezTo>
                  <a:pt x="854337" y="696872"/>
                  <a:pt x="851886" y="665981"/>
                  <a:pt x="851928" y="634646"/>
                </a:cubicBezTo>
                <a:cubicBezTo>
                  <a:pt x="850616" y="629018"/>
                  <a:pt x="850558" y="623351"/>
                  <a:pt x="850558" y="617670"/>
                </a:cubicBezTo>
                <a:lnTo>
                  <a:pt x="851152" y="606230"/>
                </a:lnTo>
                <a:lnTo>
                  <a:pt x="851650" y="606263"/>
                </a:lnTo>
                <a:close/>
                <a:moveTo>
                  <a:pt x="828925" y="605769"/>
                </a:moveTo>
                <a:lnTo>
                  <a:pt x="828951" y="606263"/>
                </a:lnTo>
                <a:lnTo>
                  <a:pt x="829449" y="606230"/>
                </a:lnTo>
                <a:lnTo>
                  <a:pt x="830043" y="617670"/>
                </a:lnTo>
                <a:cubicBezTo>
                  <a:pt x="830043" y="623351"/>
                  <a:pt x="829984" y="629018"/>
                  <a:pt x="828672" y="634646"/>
                </a:cubicBezTo>
                <a:cubicBezTo>
                  <a:pt x="828714" y="665981"/>
                  <a:pt x="826264" y="696872"/>
                  <a:pt x="821205" y="727122"/>
                </a:cubicBezTo>
                <a:lnTo>
                  <a:pt x="820667" y="733798"/>
                </a:lnTo>
                <a:cubicBezTo>
                  <a:pt x="820497" y="733803"/>
                  <a:pt x="820329" y="733808"/>
                  <a:pt x="820161" y="733861"/>
                </a:cubicBezTo>
                <a:cubicBezTo>
                  <a:pt x="769886" y="1086726"/>
                  <a:pt x="488847" y="1367503"/>
                  <a:pt x="129995" y="1426902"/>
                </a:cubicBezTo>
                <a:lnTo>
                  <a:pt x="129879" y="1428050"/>
                </a:lnTo>
                <a:cubicBezTo>
                  <a:pt x="124569" y="1429061"/>
                  <a:pt x="119240" y="1430009"/>
                  <a:pt x="113663" y="1429590"/>
                </a:cubicBezTo>
                <a:cubicBezTo>
                  <a:pt x="82491" y="1435144"/>
                  <a:pt x="50611" y="1438125"/>
                  <a:pt x="18236" y="1438652"/>
                </a:cubicBezTo>
                <a:lnTo>
                  <a:pt x="1118" y="1440278"/>
                </a:lnTo>
                <a:lnTo>
                  <a:pt x="1092" y="1439783"/>
                </a:lnTo>
                <a:lnTo>
                  <a:pt x="593" y="1439816"/>
                </a:lnTo>
                <a:cubicBezTo>
                  <a:pt x="27" y="1436014"/>
                  <a:pt x="0" y="1432198"/>
                  <a:pt x="0" y="1428376"/>
                </a:cubicBezTo>
                <a:cubicBezTo>
                  <a:pt x="0" y="1422694"/>
                  <a:pt x="58" y="1417025"/>
                  <a:pt x="1370" y="1411395"/>
                </a:cubicBezTo>
                <a:cubicBezTo>
                  <a:pt x="1328" y="1380067"/>
                  <a:pt x="3778" y="1349182"/>
                  <a:pt x="8835" y="1318938"/>
                </a:cubicBezTo>
                <a:lnTo>
                  <a:pt x="9375" y="1312248"/>
                </a:lnTo>
                <a:cubicBezTo>
                  <a:pt x="9543" y="1312243"/>
                  <a:pt x="9713" y="1312238"/>
                  <a:pt x="9880" y="1312185"/>
                </a:cubicBezTo>
                <a:cubicBezTo>
                  <a:pt x="60157" y="959319"/>
                  <a:pt x="341196" y="678542"/>
                  <a:pt x="700046" y="619144"/>
                </a:cubicBezTo>
                <a:lnTo>
                  <a:pt x="700163" y="617996"/>
                </a:lnTo>
                <a:cubicBezTo>
                  <a:pt x="705472" y="616986"/>
                  <a:pt x="710800" y="616038"/>
                  <a:pt x="716376" y="616457"/>
                </a:cubicBezTo>
                <a:cubicBezTo>
                  <a:pt x="747559" y="610900"/>
                  <a:pt x="779452" y="607919"/>
                  <a:pt x="811837" y="607392"/>
                </a:cubicBezTo>
                <a:close/>
                <a:moveTo>
                  <a:pt x="8824701" y="0"/>
                </a:moveTo>
                <a:lnTo>
                  <a:pt x="9033411" y="0"/>
                </a:lnTo>
                <a:cubicBezTo>
                  <a:pt x="9066347" y="30426"/>
                  <a:pt x="9096640" y="63469"/>
                  <a:pt x="9123965" y="98781"/>
                </a:cubicBezTo>
                <a:lnTo>
                  <a:pt x="9139239" y="122382"/>
                </a:lnTo>
                <a:lnTo>
                  <a:pt x="9139239" y="425734"/>
                </a:lnTo>
                <a:lnTo>
                  <a:pt x="9104305" y="314451"/>
                </a:lnTo>
                <a:cubicBezTo>
                  <a:pt x="9046997" y="183490"/>
                  <a:pt x="8948803" y="73504"/>
                  <a:pt x="8824701" y="0"/>
                </a:cubicBezTo>
                <a:close/>
                <a:moveTo>
                  <a:pt x="8494877" y="0"/>
                </a:moveTo>
                <a:lnTo>
                  <a:pt x="8628893" y="0"/>
                </a:lnTo>
                <a:cubicBezTo>
                  <a:pt x="8697052" y="198004"/>
                  <a:pt x="8856086" y="355591"/>
                  <a:pt x="9058275" y="426756"/>
                </a:cubicBezTo>
                <a:lnTo>
                  <a:pt x="9139239" y="449526"/>
                </a:lnTo>
                <a:lnTo>
                  <a:pt x="9139239" y="577136"/>
                </a:lnTo>
                <a:lnTo>
                  <a:pt x="9043252" y="554355"/>
                </a:lnTo>
                <a:cubicBezTo>
                  <a:pt x="8776836" y="470904"/>
                  <a:pt x="8569058" y="262348"/>
                  <a:pt x="8494877" y="0"/>
                </a:cubicBezTo>
                <a:close/>
                <a:moveTo>
                  <a:pt x="7876547" y="0"/>
                </a:moveTo>
                <a:lnTo>
                  <a:pt x="8085257" y="0"/>
                </a:lnTo>
                <a:cubicBezTo>
                  <a:pt x="7919787" y="98005"/>
                  <a:pt x="7800378" y="260867"/>
                  <a:pt x="7762527" y="451830"/>
                </a:cubicBezTo>
                <a:cubicBezTo>
                  <a:pt x="8006579" y="399791"/>
                  <a:pt x="8203169" y="226290"/>
                  <a:pt x="8281065" y="0"/>
                </a:cubicBezTo>
                <a:lnTo>
                  <a:pt x="8415081" y="0"/>
                </a:lnTo>
                <a:cubicBezTo>
                  <a:pt x="8330303" y="299826"/>
                  <a:pt x="8071031" y="529393"/>
                  <a:pt x="7749156" y="582253"/>
                </a:cubicBezTo>
                <a:lnTo>
                  <a:pt x="7749040" y="583392"/>
                </a:lnTo>
                <a:cubicBezTo>
                  <a:pt x="7743729" y="584395"/>
                  <a:pt x="7738400" y="585336"/>
                  <a:pt x="7732823" y="584920"/>
                </a:cubicBezTo>
                <a:cubicBezTo>
                  <a:pt x="7701651" y="590430"/>
                  <a:pt x="7669771" y="593388"/>
                  <a:pt x="7637396" y="593911"/>
                </a:cubicBezTo>
                <a:lnTo>
                  <a:pt x="7620278" y="595524"/>
                </a:lnTo>
                <a:lnTo>
                  <a:pt x="7620252" y="595033"/>
                </a:lnTo>
                <a:lnTo>
                  <a:pt x="7619753" y="595066"/>
                </a:lnTo>
                <a:cubicBezTo>
                  <a:pt x="7619187" y="591293"/>
                  <a:pt x="7619160" y="587507"/>
                  <a:pt x="7619160" y="583715"/>
                </a:cubicBezTo>
                <a:cubicBezTo>
                  <a:pt x="7619160" y="578078"/>
                  <a:pt x="7619219" y="572454"/>
                  <a:pt x="7620531" y="566868"/>
                </a:cubicBezTo>
                <a:cubicBezTo>
                  <a:pt x="7620488" y="535786"/>
                  <a:pt x="7622938" y="505143"/>
                  <a:pt x="7627995" y="475137"/>
                </a:cubicBezTo>
                <a:lnTo>
                  <a:pt x="7628535" y="468500"/>
                </a:lnTo>
                <a:cubicBezTo>
                  <a:pt x="7628704" y="468495"/>
                  <a:pt x="7628873" y="468490"/>
                  <a:pt x="7629040" y="468437"/>
                </a:cubicBezTo>
                <a:cubicBezTo>
                  <a:pt x="7655343" y="285283"/>
                  <a:pt x="7744803" y="121704"/>
                  <a:pt x="7876547" y="0"/>
                </a:cubicBezTo>
                <a:close/>
                <a:moveTo>
                  <a:pt x="6802727" y="0"/>
                </a:moveTo>
                <a:lnTo>
                  <a:pt x="6936742" y="0"/>
                </a:lnTo>
                <a:cubicBezTo>
                  <a:pt x="7014638" y="226290"/>
                  <a:pt x="7211228" y="399791"/>
                  <a:pt x="7455280" y="451830"/>
                </a:cubicBezTo>
                <a:cubicBezTo>
                  <a:pt x="7417429" y="260867"/>
                  <a:pt x="7298020" y="98005"/>
                  <a:pt x="7132550" y="0"/>
                </a:cubicBezTo>
                <a:lnTo>
                  <a:pt x="7341259" y="0"/>
                </a:lnTo>
                <a:cubicBezTo>
                  <a:pt x="7473003" y="121704"/>
                  <a:pt x="7562464" y="285283"/>
                  <a:pt x="7588766" y="468437"/>
                </a:cubicBezTo>
                <a:cubicBezTo>
                  <a:pt x="7588934" y="468490"/>
                  <a:pt x="7589103" y="468495"/>
                  <a:pt x="7589272" y="468500"/>
                </a:cubicBezTo>
                <a:lnTo>
                  <a:pt x="7589812" y="475137"/>
                </a:lnTo>
                <a:cubicBezTo>
                  <a:pt x="7594869" y="505143"/>
                  <a:pt x="7597319" y="535786"/>
                  <a:pt x="7597276" y="566868"/>
                </a:cubicBezTo>
                <a:cubicBezTo>
                  <a:pt x="7598588" y="572454"/>
                  <a:pt x="7598647" y="578078"/>
                  <a:pt x="7598647" y="583715"/>
                </a:cubicBezTo>
                <a:cubicBezTo>
                  <a:pt x="7598647" y="587507"/>
                  <a:pt x="7598620" y="591293"/>
                  <a:pt x="7598054" y="595066"/>
                </a:cubicBezTo>
                <a:lnTo>
                  <a:pt x="7597555" y="595033"/>
                </a:lnTo>
                <a:lnTo>
                  <a:pt x="7597529" y="595524"/>
                </a:lnTo>
                <a:lnTo>
                  <a:pt x="7580411" y="593911"/>
                </a:lnTo>
                <a:cubicBezTo>
                  <a:pt x="7548036" y="593388"/>
                  <a:pt x="7516156" y="590430"/>
                  <a:pt x="7484984" y="584920"/>
                </a:cubicBezTo>
                <a:cubicBezTo>
                  <a:pt x="7479407" y="585336"/>
                  <a:pt x="7474078" y="584395"/>
                  <a:pt x="7468767" y="583392"/>
                </a:cubicBezTo>
                <a:lnTo>
                  <a:pt x="7468651" y="582253"/>
                </a:lnTo>
                <a:cubicBezTo>
                  <a:pt x="7146776" y="529393"/>
                  <a:pt x="6887504" y="299826"/>
                  <a:pt x="6802727" y="0"/>
                </a:cubicBezTo>
                <a:close/>
                <a:moveTo>
                  <a:pt x="6184397" y="0"/>
                </a:moveTo>
                <a:lnTo>
                  <a:pt x="6393106" y="0"/>
                </a:lnTo>
                <a:cubicBezTo>
                  <a:pt x="6227636" y="98005"/>
                  <a:pt x="6108227" y="260867"/>
                  <a:pt x="6070376" y="451830"/>
                </a:cubicBezTo>
                <a:cubicBezTo>
                  <a:pt x="6314429" y="399791"/>
                  <a:pt x="6511018" y="226290"/>
                  <a:pt x="6588914" y="0"/>
                </a:cubicBezTo>
                <a:lnTo>
                  <a:pt x="6722931" y="0"/>
                </a:lnTo>
                <a:cubicBezTo>
                  <a:pt x="6638152" y="299826"/>
                  <a:pt x="6378880" y="529393"/>
                  <a:pt x="6057005" y="582253"/>
                </a:cubicBezTo>
                <a:lnTo>
                  <a:pt x="6056889" y="583392"/>
                </a:lnTo>
                <a:cubicBezTo>
                  <a:pt x="6051578" y="584395"/>
                  <a:pt x="6046249" y="585336"/>
                  <a:pt x="6040672" y="584920"/>
                </a:cubicBezTo>
                <a:cubicBezTo>
                  <a:pt x="6009500" y="590430"/>
                  <a:pt x="5977620" y="593388"/>
                  <a:pt x="5945246" y="593911"/>
                </a:cubicBezTo>
                <a:lnTo>
                  <a:pt x="5928127" y="595524"/>
                </a:lnTo>
                <a:lnTo>
                  <a:pt x="5928101" y="595033"/>
                </a:lnTo>
                <a:lnTo>
                  <a:pt x="5927602" y="595066"/>
                </a:lnTo>
                <a:cubicBezTo>
                  <a:pt x="5927036" y="591293"/>
                  <a:pt x="5927009" y="587507"/>
                  <a:pt x="5927009" y="583715"/>
                </a:cubicBezTo>
                <a:cubicBezTo>
                  <a:pt x="5927009" y="578078"/>
                  <a:pt x="5927068" y="572454"/>
                  <a:pt x="5928380" y="566868"/>
                </a:cubicBezTo>
                <a:cubicBezTo>
                  <a:pt x="5928338" y="535786"/>
                  <a:pt x="5930787" y="505143"/>
                  <a:pt x="5935844" y="475137"/>
                </a:cubicBezTo>
                <a:lnTo>
                  <a:pt x="5936384" y="468500"/>
                </a:lnTo>
                <a:cubicBezTo>
                  <a:pt x="5936553" y="468495"/>
                  <a:pt x="5936722" y="468490"/>
                  <a:pt x="5936890" y="468437"/>
                </a:cubicBezTo>
                <a:cubicBezTo>
                  <a:pt x="5963192" y="285283"/>
                  <a:pt x="6052653" y="121703"/>
                  <a:pt x="6184397" y="0"/>
                </a:cubicBezTo>
                <a:close/>
                <a:moveTo>
                  <a:pt x="5110576" y="0"/>
                </a:moveTo>
                <a:lnTo>
                  <a:pt x="5244592" y="0"/>
                </a:lnTo>
                <a:cubicBezTo>
                  <a:pt x="5322488" y="226290"/>
                  <a:pt x="5519077" y="399791"/>
                  <a:pt x="5763129" y="451830"/>
                </a:cubicBezTo>
                <a:cubicBezTo>
                  <a:pt x="5725278" y="260867"/>
                  <a:pt x="5605869" y="98005"/>
                  <a:pt x="5440399" y="0"/>
                </a:cubicBezTo>
                <a:lnTo>
                  <a:pt x="5649109" y="0"/>
                </a:lnTo>
                <a:cubicBezTo>
                  <a:pt x="5780853" y="121704"/>
                  <a:pt x="5870314" y="285283"/>
                  <a:pt x="5896616" y="468437"/>
                </a:cubicBezTo>
                <a:cubicBezTo>
                  <a:pt x="5896783" y="468490"/>
                  <a:pt x="5896953" y="468495"/>
                  <a:pt x="5897121" y="468500"/>
                </a:cubicBezTo>
                <a:lnTo>
                  <a:pt x="5897662" y="475137"/>
                </a:lnTo>
                <a:cubicBezTo>
                  <a:pt x="5902718" y="505143"/>
                  <a:pt x="5905168" y="535786"/>
                  <a:pt x="5905126" y="566868"/>
                </a:cubicBezTo>
                <a:cubicBezTo>
                  <a:pt x="5906438" y="572454"/>
                  <a:pt x="5906496" y="578078"/>
                  <a:pt x="5906496" y="583715"/>
                </a:cubicBezTo>
                <a:cubicBezTo>
                  <a:pt x="5906496" y="587507"/>
                  <a:pt x="5906469" y="591293"/>
                  <a:pt x="5905903" y="595066"/>
                </a:cubicBezTo>
                <a:lnTo>
                  <a:pt x="5905404" y="595033"/>
                </a:lnTo>
                <a:lnTo>
                  <a:pt x="5905378" y="595524"/>
                </a:lnTo>
                <a:lnTo>
                  <a:pt x="5888260" y="593911"/>
                </a:lnTo>
                <a:cubicBezTo>
                  <a:pt x="5855886" y="593388"/>
                  <a:pt x="5824005" y="590430"/>
                  <a:pt x="5792833" y="584920"/>
                </a:cubicBezTo>
                <a:cubicBezTo>
                  <a:pt x="5787256" y="585336"/>
                  <a:pt x="5781927" y="584395"/>
                  <a:pt x="5776617" y="583392"/>
                </a:cubicBezTo>
                <a:lnTo>
                  <a:pt x="5776501" y="582253"/>
                </a:lnTo>
                <a:cubicBezTo>
                  <a:pt x="5454626" y="529393"/>
                  <a:pt x="5195354" y="299826"/>
                  <a:pt x="5110576" y="0"/>
                </a:cubicBezTo>
                <a:close/>
                <a:moveTo>
                  <a:pt x="4492246" y="0"/>
                </a:moveTo>
                <a:lnTo>
                  <a:pt x="4700955" y="0"/>
                </a:lnTo>
                <a:cubicBezTo>
                  <a:pt x="4535485" y="98005"/>
                  <a:pt x="4416076" y="260867"/>
                  <a:pt x="4378225" y="451830"/>
                </a:cubicBezTo>
                <a:cubicBezTo>
                  <a:pt x="4622279" y="399791"/>
                  <a:pt x="4818867" y="226290"/>
                  <a:pt x="4896763" y="0"/>
                </a:cubicBezTo>
                <a:lnTo>
                  <a:pt x="5030779" y="0"/>
                </a:lnTo>
                <a:cubicBezTo>
                  <a:pt x="4946001" y="299826"/>
                  <a:pt x="4686729" y="529393"/>
                  <a:pt x="4364853" y="582253"/>
                </a:cubicBezTo>
                <a:lnTo>
                  <a:pt x="4364737" y="583392"/>
                </a:lnTo>
                <a:cubicBezTo>
                  <a:pt x="4359427" y="584395"/>
                  <a:pt x="4354098" y="585336"/>
                  <a:pt x="4348521" y="584920"/>
                </a:cubicBezTo>
                <a:cubicBezTo>
                  <a:pt x="4317350" y="590430"/>
                  <a:pt x="4285468" y="593388"/>
                  <a:pt x="4253094" y="593911"/>
                </a:cubicBezTo>
                <a:lnTo>
                  <a:pt x="4235976" y="595524"/>
                </a:lnTo>
                <a:lnTo>
                  <a:pt x="4235950" y="595033"/>
                </a:lnTo>
                <a:lnTo>
                  <a:pt x="4235451" y="595066"/>
                </a:lnTo>
                <a:cubicBezTo>
                  <a:pt x="4234885" y="591293"/>
                  <a:pt x="4234858" y="587507"/>
                  <a:pt x="4234858" y="583715"/>
                </a:cubicBezTo>
                <a:cubicBezTo>
                  <a:pt x="4234858" y="578078"/>
                  <a:pt x="4234916" y="572454"/>
                  <a:pt x="4236228" y="566868"/>
                </a:cubicBezTo>
                <a:cubicBezTo>
                  <a:pt x="4236186" y="535786"/>
                  <a:pt x="4238636" y="505143"/>
                  <a:pt x="4243692" y="475137"/>
                </a:cubicBezTo>
                <a:lnTo>
                  <a:pt x="4244233" y="468500"/>
                </a:lnTo>
                <a:cubicBezTo>
                  <a:pt x="4244401" y="468495"/>
                  <a:pt x="4244571" y="468490"/>
                  <a:pt x="4244738" y="468437"/>
                </a:cubicBezTo>
                <a:cubicBezTo>
                  <a:pt x="4271041" y="285283"/>
                  <a:pt x="4360502" y="121704"/>
                  <a:pt x="4492246" y="0"/>
                </a:cubicBezTo>
                <a:close/>
                <a:moveTo>
                  <a:pt x="3418424" y="0"/>
                </a:moveTo>
                <a:lnTo>
                  <a:pt x="3552441" y="0"/>
                </a:lnTo>
                <a:cubicBezTo>
                  <a:pt x="3630337" y="226291"/>
                  <a:pt x="3826926" y="399791"/>
                  <a:pt x="4070978" y="451830"/>
                </a:cubicBezTo>
                <a:cubicBezTo>
                  <a:pt x="4033127" y="260867"/>
                  <a:pt x="3913719" y="98005"/>
                  <a:pt x="3748249" y="0"/>
                </a:cubicBezTo>
                <a:lnTo>
                  <a:pt x="3956957" y="0"/>
                </a:lnTo>
                <a:cubicBezTo>
                  <a:pt x="4088702" y="121703"/>
                  <a:pt x="4178162" y="285283"/>
                  <a:pt x="4204464" y="468437"/>
                </a:cubicBezTo>
                <a:cubicBezTo>
                  <a:pt x="4204632" y="468490"/>
                  <a:pt x="4204801" y="468495"/>
                  <a:pt x="4204970" y="468499"/>
                </a:cubicBezTo>
                <a:lnTo>
                  <a:pt x="4205510" y="475137"/>
                </a:lnTo>
                <a:cubicBezTo>
                  <a:pt x="4210567" y="505143"/>
                  <a:pt x="4213016" y="535786"/>
                  <a:pt x="4212974" y="566868"/>
                </a:cubicBezTo>
                <a:cubicBezTo>
                  <a:pt x="4214286" y="572454"/>
                  <a:pt x="4214345" y="578078"/>
                  <a:pt x="4214345" y="583715"/>
                </a:cubicBezTo>
                <a:cubicBezTo>
                  <a:pt x="4214345" y="587508"/>
                  <a:pt x="4214318" y="591293"/>
                  <a:pt x="4213752" y="595066"/>
                </a:cubicBezTo>
                <a:lnTo>
                  <a:pt x="4213253" y="595033"/>
                </a:lnTo>
                <a:lnTo>
                  <a:pt x="4213227" y="595524"/>
                </a:lnTo>
                <a:lnTo>
                  <a:pt x="4196108" y="593911"/>
                </a:lnTo>
                <a:cubicBezTo>
                  <a:pt x="4163734" y="593388"/>
                  <a:pt x="4131854" y="590430"/>
                  <a:pt x="4100682" y="584920"/>
                </a:cubicBezTo>
                <a:cubicBezTo>
                  <a:pt x="4095105" y="585336"/>
                  <a:pt x="4089776" y="584395"/>
                  <a:pt x="4084465" y="583392"/>
                </a:cubicBezTo>
                <a:lnTo>
                  <a:pt x="4084349" y="582253"/>
                </a:lnTo>
                <a:cubicBezTo>
                  <a:pt x="3762475" y="529393"/>
                  <a:pt x="3503203" y="299826"/>
                  <a:pt x="3418424" y="0"/>
                </a:cubicBezTo>
                <a:close/>
                <a:moveTo>
                  <a:pt x="2800095" y="0"/>
                </a:moveTo>
                <a:lnTo>
                  <a:pt x="3008804" y="0"/>
                </a:lnTo>
                <a:cubicBezTo>
                  <a:pt x="2843334" y="98005"/>
                  <a:pt x="2723925" y="260867"/>
                  <a:pt x="2686074" y="451830"/>
                </a:cubicBezTo>
                <a:cubicBezTo>
                  <a:pt x="2930126" y="399791"/>
                  <a:pt x="3126716" y="226291"/>
                  <a:pt x="3204612" y="0"/>
                </a:cubicBezTo>
                <a:lnTo>
                  <a:pt x="3338628" y="0"/>
                </a:lnTo>
                <a:cubicBezTo>
                  <a:pt x="3253850" y="299826"/>
                  <a:pt x="2994578" y="529393"/>
                  <a:pt x="2672703" y="582253"/>
                </a:cubicBezTo>
                <a:lnTo>
                  <a:pt x="2672586" y="583392"/>
                </a:lnTo>
                <a:cubicBezTo>
                  <a:pt x="2667276" y="584395"/>
                  <a:pt x="2661947" y="585336"/>
                  <a:pt x="2656370" y="584920"/>
                </a:cubicBezTo>
                <a:cubicBezTo>
                  <a:pt x="2625198" y="590430"/>
                  <a:pt x="2593318" y="593388"/>
                  <a:pt x="2560943" y="593911"/>
                </a:cubicBezTo>
                <a:lnTo>
                  <a:pt x="2543825" y="595524"/>
                </a:lnTo>
                <a:lnTo>
                  <a:pt x="2543799" y="595033"/>
                </a:lnTo>
                <a:lnTo>
                  <a:pt x="2543300" y="595066"/>
                </a:lnTo>
                <a:cubicBezTo>
                  <a:pt x="2542734" y="591293"/>
                  <a:pt x="2542707" y="587507"/>
                  <a:pt x="2542707" y="583715"/>
                </a:cubicBezTo>
                <a:cubicBezTo>
                  <a:pt x="2542707" y="578078"/>
                  <a:pt x="2542765" y="572454"/>
                  <a:pt x="2544077" y="566868"/>
                </a:cubicBezTo>
                <a:cubicBezTo>
                  <a:pt x="2544035" y="535786"/>
                  <a:pt x="2546485" y="505143"/>
                  <a:pt x="2551541" y="475137"/>
                </a:cubicBezTo>
                <a:lnTo>
                  <a:pt x="2552082" y="468499"/>
                </a:lnTo>
                <a:cubicBezTo>
                  <a:pt x="2552250" y="468495"/>
                  <a:pt x="2552420" y="468490"/>
                  <a:pt x="2552587" y="468437"/>
                </a:cubicBezTo>
                <a:cubicBezTo>
                  <a:pt x="2578890" y="285283"/>
                  <a:pt x="2668350" y="121703"/>
                  <a:pt x="2800095" y="0"/>
                </a:cubicBezTo>
                <a:close/>
                <a:moveTo>
                  <a:pt x="1726273" y="0"/>
                </a:moveTo>
                <a:lnTo>
                  <a:pt x="1860290" y="0"/>
                </a:lnTo>
                <a:cubicBezTo>
                  <a:pt x="1938186" y="226291"/>
                  <a:pt x="2134775" y="399791"/>
                  <a:pt x="2378827" y="451830"/>
                </a:cubicBezTo>
                <a:cubicBezTo>
                  <a:pt x="2340976" y="260867"/>
                  <a:pt x="2221567" y="98005"/>
                  <a:pt x="2056098" y="0"/>
                </a:cubicBezTo>
                <a:lnTo>
                  <a:pt x="2264806" y="0"/>
                </a:lnTo>
                <a:cubicBezTo>
                  <a:pt x="2396551" y="121703"/>
                  <a:pt x="2486011" y="285283"/>
                  <a:pt x="2512313" y="468437"/>
                </a:cubicBezTo>
                <a:cubicBezTo>
                  <a:pt x="2512481" y="468490"/>
                  <a:pt x="2512650" y="468495"/>
                  <a:pt x="2512819" y="468499"/>
                </a:cubicBezTo>
                <a:lnTo>
                  <a:pt x="2513359" y="475137"/>
                </a:lnTo>
                <a:cubicBezTo>
                  <a:pt x="2518416" y="505143"/>
                  <a:pt x="2520865" y="535786"/>
                  <a:pt x="2520823" y="566868"/>
                </a:cubicBezTo>
                <a:cubicBezTo>
                  <a:pt x="2522135" y="572454"/>
                  <a:pt x="2522194" y="578078"/>
                  <a:pt x="2522194" y="583715"/>
                </a:cubicBezTo>
                <a:cubicBezTo>
                  <a:pt x="2522194" y="587508"/>
                  <a:pt x="2522167" y="591293"/>
                  <a:pt x="2521601" y="595066"/>
                </a:cubicBezTo>
                <a:lnTo>
                  <a:pt x="2521102" y="595033"/>
                </a:lnTo>
                <a:lnTo>
                  <a:pt x="2521076" y="595524"/>
                </a:lnTo>
                <a:lnTo>
                  <a:pt x="2503957" y="593911"/>
                </a:lnTo>
                <a:cubicBezTo>
                  <a:pt x="2471583" y="593388"/>
                  <a:pt x="2439703" y="590430"/>
                  <a:pt x="2408531" y="584920"/>
                </a:cubicBezTo>
                <a:cubicBezTo>
                  <a:pt x="2402954" y="585336"/>
                  <a:pt x="2397625" y="584395"/>
                  <a:pt x="2392314" y="583392"/>
                </a:cubicBezTo>
                <a:lnTo>
                  <a:pt x="2392198" y="582253"/>
                </a:lnTo>
                <a:cubicBezTo>
                  <a:pt x="2070324" y="529393"/>
                  <a:pt x="1811051" y="299826"/>
                  <a:pt x="1726273" y="0"/>
                </a:cubicBezTo>
                <a:close/>
                <a:moveTo>
                  <a:pt x="1107944" y="0"/>
                </a:moveTo>
                <a:lnTo>
                  <a:pt x="1316652" y="0"/>
                </a:lnTo>
                <a:cubicBezTo>
                  <a:pt x="1151183" y="98005"/>
                  <a:pt x="1031774" y="260867"/>
                  <a:pt x="993923" y="451830"/>
                </a:cubicBezTo>
                <a:cubicBezTo>
                  <a:pt x="1237975" y="399791"/>
                  <a:pt x="1434564" y="226291"/>
                  <a:pt x="1512461" y="0"/>
                </a:cubicBezTo>
                <a:lnTo>
                  <a:pt x="1646477" y="0"/>
                </a:lnTo>
                <a:cubicBezTo>
                  <a:pt x="1561699" y="299826"/>
                  <a:pt x="1302427" y="529393"/>
                  <a:pt x="980552" y="582253"/>
                </a:cubicBezTo>
                <a:lnTo>
                  <a:pt x="980435" y="583392"/>
                </a:lnTo>
                <a:cubicBezTo>
                  <a:pt x="975125" y="584395"/>
                  <a:pt x="969796" y="585336"/>
                  <a:pt x="964219" y="584920"/>
                </a:cubicBezTo>
                <a:cubicBezTo>
                  <a:pt x="933047" y="590430"/>
                  <a:pt x="901167" y="593388"/>
                  <a:pt x="868792" y="593911"/>
                </a:cubicBezTo>
                <a:lnTo>
                  <a:pt x="851674" y="595524"/>
                </a:lnTo>
                <a:lnTo>
                  <a:pt x="851648" y="595033"/>
                </a:lnTo>
                <a:lnTo>
                  <a:pt x="851149" y="595066"/>
                </a:lnTo>
                <a:cubicBezTo>
                  <a:pt x="850583" y="591293"/>
                  <a:pt x="850556" y="587507"/>
                  <a:pt x="850556" y="583715"/>
                </a:cubicBezTo>
                <a:cubicBezTo>
                  <a:pt x="850556" y="578078"/>
                  <a:pt x="850614" y="572454"/>
                  <a:pt x="851926" y="566868"/>
                </a:cubicBezTo>
                <a:cubicBezTo>
                  <a:pt x="851884" y="535786"/>
                  <a:pt x="854334" y="505143"/>
                  <a:pt x="859390" y="475137"/>
                </a:cubicBezTo>
                <a:lnTo>
                  <a:pt x="859931" y="468499"/>
                </a:lnTo>
                <a:cubicBezTo>
                  <a:pt x="860099" y="468495"/>
                  <a:pt x="860269" y="468490"/>
                  <a:pt x="860436" y="468437"/>
                </a:cubicBezTo>
                <a:cubicBezTo>
                  <a:pt x="886739" y="285283"/>
                  <a:pt x="976199" y="121704"/>
                  <a:pt x="1107944" y="0"/>
                </a:cubicBezTo>
                <a:close/>
                <a:moveTo>
                  <a:pt x="34122" y="0"/>
                </a:moveTo>
                <a:lnTo>
                  <a:pt x="168138" y="0"/>
                </a:lnTo>
                <a:cubicBezTo>
                  <a:pt x="246034" y="226290"/>
                  <a:pt x="442624" y="399791"/>
                  <a:pt x="686676" y="451830"/>
                </a:cubicBezTo>
                <a:cubicBezTo>
                  <a:pt x="648825" y="260867"/>
                  <a:pt x="529416" y="98005"/>
                  <a:pt x="363946" y="0"/>
                </a:cubicBezTo>
                <a:lnTo>
                  <a:pt x="572655" y="0"/>
                </a:lnTo>
                <a:cubicBezTo>
                  <a:pt x="704400" y="121703"/>
                  <a:pt x="793860" y="285283"/>
                  <a:pt x="820162" y="468437"/>
                </a:cubicBezTo>
                <a:cubicBezTo>
                  <a:pt x="820330" y="468490"/>
                  <a:pt x="820499" y="468495"/>
                  <a:pt x="820668" y="468500"/>
                </a:cubicBezTo>
                <a:lnTo>
                  <a:pt x="821208" y="475137"/>
                </a:lnTo>
                <a:cubicBezTo>
                  <a:pt x="826265" y="505143"/>
                  <a:pt x="828714" y="535786"/>
                  <a:pt x="828672" y="566868"/>
                </a:cubicBezTo>
                <a:cubicBezTo>
                  <a:pt x="829984" y="572454"/>
                  <a:pt x="830043" y="578078"/>
                  <a:pt x="830043" y="583715"/>
                </a:cubicBezTo>
                <a:cubicBezTo>
                  <a:pt x="830043" y="587508"/>
                  <a:pt x="830016" y="591293"/>
                  <a:pt x="829450" y="595066"/>
                </a:cubicBezTo>
                <a:lnTo>
                  <a:pt x="828951" y="595033"/>
                </a:lnTo>
                <a:lnTo>
                  <a:pt x="828925" y="595524"/>
                </a:lnTo>
                <a:lnTo>
                  <a:pt x="811806" y="593911"/>
                </a:lnTo>
                <a:cubicBezTo>
                  <a:pt x="779432" y="593388"/>
                  <a:pt x="747552" y="590430"/>
                  <a:pt x="716380" y="584920"/>
                </a:cubicBezTo>
                <a:cubicBezTo>
                  <a:pt x="710803" y="585336"/>
                  <a:pt x="705474" y="584395"/>
                  <a:pt x="700163" y="583392"/>
                </a:cubicBezTo>
                <a:lnTo>
                  <a:pt x="700047" y="582253"/>
                </a:lnTo>
                <a:cubicBezTo>
                  <a:pt x="378172" y="529393"/>
                  <a:pt x="118900" y="299826"/>
                  <a:pt x="34122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16906" y="23808658"/>
            <a:ext cx="32587406" cy="7022592"/>
          </a:xfrm>
        </p:spPr>
        <p:txBody>
          <a:bodyPr anchor="ctr">
            <a:normAutofit/>
          </a:bodyPr>
          <a:lstStyle>
            <a:lvl1pPr algn="r">
              <a:defRPr sz="21120" b="0" spc="960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6101734" y="23808658"/>
            <a:ext cx="13418344" cy="7022592"/>
          </a:xfrm>
        </p:spPr>
        <p:txBody>
          <a:bodyPr lIns="91440" rIns="91440" anchor="ctr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768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2194560" indent="0">
              <a:buNone/>
              <a:defRPr sz="7680">
                <a:solidFill>
                  <a:schemeClr val="tx1">
                    <a:tint val="75000"/>
                  </a:schemeClr>
                </a:solidFill>
              </a:defRPr>
            </a:lvl2pPr>
            <a:lvl3pPr marL="4389120" indent="0">
              <a:buNone/>
              <a:defRPr sz="7680">
                <a:solidFill>
                  <a:schemeClr val="tx1">
                    <a:tint val="75000"/>
                  </a:schemeClr>
                </a:solidFill>
              </a:defRPr>
            </a:lvl3pPr>
            <a:lvl4pPr marL="6583680" indent="0">
              <a:buNone/>
              <a:defRPr sz="6720">
                <a:solidFill>
                  <a:schemeClr val="tx1">
                    <a:tint val="75000"/>
                  </a:schemeClr>
                </a:solidFill>
              </a:defRPr>
            </a:lvl4pPr>
            <a:lvl5pPr marL="8778240" indent="0">
              <a:buNone/>
              <a:defRPr sz="6720">
                <a:solidFill>
                  <a:schemeClr val="tx1">
                    <a:tint val="75000"/>
                  </a:schemeClr>
                </a:solidFill>
              </a:defRPr>
            </a:lvl5pPr>
            <a:lvl6pPr marL="10972800" indent="0">
              <a:buNone/>
              <a:defRPr sz="6720">
                <a:solidFill>
                  <a:schemeClr val="tx1">
                    <a:tint val="75000"/>
                  </a:schemeClr>
                </a:solidFill>
              </a:defRPr>
            </a:lvl6pPr>
            <a:lvl7pPr marL="13167360" indent="0">
              <a:buNone/>
              <a:defRPr sz="6720">
                <a:solidFill>
                  <a:schemeClr val="tx1">
                    <a:tint val="75000"/>
                  </a:schemeClr>
                </a:solidFill>
              </a:defRPr>
            </a:lvl7pPr>
            <a:lvl8pPr marL="15361920" indent="0">
              <a:buNone/>
              <a:defRPr sz="6720">
                <a:solidFill>
                  <a:schemeClr val="tx1">
                    <a:tint val="75000"/>
                  </a:schemeClr>
                </a:solidFill>
              </a:defRPr>
            </a:lvl8pPr>
            <a:lvl9pPr marL="17556480" indent="0">
              <a:buNone/>
              <a:defRPr sz="672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1/5/2026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8" name="Straight Connector 7"/>
          <p:cNvCxnSpPr/>
          <p:nvPr/>
        </p:nvCxnSpPr>
        <p:spPr>
          <a:xfrm flipV="1">
            <a:off x="35163585" y="25267709"/>
            <a:ext cx="0" cy="4389120"/>
          </a:xfrm>
          <a:prstGeom prst="line">
            <a:avLst/>
          </a:prstGeom>
          <a:ln w="19050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8670853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93870" y="2809037"/>
            <a:ext cx="40753427" cy="719815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293870" y="10972800"/>
            <a:ext cx="19935825" cy="1931212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111472" y="10972800"/>
            <a:ext cx="19935825" cy="1931212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1/5/2026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8895853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4293870" y="2809037"/>
            <a:ext cx="40753427" cy="719815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293870" y="10462253"/>
            <a:ext cx="19935825" cy="3950208"/>
          </a:xfrm>
        </p:spPr>
        <p:txBody>
          <a:bodyPr lIns="137160" rIns="137160" anchor="ctr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10560" b="0" cap="none" baseline="0">
                <a:solidFill>
                  <a:schemeClr val="accent1"/>
                </a:solidFill>
                <a:latin typeface="+mn-lt"/>
              </a:defRPr>
            </a:lvl1pPr>
            <a:lvl2pPr marL="2194560" indent="0">
              <a:buNone/>
              <a:defRPr sz="9600" b="1"/>
            </a:lvl2pPr>
            <a:lvl3pPr marL="4389120" indent="0">
              <a:buNone/>
              <a:defRPr sz="8640" b="1"/>
            </a:lvl3pPr>
            <a:lvl4pPr marL="6583680" indent="0">
              <a:buNone/>
              <a:defRPr sz="7680" b="1"/>
            </a:lvl4pPr>
            <a:lvl5pPr marL="8778240" indent="0">
              <a:buNone/>
              <a:defRPr sz="7680" b="1"/>
            </a:lvl5pPr>
            <a:lvl6pPr marL="10972800" indent="0">
              <a:buNone/>
              <a:defRPr sz="7680" b="1"/>
            </a:lvl6pPr>
            <a:lvl7pPr marL="13167360" indent="0">
              <a:buNone/>
              <a:defRPr sz="7680" b="1"/>
            </a:lvl7pPr>
            <a:lvl8pPr marL="15361920" indent="0">
              <a:buNone/>
              <a:defRPr sz="7680" b="1"/>
            </a:lvl8pPr>
            <a:lvl9pPr marL="17556480" indent="0">
              <a:buNone/>
              <a:defRPr sz="768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293870" y="14245382"/>
            <a:ext cx="19935825" cy="1603954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25111472" y="10462253"/>
            <a:ext cx="19935825" cy="3950208"/>
          </a:xfrm>
        </p:spPr>
        <p:txBody>
          <a:bodyPr lIns="137160" rIns="137160" anchor="ctr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lang="en-US" sz="10560" b="0" kern="1200" cap="none" baseline="0" dirty="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1pPr>
            <a:lvl2pPr marL="2194560" indent="0">
              <a:buNone/>
              <a:defRPr sz="9600" b="1"/>
            </a:lvl2pPr>
            <a:lvl3pPr marL="4389120" indent="0">
              <a:buNone/>
              <a:defRPr sz="8640" b="1"/>
            </a:lvl3pPr>
            <a:lvl4pPr marL="6583680" indent="0">
              <a:buNone/>
              <a:defRPr sz="7680" b="1"/>
            </a:lvl4pPr>
            <a:lvl5pPr marL="8778240" indent="0">
              <a:buNone/>
              <a:defRPr sz="7680" b="1"/>
            </a:lvl5pPr>
            <a:lvl6pPr marL="10972800" indent="0">
              <a:buNone/>
              <a:defRPr sz="7680" b="1"/>
            </a:lvl6pPr>
            <a:lvl7pPr marL="13167360" indent="0">
              <a:buNone/>
              <a:defRPr sz="7680" b="1"/>
            </a:lvl7pPr>
            <a:lvl8pPr marL="15361920" indent="0">
              <a:buNone/>
              <a:defRPr sz="7680" b="1"/>
            </a:lvl8pPr>
            <a:lvl9pPr marL="17556480" indent="0">
              <a:buNone/>
              <a:defRPr sz="7680" b="1"/>
            </a:lvl9pPr>
          </a:lstStyle>
          <a:p>
            <a:pPr marL="0" lvl="0" indent="0" algn="l" defTabSz="4389120" rtl="0" eaLnBrk="1" latinLnBrk="0" hangingPunct="1">
              <a:lnSpc>
                <a:spcPct val="90000"/>
              </a:lnSpc>
              <a:spcBef>
                <a:spcPts val="8640"/>
              </a:spcBef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25111472" y="14245382"/>
            <a:ext cx="19935825" cy="1603954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1/5/2026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8625183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1/5/2026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123541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1/5/2026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6392487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4293870" y="2263243"/>
            <a:ext cx="18402300" cy="8339328"/>
          </a:xfrm>
        </p:spPr>
        <p:txBody>
          <a:bodyPr>
            <a:noAutofit/>
          </a:bodyPr>
          <a:lstStyle>
            <a:lvl1pPr>
              <a:lnSpc>
                <a:spcPct val="80000"/>
              </a:lnSpc>
              <a:defRPr sz="1728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3961328" y="3950208"/>
            <a:ext cx="23807976" cy="24886310"/>
          </a:xfrm>
        </p:spPr>
        <p:txBody>
          <a:bodyPr>
            <a:normAutofit/>
          </a:bodyPr>
          <a:lstStyle>
            <a:lvl1pPr>
              <a:defRPr sz="9600"/>
            </a:lvl1pPr>
            <a:lvl2pPr>
              <a:defRPr sz="7680"/>
            </a:lvl2pPr>
            <a:lvl3pPr>
              <a:defRPr sz="5760"/>
            </a:lvl3pPr>
            <a:lvl4pPr>
              <a:defRPr sz="5760"/>
            </a:lvl4pPr>
            <a:lvl5pPr>
              <a:defRPr sz="5760"/>
            </a:lvl5pPr>
            <a:lvl6pPr>
              <a:defRPr sz="5760"/>
            </a:lvl6pPr>
            <a:lvl7pPr>
              <a:defRPr sz="5760"/>
            </a:lvl7pPr>
            <a:lvl8pPr>
              <a:defRPr sz="5760"/>
            </a:lvl8pPr>
            <a:lvl9pPr>
              <a:defRPr sz="576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293870" y="10836029"/>
            <a:ext cx="18402300" cy="18059011"/>
          </a:xfrm>
        </p:spPr>
        <p:txBody>
          <a:bodyPr lIns="91440" rIns="91440">
            <a:normAutofit/>
          </a:bodyPr>
          <a:lstStyle>
            <a:lvl1pPr marL="0" indent="0">
              <a:lnSpc>
                <a:spcPct val="108000"/>
              </a:lnSpc>
              <a:spcBef>
                <a:spcPts val="2880"/>
              </a:spcBef>
              <a:buNone/>
              <a:defRPr sz="7680"/>
            </a:lvl1pPr>
            <a:lvl2pPr marL="2194560" indent="0">
              <a:buNone/>
              <a:defRPr sz="5760"/>
            </a:lvl2pPr>
            <a:lvl3pPr marL="4389120" indent="0">
              <a:buNone/>
              <a:defRPr sz="4800"/>
            </a:lvl3pPr>
            <a:lvl4pPr marL="6583680" indent="0">
              <a:buNone/>
              <a:defRPr sz="4320"/>
            </a:lvl4pPr>
            <a:lvl5pPr marL="8778240" indent="0">
              <a:buNone/>
              <a:defRPr sz="4320"/>
            </a:lvl5pPr>
            <a:lvl6pPr marL="10972800" indent="0">
              <a:buNone/>
              <a:defRPr sz="4320"/>
            </a:lvl6pPr>
            <a:lvl7pPr marL="13167360" indent="0">
              <a:buNone/>
              <a:defRPr sz="4320"/>
            </a:lvl7pPr>
            <a:lvl8pPr marL="15361920" indent="0">
              <a:buNone/>
              <a:defRPr sz="4320"/>
            </a:lvl8pPr>
            <a:lvl9pPr marL="17556480" indent="0">
              <a:buNone/>
              <a:defRPr sz="432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1/5/2026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1574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16906" y="23808662"/>
            <a:ext cx="32587406" cy="7022592"/>
          </a:xfrm>
        </p:spPr>
        <p:txBody>
          <a:bodyPr anchor="ctr">
            <a:normAutofit/>
          </a:bodyPr>
          <a:lstStyle>
            <a:lvl1pPr algn="r">
              <a:defRPr sz="21120" spc="960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0" y="-5"/>
            <a:ext cx="51104721" cy="21945600"/>
          </a:xfrm>
          <a:solidFill>
            <a:schemeClr val="accent1">
              <a:lumMod val="60000"/>
              <a:lumOff val="40000"/>
            </a:schemeClr>
          </a:solidFill>
        </p:spPr>
        <p:txBody>
          <a:bodyPr lIns="457200" tIns="365760" anchor="t"/>
          <a:lstStyle>
            <a:lvl1pPr marL="0" indent="0">
              <a:buNone/>
              <a:defRPr sz="11520"/>
            </a:lvl1pPr>
            <a:lvl2pPr marL="1645920" indent="0">
              <a:buNone/>
              <a:defRPr sz="10080"/>
            </a:lvl2pPr>
            <a:lvl3pPr marL="3291840" indent="0">
              <a:buNone/>
              <a:defRPr sz="8640"/>
            </a:lvl3pPr>
            <a:lvl4pPr marL="4937760" indent="0">
              <a:buNone/>
              <a:defRPr sz="7200"/>
            </a:lvl4pPr>
            <a:lvl5pPr marL="6583680" indent="0">
              <a:buNone/>
              <a:defRPr sz="7200"/>
            </a:lvl5pPr>
            <a:lvl6pPr marL="8229600" indent="0">
              <a:buNone/>
              <a:defRPr sz="7200"/>
            </a:lvl6pPr>
            <a:lvl7pPr marL="9875520" indent="0">
              <a:buNone/>
              <a:defRPr sz="7200"/>
            </a:lvl7pPr>
            <a:lvl8pPr marL="11521440" indent="0">
              <a:buNone/>
              <a:defRPr sz="7200"/>
            </a:lvl8pPr>
            <a:lvl9pPr marL="13167360" indent="0">
              <a:buNone/>
              <a:defRPr sz="72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6101734" y="23808662"/>
            <a:ext cx="13418344" cy="7022592"/>
          </a:xfrm>
        </p:spPr>
        <p:txBody>
          <a:bodyPr lIns="91440" rIns="91440" anchor="ctr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768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1645920" indent="0">
              <a:buNone/>
              <a:defRPr sz="5040"/>
            </a:lvl2pPr>
            <a:lvl3pPr marL="3291840" indent="0">
              <a:buNone/>
              <a:defRPr sz="4320"/>
            </a:lvl3pPr>
            <a:lvl4pPr marL="4937760" indent="0">
              <a:buNone/>
              <a:defRPr sz="3600"/>
            </a:lvl4pPr>
            <a:lvl5pPr marL="6583680" indent="0">
              <a:buNone/>
              <a:defRPr sz="3600"/>
            </a:lvl5pPr>
            <a:lvl6pPr marL="8229600" indent="0">
              <a:buNone/>
              <a:defRPr sz="3600"/>
            </a:lvl6pPr>
            <a:lvl7pPr marL="9875520" indent="0">
              <a:buNone/>
              <a:defRPr sz="3600"/>
            </a:lvl7pPr>
            <a:lvl8pPr marL="11521440" indent="0">
              <a:buNone/>
              <a:defRPr sz="3600"/>
            </a:lvl8pPr>
            <a:lvl9pPr marL="13167360" indent="0">
              <a:buNone/>
              <a:defRPr sz="36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1/5/2026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8" name="Straight Connector 7"/>
          <p:cNvCxnSpPr/>
          <p:nvPr/>
        </p:nvCxnSpPr>
        <p:spPr>
          <a:xfrm flipV="1">
            <a:off x="35163585" y="25267709"/>
            <a:ext cx="0" cy="438912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64002205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1/5/2026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4408324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36580969" y="3657600"/>
            <a:ext cx="11022211" cy="25968960"/>
          </a:xfrm>
        </p:spPr>
        <p:txBody>
          <a:bodyPr vert="eaVert" lIns="45720" tIns="91440" rIns="45720" bIns="91440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153305" y="3657600"/>
            <a:ext cx="31788695" cy="2596896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1/5/2026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7" name="Straight Connector 6"/>
          <p:cNvCxnSpPr/>
          <p:nvPr/>
        </p:nvCxnSpPr>
        <p:spPr>
          <a:xfrm rot="5400000" flipV="1">
            <a:off x="42171938" y="562116"/>
            <a:ext cx="0" cy="3833813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14411078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293870" y="2809037"/>
            <a:ext cx="40753427" cy="719815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293873" y="10972800"/>
            <a:ext cx="40753432" cy="19312128"/>
          </a:xfrm>
          <a:prstGeom prst="rect">
            <a:avLst/>
          </a:prstGeom>
        </p:spPr>
        <p:txBody>
          <a:bodyPr vert="horz" lIns="45720" tIns="45720" rIns="4572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293878" y="31059379"/>
            <a:ext cx="9031692" cy="131673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480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defRPr>
            </a:lvl1pPr>
          </a:lstStyle>
          <a:p>
            <a:fld id="{1D8BD707-D9CF-40AE-B4C6-C98DA3205C09}" type="datetimeFigureOut">
              <a:rPr lang="en-US" smtClean="0"/>
              <a:pPr/>
              <a:t>1/5/2026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0305007" y="31059379"/>
            <a:ext cx="24743095" cy="131673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4800" cap="all" baseline="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5437778" y="31059379"/>
            <a:ext cx="4082300" cy="131673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480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7" name="Straight Connector 6"/>
          <p:cNvCxnSpPr/>
          <p:nvPr/>
        </p:nvCxnSpPr>
        <p:spPr>
          <a:xfrm flipV="1">
            <a:off x="3194844" y="3966355"/>
            <a:ext cx="0" cy="438912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228125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4389120" rtl="0" eaLnBrk="1" latinLnBrk="0" hangingPunct="1">
        <a:lnSpc>
          <a:spcPct val="80000"/>
        </a:lnSpc>
        <a:spcBef>
          <a:spcPct val="0"/>
        </a:spcBef>
        <a:buNone/>
        <a:defRPr sz="21120" kern="1200" cap="all" spc="480" baseline="0">
          <a:solidFill>
            <a:schemeClr val="tx1">
              <a:lumMod val="95000"/>
              <a:lumOff val="5000"/>
            </a:schemeClr>
          </a:solidFill>
          <a:latin typeface="+mj-lt"/>
          <a:ea typeface="+mj-ea"/>
          <a:cs typeface="+mj-cs"/>
        </a:defRPr>
      </a:lvl1pPr>
    </p:titleStyle>
    <p:bodyStyle>
      <a:lvl1pPr marL="438912" indent="-438912" algn="l" defTabSz="4389120" rtl="0" eaLnBrk="1" latinLnBrk="0" hangingPunct="1">
        <a:lnSpc>
          <a:spcPct val="90000"/>
        </a:lnSpc>
        <a:spcBef>
          <a:spcPts val="5760"/>
        </a:spcBef>
        <a:spcAft>
          <a:spcPts val="960"/>
        </a:spcAft>
        <a:buClr>
          <a:schemeClr val="accent1"/>
        </a:buClr>
        <a:buSzPct val="100000"/>
        <a:buFont typeface="Tw Cen MT" panose="020B0602020104020603" pitchFamily="34" charset="0"/>
        <a:buChar char=" "/>
        <a:defRPr sz="9600" kern="1200">
          <a:solidFill>
            <a:schemeClr val="tx1"/>
          </a:solidFill>
          <a:latin typeface="+mn-lt"/>
          <a:ea typeface="+mn-ea"/>
          <a:cs typeface="+mn-cs"/>
        </a:defRPr>
      </a:lvl1pPr>
      <a:lvl2pPr marL="1272845" indent="-658368" algn="l" defTabSz="4389120" rtl="0" eaLnBrk="1" latinLnBrk="0" hangingPunct="1">
        <a:lnSpc>
          <a:spcPct val="90000"/>
        </a:lnSpc>
        <a:spcBef>
          <a:spcPts val="960"/>
        </a:spcBef>
        <a:spcAft>
          <a:spcPts val="1920"/>
        </a:spcAft>
        <a:buClr>
          <a:schemeClr val="accent1"/>
        </a:buClr>
        <a:buFont typeface="Wingdings 3" pitchFamily="18" charset="2"/>
        <a:buChar char=""/>
        <a:defRPr sz="7680" kern="1200">
          <a:solidFill>
            <a:schemeClr val="tx1"/>
          </a:solidFill>
          <a:latin typeface="+mn-lt"/>
          <a:ea typeface="+mn-ea"/>
          <a:cs typeface="+mn-cs"/>
        </a:defRPr>
      </a:lvl2pPr>
      <a:lvl3pPr marL="2150669" indent="-658368" algn="l" defTabSz="4389120" rtl="0" eaLnBrk="1" latinLnBrk="0" hangingPunct="1">
        <a:lnSpc>
          <a:spcPct val="90000"/>
        </a:lnSpc>
        <a:spcBef>
          <a:spcPts val="960"/>
        </a:spcBef>
        <a:spcAft>
          <a:spcPts val="1920"/>
        </a:spcAft>
        <a:buClr>
          <a:schemeClr val="accent1"/>
        </a:buClr>
        <a:buFont typeface="Wingdings 3" pitchFamily="18" charset="2"/>
        <a:buChar char=""/>
        <a:defRPr sz="5760" kern="1200">
          <a:solidFill>
            <a:schemeClr val="tx1"/>
          </a:solidFill>
          <a:latin typeface="+mn-lt"/>
          <a:ea typeface="+mn-ea"/>
          <a:cs typeface="+mn-cs"/>
        </a:defRPr>
      </a:lvl3pPr>
      <a:lvl4pPr marL="2852928" indent="-658368" algn="l" defTabSz="4389120" rtl="0" eaLnBrk="1" latinLnBrk="0" hangingPunct="1">
        <a:lnSpc>
          <a:spcPct val="90000"/>
        </a:lnSpc>
        <a:spcBef>
          <a:spcPts val="960"/>
        </a:spcBef>
        <a:spcAft>
          <a:spcPts val="1920"/>
        </a:spcAft>
        <a:buClr>
          <a:schemeClr val="accent1"/>
        </a:buClr>
        <a:buFont typeface="Wingdings 3" pitchFamily="18" charset="2"/>
        <a:buChar char=""/>
        <a:defRPr sz="5760" kern="1200">
          <a:solidFill>
            <a:schemeClr val="tx1"/>
          </a:solidFill>
          <a:latin typeface="+mn-lt"/>
          <a:ea typeface="+mn-ea"/>
          <a:cs typeface="+mn-cs"/>
        </a:defRPr>
      </a:lvl4pPr>
      <a:lvl5pPr marL="3730752" indent="-658368" algn="l" defTabSz="4389120" rtl="0" eaLnBrk="1" latinLnBrk="0" hangingPunct="1">
        <a:lnSpc>
          <a:spcPct val="90000"/>
        </a:lnSpc>
        <a:spcBef>
          <a:spcPts val="960"/>
        </a:spcBef>
        <a:spcAft>
          <a:spcPts val="1920"/>
        </a:spcAft>
        <a:buClr>
          <a:schemeClr val="accent1"/>
        </a:buClr>
        <a:buFont typeface="Wingdings 3" pitchFamily="18" charset="2"/>
        <a:buChar char=""/>
        <a:defRPr sz="5760" kern="1200">
          <a:solidFill>
            <a:schemeClr val="tx1"/>
          </a:solidFill>
          <a:latin typeface="+mn-lt"/>
          <a:ea typeface="+mn-ea"/>
          <a:cs typeface="+mn-cs"/>
        </a:defRPr>
      </a:lvl5pPr>
      <a:lvl6pPr marL="4389120" indent="-658368" algn="l" defTabSz="4389120" rtl="0" eaLnBrk="1" latinLnBrk="0" hangingPunct="1">
        <a:lnSpc>
          <a:spcPct val="90000"/>
        </a:lnSpc>
        <a:spcBef>
          <a:spcPts val="960"/>
        </a:spcBef>
        <a:spcAft>
          <a:spcPts val="1920"/>
        </a:spcAft>
        <a:buClr>
          <a:schemeClr val="accent1"/>
        </a:buClr>
        <a:buFont typeface="Wingdings 3" pitchFamily="18" charset="2"/>
        <a:buChar char=""/>
        <a:defRPr sz="5760" kern="1200">
          <a:solidFill>
            <a:schemeClr val="tx1"/>
          </a:solidFill>
          <a:latin typeface="+mn-lt"/>
          <a:ea typeface="+mn-ea"/>
          <a:cs typeface="+mn-cs"/>
        </a:defRPr>
      </a:lvl6pPr>
      <a:lvl7pPr marL="5091379" indent="-658368" algn="l" defTabSz="4389120" rtl="0" eaLnBrk="1" latinLnBrk="0" hangingPunct="1">
        <a:lnSpc>
          <a:spcPct val="90000"/>
        </a:lnSpc>
        <a:spcBef>
          <a:spcPts val="960"/>
        </a:spcBef>
        <a:spcAft>
          <a:spcPts val="1920"/>
        </a:spcAft>
        <a:buClr>
          <a:schemeClr val="accent1"/>
        </a:buClr>
        <a:buFont typeface="Wingdings 3" pitchFamily="18" charset="2"/>
        <a:buChar char=""/>
        <a:defRPr sz="5760" kern="1200">
          <a:solidFill>
            <a:schemeClr val="tx1"/>
          </a:solidFill>
          <a:latin typeface="+mn-lt"/>
          <a:ea typeface="+mn-ea"/>
          <a:cs typeface="+mn-cs"/>
        </a:defRPr>
      </a:lvl7pPr>
      <a:lvl8pPr marL="5837530" indent="-658368" algn="l" defTabSz="4389120" rtl="0" eaLnBrk="1" latinLnBrk="0" hangingPunct="1">
        <a:lnSpc>
          <a:spcPct val="90000"/>
        </a:lnSpc>
        <a:spcBef>
          <a:spcPts val="960"/>
        </a:spcBef>
        <a:spcAft>
          <a:spcPts val="1920"/>
        </a:spcAft>
        <a:buClr>
          <a:schemeClr val="accent1"/>
        </a:buClr>
        <a:buFont typeface="Wingdings 3" pitchFamily="18" charset="2"/>
        <a:buChar char=""/>
        <a:defRPr sz="5760" kern="1200">
          <a:solidFill>
            <a:schemeClr val="tx1"/>
          </a:solidFill>
          <a:latin typeface="+mn-lt"/>
          <a:ea typeface="+mn-ea"/>
          <a:cs typeface="+mn-cs"/>
        </a:defRPr>
      </a:lvl8pPr>
      <a:lvl9pPr marL="6539789" indent="-658368" algn="l" defTabSz="4389120" rtl="0" eaLnBrk="1" latinLnBrk="0" hangingPunct="1">
        <a:lnSpc>
          <a:spcPct val="90000"/>
        </a:lnSpc>
        <a:spcBef>
          <a:spcPts val="960"/>
        </a:spcBef>
        <a:spcAft>
          <a:spcPts val="1920"/>
        </a:spcAft>
        <a:buClr>
          <a:schemeClr val="accent1"/>
        </a:buClr>
        <a:buFont typeface="Wingdings 3" pitchFamily="18" charset="2"/>
        <a:buChar char=""/>
        <a:defRPr sz="576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1pPr>
      <a:lvl2pPr marL="219456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2pPr>
      <a:lvl3pPr marL="438912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3pPr>
      <a:lvl4pPr marL="658368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4pPr>
      <a:lvl5pPr marL="877824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5pPr>
      <a:lvl6pPr marL="1097280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6pPr>
      <a:lvl7pPr marL="1316736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7pPr>
      <a:lvl8pPr marL="1536192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8pPr>
      <a:lvl9pPr marL="1755648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svg"/><Relationship Id="rId13" Type="http://schemas.openxmlformats.org/officeDocument/2006/relationships/image" Target="../media/image12.png"/><Relationship Id="rId18" Type="http://schemas.openxmlformats.org/officeDocument/2006/relationships/image" Target="../media/image17.sv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12" Type="http://schemas.openxmlformats.org/officeDocument/2006/relationships/image" Target="../media/image11.svg"/><Relationship Id="rId17" Type="http://schemas.openxmlformats.org/officeDocument/2006/relationships/image" Target="../media/image16.png"/><Relationship Id="rId2" Type="http://schemas.openxmlformats.org/officeDocument/2006/relationships/notesSlide" Target="../notesSlides/notesSlide1.xml"/><Relationship Id="rId16" Type="http://schemas.openxmlformats.org/officeDocument/2006/relationships/image" Target="../media/image15.svg"/><Relationship Id="rId20" Type="http://schemas.openxmlformats.org/officeDocument/2006/relationships/image" Target="../media/image19.sv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svg"/><Relationship Id="rId11" Type="http://schemas.openxmlformats.org/officeDocument/2006/relationships/image" Target="../media/image10.png"/><Relationship Id="rId5" Type="http://schemas.openxmlformats.org/officeDocument/2006/relationships/image" Target="../media/image4.png"/><Relationship Id="rId15" Type="http://schemas.openxmlformats.org/officeDocument/2006/relationships/image" Target="../media/image14.png"/><Relationship Id="rId10" Type="http://schemas.openxmlformats.org/officeDocument/2006/relationships/image" Target="../media/image9.svg"/><Relationship Id="rId19" Type="http://schemas.openxmlformats.org/officeDocument/2006/relationships/image" Target="../media/image18.png"/><Relationship Id="rId4" Type="http://schemas.openxmlformats.org/officeDocument/2006/relationships/image" Target="../media/image3.png"/><Relationship Id="rId9" Type="http://schemas.openxmlformats.org/officeDocument/2006/relationships/image" Target="../media/image8.png"/><Relationship Id="rId14" Type="http://schemas.openxmlformats.org/officeDocument/2006/relationships/image" Target="../media/image13.sv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svg"/><Relationship Id="rId13" Type="http://schemas.openxmlformats.org/officeDocument/2006/relationships/image" Target="../media/image12.png"/><Relationship Id="rId18" Type="http://schemas.openxmlformats.org/officeDocument/2006/relationships/image" Target="../media/image17.sv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12" Type="http://schemas.openxmlformats.org/officeDocument/2006/relationships/image" Target="../media/image11.svg"/><Relationship Id="rId17" Type="http://schemas.openxmlformats.org/officeDocument/2006/relationships/image" Target="../media/image16.png"/><Relationship Id="rId2" Type="http://schemas.openxmlformats.org/officeDocument/2006/relationships/notesSlide" Target="../notesSlides/notesSlide2.xml"/><Relationship Id="rId16" Type="http://schemas.openxmlformats.org/officeDocument/2006/relationships/image" Target="../media/image15.svg"/><Relationship Id="rId20" Type="http://schemas.openxmlformats.org/officeDocument/2006/relationships/image" Target="../media/image19.sv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svg"/><Relationship Id="rId11" Type="http://schemas.openxmlformats.org/officeDocument/2006/relationships/image" Target="../media/image10.png"/><Relationship Id="rId5" Type="http://schemas.openxmlformats.org/officeDocument/2006/relationships/image" Target="../media/image4.png"/><Relationship Id="rId15" Type="http://schemas.openxmlformats.org/officeDocument/2006/relationships/image" Target="../media/image14.png"/><Relationship Id="rId10" Type="http://schemas.openxmlformats.org/officeDocument/2006/relationships/image" Target="../media/image9.svg"/><Relationship Id="rId19" Type="http://schemas.openxmlformats.org/officeDocument/2006/relationships/image" Target="../media/image18.png"/><Relationship Id="rId4" Type="http://schemas.openxmlformats.org/officeDocument/2006/relationships/image" Target="../media/image3.png"/><Relationship Id="rId9" Type="http://schemas.openxmlformats.org/officeDocument/2006/relationships/image" Target="../media/image8.png"/><Relationship Id="rId14" Type="http://schemas.openxmlformats.org/officeDocument/2006/relationships/image" Target="../media/image13.sv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svg"/><Relationship Id="rId13" Type="http://schemas.openxmlformats.org/officeDocument/2006/relationships/image" Target="../media/image12.png"/><Relationship Id="rId18" Type="http://schemas.openxmlformats.org/officeDocument/2006/relationships/image" Target="../media/image17.sv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12" Type="http://schemas.openxmlformats.org/officeDocument/2006/relationships/image" Target="../media/image11.svg"/><Relationship Id="rId17" Type="http://schemas.openxmlformats.org/officeDocument/2006/relationships/image" Target="../media/image16.png"/><Relationship Id="rId2" Type="http://schemas.openxmlformats.org/officeDocument/2006/relationships/notesSlide" Target="../notesSlides/notesSlide3.xml"/><Relationship Id="rId16" Type="http://schemas.openxmlformats.org/officeDocument/2006/relationships/image" Target="../media/image15.svg"/><Relationship Id="rId20" Type="http://schemas.openxmlformats.org/officeDocument/2006/relationships/image" Target="../media/image19.sv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svg"/><Relationship Id="rId11" Type="http://schemas.openxmlformats.org/officeDocument/2006/relationships/image" Target="../media/image10.png"/><Relationship Id="rId5" Type="http://schemas.openxmlformats.org/officeDocument/2006/relationships/image" Target="../media/image4.png"/><Relationship Id="rId15" Type="http://schemas.openxmlformats.org/officeDocument/2006/relationships/image" Target="../media/image14.png"/><Relationship Id="rId10" Type="http://schemas.openxmlformats.org/officeDocument/2006/relationships/image" Target="../media/image9.svg"/><Relationship Id="rId19" Type="http://schemas.openxmlformats.org/officeDocument/2006/relationships/image" Target="../media/image18.png"/><Relationship Id="rId4" Type="http://schemas.openxmlformats.org/officeDocument/2006/relationships/image" Target="../media/image3.png"/><Relationship Id="rId9" Type="http://schemas.openxmlformats.org/officeDocument/2006/relationships/image" Target="../media/image8.png"/><Relationship Id="rId14" Type="http://schemas.openxmlformats.org/officeDocument/2006/relationships/image" Target="../media/image13.sv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svg"/><Relationship Id="rId13" Type="http://schemas.openxmlformats.org/officeDocument/2006/relationships/image" Target="../media/image12.png"/><Relationship Id="rId18" Type="http://schemas.openxmlformats.org/officeDocument/2006/relationships/image" Target="../media/image17.sv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12" Type="http://schemas.openxmlformats.org/officeDocument/2006/relationships/image" Target="../media/image11.svg"/><Relationship Id="rId17" Type="http://schemas.openxmlformats.org/officeDocument/2006/relationships/image" Target="../media/image16.png"/><Relationship Id="rId2" Type="http://schemas.openxmlformats.org/officeDocument/2006/relationships/notesSlide" Target="../notesSlides/notesSlide4.xml"/><Relationship Id="rId16" Type="http://schemas.openxmlformats.org/officeDocument/2006/relationships/image" Target="../media/image15.svg"/><Relationship Id="rId20" Type="http://schemas.openxmlformats.org/officeDocument/2006/relationships/image" Target="../media/image19.sv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svg"/><Relationship Id="rId11" Type="http://schemas.openxmlformats.org/officeDocument/2006/relationships/image" Target="../media/image10.png"/><Relationship Id="rId5" Type="http://schemas.openxmlformats.org/officeDocument/2006/relationships/image" Target="../media/image4.png"/><Relationship Id="rId15" Type="http://schemas.openxmlformats.org/officeDocument/2006/relationships/image" Target="../media/image14.png"/><Relationship Id="rId10" Type="http://schemas.openxmlformats.org/officeDocument/2006/relationships/image" Target="../media/image9.svg"/><Relationship Id="rId19" Type="http://schemas.openxmlformats.org/officeDocument/2006/relationships/image" Target="../media/image18.png"/><Relationship Id="rId4" Type="http://schemas.openxmlformats.org/officeDocument/2006/relationships/image" Target="../media/image3.png"/><Relationship Id="rId9" Type="http://schemas.openxmlformats.org/officeDocument/2006/relationships/image" Target="../media/image8.png"/><Relationship Id="rId14" Type="http://schemas.openxmlformats.org/officeDocument/2006/relationships/image" Target="../media/image13.sv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svg"/><Relationship Id="rId13" Type="http://schemas.openxmlformats.org/officeDocument/2006/relationships/image" Target="../media/image12.png"/><Relationship Id="rId18" Type="http://schemas.openxmlformats.org/officeDocument/2006/relationships/image" Target="../media/image17.sv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12" Type="http://schemas.openxmlformats.org/officeDocument/2006/relationships/image" Target="../media/image11.svg"/><Relationship Id="rId17" Type="http://schemas.openxmlformats.org/officeDocument/2006/relationships/image" Target="../media/image16.png"/><Relationship Id="rId2" Type="http://schemas.openxmlformats.org/officeDocument/2006/relationships/notesSlide" Target="../notesSlides/notesSlide5.xml"/><Relationship Id="rId16" Type="http://schemas.openxmlformats.org/officeDocument/2006/relationships/image" Target="../media/image15.svg"/><Relationship Id="rId20" Type="http://schemas.openxmlformats.org/officeDocument/2006/relationships/image" Target="../media/image19.sv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svg"/><Relationship Id="rId11" Type="http://schemas.openxmlformats.org/officeDocument/2006/relationships/image" Target="../media/image10.png"/><Relationship Id="rId5" Type="http://schemas.openxmlformats.org/officeDocument/2006/relationships/image" Target="../media/image4.png"/><Relationship Id="rId15" Type="http://schemas.openxmlformats.org/officeDocument/2006/relationships/image" Target="../media/image14.png"/><Relationship Id="rId10" Type="http://schemas.openxmlformats.org/officeDocument/2006/relationships/image" Target="../media/image9.svg"/><Relationship Id="rId19" Type="http://schemas.openxmlformats.org/officeDocument/2006/relationships/image" Target="../media/image18.png"/><Relationship Id="rId4" Type="http://schemas.openxmlformats.org/officeDocument/2006/relationships/image" Target="../media/image3.png"/><Relationship Id="rId9" Type="http://schemas.openxmlformats.org/officeDocument/2006/relationships/image" Target="../media/image8.png"/><Relationship Id="rId14" Type="http://schemas.openxmlformats.org/officeDocument/2006/relationships/image" Target="../media/image13.sv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svg"/><Relationship Id="rId13" Type="http://schemas.openxmlformats.org/officeDocument/2006/relationships/image" Target="../media/image12.png"/><Relationship Id="rId18" Type="http://schemas.openxmlformats.org/officeDocument/2006/relationships/image" Target="../media/image17.sv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12" Type="http://schemas.openxmlformats.org/officeDocument/2006/relationships/image" Target="../media/image11.svg"/><Relationship Id="rId17" Type="http://schemas.openxmlformats.org/officeDocument/2006/relationships/image" Target="../media/image16.png"/><Relationship Id="rId2" Type="http://schemas.openxmlformats.org/officeDocument/2006/relationships/notesSlide" Target="../notesSlides/notesSlide6.xml"/><Relationship Id="rId16" Type="http://schemas.openxmlformats.org/officeDocument/2006/relationships/image" Target="../media/image15.svg"/><Relationship Id="rId20" Type="http://schemas.openxmlformats.org/officeDocument/2006/relationships/image" Target="../media/image19.sv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svg"/><Relationship Id="rId11" Type="http://schemas.openxmlformats.org/officeDocument/2006/relationships/image" Target="../media/image10.png"/><Relationship Id="rId5" Type="http://schemas.openxmlformats.org/officeDocument/2006/relationships/image" Target="../media/image4.png"/><Relationship Id="rId15" Type="http://schemas.openxmlformats.org/officeDocument/2006/relationships/image" Target="../media/image14.png"/><Relationship Id="rId10" Type="http://schemas.openxmlformats.org/officeDocument/2006/relationships/image" Target="../media/image9.svg"/><Relationship Id="rId19" Type="http://schemas.openxmlformats.org/officeDocument/2006/relationships/image" Target="../media/image18.png"/><Relationship Id="rId4" Type="http://schemas.openxmlformats.org/officeDocument/2006/relationships/image" Target="../media/image3.png"/><Relationship Id="rId9" Type="http://schemas.openxmlformats.org/officeDocument/2006/relationships/image" Target="../media/image8.png"/><Relationship Id="rId14" Type="http://schemas.openxmlformats.org/officeDocument/2006/relationships/image" Target="../media/image13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6E6E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314583" y="3399581"/>
            <a:ext cx="3809401" cy="2937989"/>
          </a:xfrm>
          <a:custGeom>
            <a:avLst/>
            <a:gdLst/>
            <a:ahLst/>
            <a:cxnLst/>
            <a:rect l="l" t="t" r="r" b="b"/>
            <a:pathLst>
              <a:path w="3809401" h="2937989">
                <a:moveTo>
                  <a:pt x="0" y="0"/>
                </a:moveTo>
                <a:lnTo>
                  <a:pt x="3809401" y="0"/>
                </a:lnTo>
                <a:lnTo>
                  <a:pt x="3809401" y="2937989"/>
                </a:lnTo>
                <a:lnTo>
                  <a:pt x="0" y="2937989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r="-2235"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3" name="Freeform 3"/>
          <p:cNvSpPr/>
          <p:nvPr/>
        </p:nvSpPr>
        <p:spPr>
          <a:xfrm>
            <a:off x="48442647" y="4020497"/>
            <a:ext cx="2214568" cy="2214568"/>
          </a:xfrm>
          <a:custGeom>
            <a:avLst/>
            <a:gdLst/>
            <a:ahLst/>
            <a:cxnLst/>
            <a:rect l="l" t="t" r="r" b="b"/>
            <a:pathLst>
              <a:path w="2214568" h="2214568">
                <a:moveTo>
                  <a:pt x="0" y="0"/>
                </a:moveTo>
                <a:lnTo>
                  <a:pt x="2214568" y="0"/>
                </a:lnTo>
                <a:lnTo>
                  <a:pt x="2214568" y="2214568"/>
                </a:lnTo>
                <a:lnTo>
                  <a:pt x="0" y="2214568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4" name="TextBox 4"/>
          <p:cNvSpPr txBox="1"/>
          <p:nvPr/>
        </p:nvSpPr>
        <p:spPr>
          <a:xfrm>
            <a:off x="1356985" y="6225540"/>
            <a:ext cx="14743475" cy="174017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4969"/>
              </a:lnSpc>
            </a:pPr>
            <a:endParaRPr dirty="0"/>
          </a:p>
          <a:p>
            <a:pPr marL="676198" lvl="1" indent="-338099" algn="l">
              <a:lnSpc>
                <a:spcPts val="3758"/>
              </a:lnSpc>
              <a:buFont typeface="Arial"/>
              <a:buChar char="•"/>
            </a:pPr>
            <a:r>
              <a:rPr lang="en-US" sz="3131" dirty="0">
                <a:solidFill>
                  <a:srgbClr val="000000"/>
                </a:solidFill>
                <a:latin typeface="ABeeZee Bold"/>
                <a:ea typeface="ABeeZee Bold"/>
                <a:cs typeface="ABeeZee Bold"/>
                <a:sym typeface="ABeeZee Bold"/>
              </a:rPr>
              <a:t>Music enrichment: Young Voices, Choir</a:t>
            </a:r>
          </a:p>
          <a:p>
            <a:pPr algn="ctr">
              <a:lnSpc>
                <a:spcPts val="4969"/>
              </a:lnSpc>
            </a:pPr>
            <a:endParaRPr lang="en-US" sz="3131" dirty="0">
              <a:solidFill>
                <a:srgbClr val="000000"/>
              </a:solidFill>
              <a:latin typeface="ABeeZee Bold"/>
              <a:ea typeface="ABeeZee Bold"/>
              <a:cs typeface="ABeeZee Bold"/>
              <a:sym typeface="ABeeZee Bold"/>
            </a:endParaRPr>
          </a:p>
        </p:txBody>
      </p:sp>
      <p:sp>
        <p:nvSpPr>
          <p:cNvPr id="5" name="TextBox 5"/>
          <p:cNvSpPr txBox="1"/>
          <p:nvPr/>
        </p:nvSpPr>
        <p:spPr>
          <a:xfrm rot="-5400000">
            <a:off x="-14930658" y="7244888"/>
            <a:ext cx="31779244" cy="108341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354"/>
              </a:lnSpc>
            </a:pPr>
            <a:r>
              <a:rPr lang="en-US" sz="3110">
                <a:solidFill>
                  <a:srgbClr val="231F20"/>
                </a:solidFill>
                <a:latin typeface="League Spartan"/>
                <a:ea typeface="League Spartan"/>
                <a:cs typeface="League Spartan"/>
                <a:sym typeface="League Spartan"/>
              </a:rPr>
              <a:t>WHOLE SCHOOL</a:t>
            </a:r>
          </a:p>
          <a:p>
            <a:pPr algn="ctr">
              <a:lnSpc>
                <a:spcPts val="4354"/>
              </a:lnSpc>
            </a:pPr>
            <a:r>
              <a:rPr lang="en-US" sz="3110">
                <a:solidFill>
                  <a:srgbClr val="231F20"/>
                </a:solidFill>
                <a:latin typeface="League Spartan"/>
                <a:ea typeface="League Spartan"/>
                <a:cs typeface="League Spartan"/>
                <a:sym typeface="League Spartan"/>
              </a:rPr>
              <a:t>INITATIVES:</a:t>
            </a:r>
          </a:p>
        </p:txBody>
      </p:sp>
      <p:sp>
        <p:nvSpPr>
          <p:cNvPr id="6" name="Freeform 6"/>
          <p:cNvSpPr/>
          <p:nvPr/>
        </p:nvSpPr>
        <p:spPr>
          <a:xfrm>
            <a:off x="25933962" y="15987083"/>
            <a:ext cx="24723253" cy="4759226"/>
          </a:xfrm>
          <a:custGeom>
            <a:avLst/>
            <a:gdLst/>
            <a:ahLst/>
            <a:cxnLst/>
            <a:rect l="l" t="t" r="r" b="b"/>
            <a:pathLst>
              <a:path w="24723253" h="4759226">
                <a:moveTo>
                  <a:pt x="0" y="0"/>
                </a:moveTo>
                <a:lnTo>
                  <a:pt x="24723253" y="0"/>
                </a:lnTo>
                <a:lnTo>
                  <a:pt x="24723253" y="4759226"/>
                </a:lnTo>
                <a:lnTo>
                  <a:pt x="0" y="4759226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alphaModFix amt="34000"/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grpSp>
        <p:nvGrpSpPr>
          <p:cNvPr id="7" name="Group 7"/>
          <p:cNvGrpSpPr/>
          <p:nvPr/>
        </p:nvGrpSpPr>
        <p:grpSpPr>
          <a:xfrm>
            <a:off x="30082691" y="17393220"/>
            <a:ext cx="2599304" cy="1946952"/>
            <a:chOff x="0" y="0"/>
            <a:chExt cx="3465739" cy="2595937"/>
          </a:xfrm>
        </p:grpSpPr>
        <p:sp>
          <p:nvSpPr>
            <p:cNvPr id="8" name="Freeform 8"/>
            <p:cNvSpPr/>
            <p:nvPr/>
          </p:nvSpPr>
          <p:spPr>
            <a:xfrm>
              <a:off x="0" y="0"/>
              <a:ext cx="3465739" cy="2595937"/>
            </a:xfrm>
            <a:custGeom>
              <a:avLst/>
              <a:gdLst/>
              <a:ahLst/>
              <a:cxnLst/>
              <a:rect l="l" t="t" r="r" b="b"/>
              <a:pathLst>
                <a:path w="3465739" h="2595937">
                  <a:moveTo>
                    <a:pt x="0" y="0"/>
                  </a:moveTo>
                  <a:lnTo>
                    <a:pt x="3465739" y="0"/>
                  </a:lnTo>
                  <a:lnTo>
                    <a:pt x="3465739" y="2595937"/>
                  </a:lnTo>
                  <a:lnTo>
                    <a:pt x="0" y="259593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7">
                <a:extLst>
                  <a:ext uri="{96DAC541-7B7A-43D3-8B79-37D633B846F1}">
                    <asvg:svgBlip xmlns:asvg="http://schemas.microsoft.com/office/drawing/2016/SVG/main" r:embed="rId8"/>
                  </a:ext>
                </a:extLst>
              </a:blip>
              <a:stretch>
                <a:fillRect t="-16753" b="-16753"/>
              </a:stretch>
            </a:blipFill>
          </p:spPr>
          <p:txBody>
            <a:bodyPr/>
            <a:lstStyle/>
            <a:p>
              <a:endParaRPr lang="en-GB"/>
            </a:p>
          </p:txBody>
        </p:sp>
        <p:sp>
          <p:nvSpPr>
            <p:cNvPr id="9" name="TextBox 9"/>
            <p:cNvSpPr txBox="1"/>
            <p:nvPr/>
          </p:nvSpPr>
          <p:spPr>
            <a:xfrm>
              <a:off x="98558" y="486377"/>
              <a:ext cx="3268623" cy="1913671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15364"/>
                </a:lnSpc>
              </a:pPr>
              <a:r>
                <a:rPr lang="en-US" sz="10974">
                  <a:solidFill>
                    <a:srgbClr val="FFFFFF"/>
                  </a:solidFill>
                  <a:latin typeface="League Spartan"/>
                  <a:ea typeface="League Spartan"/>
                  <a:cs typeface="League Spartan"/>
                  <a:sym typeface="League Spartan"/>
                </a:rPr>
                <a:t>Yr 4</a:t>
              </a:r>
            </a:p>
          </p:txBody>
        </p:sp>
      </p:grpSp>
      <p:grpSp>
        <p:nvGrpSpPr>
          <p:cNvPr id="10" name="Group 10"/>
          <p:cNvGrpSpPr/>
          <p:nvPr/>
        </p:nvGrpSpPr>
        <p:grpSpPr>
          <a:xfrm>
            <a:off x="37346293" y="15334847"/>
            <a:ext cx="2599304" cy="1946952"/>
            <a:chOff x="0" y="0"/>
            <a:chExt cx="3465739" cy="2595937"/>
          </a:xfrm>
        </p:grpSpPr>
        <p:sp>
          <p:nvSpPr>
            <p:cNvPr id="11" name="Freeform 11"/>
            <p:cNvSpPr/>
            <p:nvPr/>
          </p:nvSpPr>
          <p:spPr>
            <a:xfrm>
              <a:off x="0" y="0"/>
              <a:ext cx="3465739" cy="2595937"/>
            </a:xfrm>
            <a:custGeom>
              <a:avLst/>
              <a:gdLst/>
              <a:ahLst/>
              <a:cxnLst/>
              <a:rect l="l" t="t" r="r" b="b"/>
              <a:pathLst>
                <a:path w="3465739" h="2595937">
                  <a:moveTo>
                    <a:pt x="0" y="0"/>
                  </a:moveTo>
                  <a:lnTo>
                    <a:pt x="3465739" y="0"/>
                  </a:lnTo>
                  <a:lnTo>
                    <a:pt x="3465739" y="2595937"/>
                  </a:lnTo>
                  <a:lnTo>
                    <a:pt x="0" y="259593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9">
                <a:extLst>
                  <a:ext uri="{96DAC541-7B7A-43D3-8B79-37D633B846F1}">
                    <asvg:svgBlip xmlns:asvg="http://schemas.microsoft.com/office/drawing/2016/SVG/main" r:embed="rId10"/>
                  </a:ext>
                </a:extLst>
              </a:blip>
              <a:stretch>
                <a:fillRect t="-16753" b="-16753"/>
              </a:stretch>
            </a:blipFill>
          </p:spPr>
          <p:txBody>
            <a:bodyPr/>
            <a:lstStyle/>
            <a:p>
              <a:endParaRPr lang="en-GB"/>
            </a:p>
          </p:txBody>
        </p:sp>
        <p:sp>
          <p:nvSpPr>
            <p:cNvPr id="12" name="TextBox 12"/>
            <p:cNvSpPr txBox="1"/>
            <p:nvPr/>
          </p:nvSpPr>
          <p:spPr>
            <a:xfrm>
              <a:off x="98558" y="236358"/>
              <a:ext cx="3268623" cy="1913671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15364"/>
                </a:lnSpc>
              </a:pPr>
              <a:r>
                <a:rPr lang="en-US" sz="10974">
                  <a:solidFill>
                    <a:srgbClr val="FFFFFF"/>
                  </a:solidFill>
                  <a:latin typeface="League Spartan"/>
                  <a:ea typeface="League Spartan"/>
                  <a:cs typeface="League Spartan"/>
                  <a:sym typeface="League Spartan"/>
                </a:rPr>
                <a:t>Yr 5</a:t>
              </a:r>
            </a:p>
          </p:txBody>
        </p:sp>
      </p:grpSp>
      <p:sp>
        <p:nvSpPr>
          <p:cNvPr id="13" name="Freeform 13"/>
          <p:cNvSpPr/>
          <p:nvPr/>
        </p:nvSpPr>
        <p:spPr>
          <a:xfrm>
            <a:off x="44165334" y="17504631"/>
            <a:ext cx="2836523" cy="1946952"/>
          </a:xfrm>
          <a:custGeom>
            <a:avLst/>
            <a:gdLst/>
            <a:ahLst/>
            <a:cxnLst/>
            <a:rect l="l" t="t" r="r" b="b"/>
            <a:pathLst>
              <a:path w="2836523" h="1946952">
                <a:moveTo>
                  <a:pt x="0" y="0"/>
                </a:moveTo>
                <a:lnTo>
                  <a:pt x="2836523" y="0"/>
                </a:lnTo>
                <a:lnTo>
                  <a:pt x="2836523" y="1946952"/>
                </a:lnTo>
                <a:lnTo>
                  <a:pt x="0" y="1946952"/>
                </a:lnTo>
                <a:lnTo>
                  <a:pt x="0" y="0"/>
                </a:lnTo>
                <a:close/>
              </a:path>
            </a:pathLst>
          </a:custGeom>
          <a:blipFill>
            <a:blip r:embed="rId11">
              <a:extLst>
                <a:ext uri="{96DAC541-7B7A-43D3-8B79-37D633B846F1}">
                  <asvg:svgBlip xmlns:asvg="http://schemas.microsoft.com/office/drawing/2016/SVG/main" r:embed="rId12"/>
                </a:ext>
              </a:extLst>
            </a:blip>
            <a:stretch>
              <a:fillRect t="-22845" b="-22845"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4" name="TextBox 14"/>
          <p:cNvSpPr txBox="1"/>
          <p:nvPr/>
        </p:nvSpPr>
        <p:spPr>
          <a:xfrm>
            <a:off x="9502556" y="4260058"/>
            <a:ext cx="32862812" cy="177849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4502"/>
              </a:lnSpc>
            </a:pPr>
            <a:r>
              <a:rPr lang="en-US" sz="10358" dirty="0">
                <a:solidFill>
                  <a:srgbClr val="231F20"/>
                </a:solidFill>
                <a:latin typeface="League Spartan"/>
                <a:ea typeface="League Spartan"/>
                <a:cs typeface="League Spartan"/>
                <a:sym typeface="League Spartan"/>
              </a:rPr>
              <a:t>PE (Dance) PROGRESSION DOCUMENT</a:t>
            </a:r>
          </a:p>
        </p:txBody>
      </p:sp>
      <p:sp>
        <p:nvSpPr>
          <p:cNvPr id="15" name="TextBox 15"/>
          <p:cNvSpPr txBox="1"/>
          <p:nvPr/>
        </p:nvSpPr>
        <p:spPr>
          <a:xfrm>
            <a:off x="44245999" y="17890632"/>
            <a:ext cx="2675195" cy="144954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1930"/>
              </a:lnSpc>
            </a:pPr>
            <a:r>
              <a:rPr lang="en-US" sz="8521">
                <a:solidFill>
                  <a:srgbClr val="FFFFFF"/>
                </a:solidFill>
                <a:latin typeface="League Spartan"/>
                <a:ea typeface="League Spartan"/>
                <a:cs typeface="League Spartan"/>
                <a:sym typeface="League Spartan"/>
              </a:rPr>
              <a:t>Yr 6</a:t>
            </a:r>
          </a:p>
        </p:txBody>
      </p:sp>
      <p:sp>
        <p:nvSpPr>
          <p:cNvPr id="16" name="Freeform 16"/>
          <p:cNvSpPr/>
          <p:nvPr/>
        </p:nvSpPr>
        <p:spPr>
          <a:xfrm>
            <a:off x="1210710" y="15987083"/>
            <a:ext cx="24723253" cy="4759226"/>
          </a:xfrm>
          <a:custGeom>
            <a:avLst/>
            <a:gdLst/>
            <a:ahLst/>
            <a:cxnLst/>
            <a:rect l="l" t="t" r="r" b="b"/>
            <a:pathLst>
              <a:path w="24723253" h="4759226">
                <a:moveTo>
                  <a:pt x="0" y="0"/>
                </a:moveTo>
                <a:lnTo>
                  <a:pt x="24723252" y="0"/>
                </a:lnTo>
                <a:lnTo>
                  <a:pt x="24723252" y="4759226"/>
                </a:lnTo>
                <a:lnTo>
                  <a:pt x="0" y="4759226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alphaModFix amt="34000"/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grpSp>
        <p:nvGrpSpPr>
          <p:cNvPr id="17" name="Group 17"/>
          <p:cNvGrpSpPr/>
          <p:nvPr/>
        </p:nvGrpSpPr>
        <p:grpSpPr>
          <a:xfrm>
            <a:off x="786209" y="14526387"/>
            <a:ext cx="3785399" cy="1946952"/>
            <a:chOff x="0" y="0"/>
            <a:chExt cx="5047199" cy="2595937"/>
          </a:xfrm>
        </p:grpSpPr>
        <p:sp>
          <p:nvSpPr>
            <p:cNvPr id="18" name="Freeform 18"/>
            <p:cNvSpPr/>
            <p:nvPr/>
          </p:nvSpPr>
          <p:spPr>
            <a:xfrm>
              <a:off x="0" y="0"/>
              <a:ext cx="5047199" cy="2595937"/>
            </a:xfrm>
            <a:custGeom>
              <a:avLst/>
              <a:gdLst/>
              <a:ahLst/>
              <a:cxnLst/>
              <a:rect l="l" t="t" r="r" b="b"/>
              <a:pathLst>
                <a:path w="5047199" h="2595937">
                  <a:moveTo>
                    <a:pt x="0" y="0"/>
                  </a:moveTo>
                  <a:lnTo>
                    <a:pt x="5047199" y="0"/>
                  </a:lnTo>
                  <a:lnTo>
                    <a:pt x="5047199" y="2595937"/>
                  </a:lnTo>
                  <a:lnTo>
                    <a:pt x="0" y="259593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3">
                <a:extLst>
                  <a:ext uri="{96DAC541-7B7A-43D3-8B79-37D633B846F1}">
                    <asvg:svgBlip xmlns:asvg="http://schemas.microsoft.com/office/drawing/2016/SVG/main" r:embed="rId14"/>
                  </a:ext>
                </a:extLst>
              </a:blip>
              <a:stretch>
                <a:fillRect t="-47213" b="-47213"/>
              </a:stretch>
            </a:blipFill>
          </p:spPr>
          <p:txBody>
            <a:bodyPr/>
            <a:lstStyle/>
            <a:p>
              <a:endParaRPr lang="en-GB"/>
            </a:p>
          </p:txBody>
        </p:sp>
        <p:sp>
          <p:nvSpPr>
            <p:cNvPr id="19" name="TextBox 19"/>
            <p:cNvSpPr txBox="1"/>
            <p:nvPr/>
          </p:nvSpPr>
          <p:spPr>
            <a:xfrm>
              <a:off x="488643" y="363768"/>
              <a:ext cx="4069912" cy="1913671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15364"/>
                </a:lnSpc>
              </a:pPr>
              <a:r>
                <a:rPr lang="en-US" sz="10974">
                  <a:solidFill>
                    <a:srgbClr val="FFFFFF"/>
                  </a:solidFill>
                  <a:latin typeface="League Spartan"/>
                  <a:ea typeface="League Spartan"/>
                  <a:cs typeface="League Spartan"/>
                  <a:sym typeface="League Spartan"/>
                </a:rPr>
                <a:t>EYFS</a:t>
              </a:r>
            </a:p>
          </p:txBody>
        </p:sp>
      </p:grpSp>
      <p:grpSp>
        <p:nvGrpSpPr>
          <p:cNvPr id="20" name="Group 20"/>
          <p:cNvGrpSpPr/>
          <p:nvPr/>
        </p:nvGrpSpPr>
        <p:grpSpPr>
          <a:xfrm>
            <a:off x="6327915" y="17342163"/>
            <a:ext cx="2421390" cy="1946952"/>
            <a:chOff x="0" y="0"/>
            <a:chExt cx="3228520" cy="2595937"/>
          </a:xfrm>
        </p:grpSpPr>
        <p:sp>
          <p:nvSpPr>
            <p:cNvPr id="21" name="Freeform 21"/>
            <p:cNvSpPr/>
            <p:nvPr/>
          </p:nvSpPr>
          <p:spPr>
            <a:xfrm>
              <a:off x="0" y="0"/>
              <a:ext cx="3228520" cy="2595937"/>
            </a:xfrm>
            <a:custGeom>
              <a:avLst/>
              <a:gdLst/>
              <a:ahLst/>
              <a:cxnLst/>
              <a:rect l="l" t="t" r="r" b="b"/>
              <a:pathLst>
                <a:path w="3228520" h="2595937">
                  <a:moveTo>
                    <a:pt x="0" y="0"/>
                  </a:moveTo>
                  <a:lnTo>
                    <a:pt x="3228520" y="0"/>
                  </a:lnTo>
                  <a:lnTo>
                    <a:pt x="3228520" y="2595937"/>
                  </a:lnTo>
                  <a:lnTo>
                    <a:pt x="0" y="259593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5">
                <a:extLst>
                  <a:ext uri="{96DAC541-7B7A-43D3-8B79-37D633B846F1}">
                    <asvg:svgBlip xmlns:asvg="http://schemas.microsoft.com/office/drawing/2016/SVG/main" r:embed="rId16"/>
                  </a:ext>
                </a:extLst>
              </a:blip>
              <a:stretch>
                <a:fillRect t="-12184" b="-12184"/>
              </a:stretch>
            </a:blipFill>
          </p:spPr>
          <p:txBody>
            <a:bodyPr/>
            <a:lstStyle/>
            <a:p>
              <a:endParaRPr lang="en-GB"/>
            </a:p>
          </p:txBody>
        </p:sp>
        <p:sp>
          <p:nvSpPr>
            <p:cNvPr id="22" name="TextBox 22"/>
            <p:cNvSpPr txBox="1"/>
            <p:nvPr/>
          </p:nvSpPr>
          <p:spPr>
            <a:xfrm>
              <a:off x="91812" y="363768"/>
              <a:ext cx="3044897" cy="1913671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15364"/>
                </a:lnSpc>
              </a:pPr>
              <a:r>
                <a:rPr lang="en-US" sz="10974">
                  <a:solidFill>
                    <a:srgbClr val="FFFFFF"/>
                  </a:solidFill>
                  <a:latin typeface="League Spartan"/>
                  <a:ea typeface="League Spartan"/>
                  <a:cs typeface="League Spartan"/>
                  <a:sym typeface="League Spartan"/>
                </a:rPr>
                <a:t>Yr 1</a:t>
              </a:r>
            </a:p>
          </p:txBody>
        </p:sp>
      </p:grpSp>
      <p:grpSp>
        <p:nvGrpSpPr>
          <p:cNvPr id="23" name="Group 23"/>
          <p:cNvGrpSpPr/>
          <p:nvPr/>
        </p:nvGrpSpPr>
        <p:grpSpPr>
          <a:xfrm>
            <a:off x="13061133" y="15987083"/>
            <a:ext cx="3039327" cy="1946952"/>
            <a:chOff x="0" y="0"/>
            <a:chExt cx="4052436" cy="2595937"/>
          </a:xfrm>
        </p:grpSpPr>
        <p:sp>
          <p:nvSpPr>
            <p:cNvPr id="24" name="Freeform 24"/>
            <p:cNvSpPr/>
            <p:nvPr/>
          </p:nvSpPr>
          <p:spPr>
            <a:xfrm>
              <a:off x="0" y="0"/>
              <a:ext cx="4052436" cy="2595937"/>
            </a:xfrm>
            <a:custGeom>
              <a:avLst/>
              <a:gdLst/>
              <a:ahLst/>
              <a:cxnLst/>
              <a:rect l="l" t="t" r="r" b="b"/>
              <a:pathLst>
                <a:path w="4052436" h="2595937">
                  <a:moveTo>
                    <a:pt x="0" y="0"/>
                  </a:moveTo>
                  <a:lnTo>
                    <a:pt x="4052436" y="0"/>
                  </a:lnTo>
                  <a:lnTo>
                    <a:pt x="4052436" y="2595937"/>
                  </a:lnTo>
                  <a:lnTo>
                    <a:pt x="0" y="259593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7">
                <a:extLst>
                  <a:ext uri="{96DAC541-7B7A-43D3-8B79-37D633B846F1}">
                    <asvg:svgBlip xmlns:asvg="http://schemas.microsoft.com/office/drawing/2016/SVG/main" r:embed="rId18"/>
                  </a:ext>
                </a:extLst>
              </a:blip>
              <a:stretch>
                <a:fillRect t="-28053" b="-28053"/>
              </a:stretch>
            </a:blipFill>
          </p:spPr>
          <p:txBody>
            <a:bodyPr/>
            <a:lstStyle/>
            <a:p>
              <a:endParaRPr lang="en-GB"/>
            </a:p>
          </p:txBody>
        </p:sp>
        <p:sp>
          <p:nvSpPr>
            <p:cNvPr id="25" name="TextBox 25"/>
            <p:cNvSpPr txBox="1"/>
            <p:nvPr/>
          </p:nvSpPr>
          <p:spPr>
            <a:xfrm>
              <a:off x="115242" y="550082"/>
              <a:ext cx="3821951" cy="1913671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15364"/>
                </a:lnSpc>
              </a:pPr>
              <a:r>
                <a:rPr lang="en-US" sz="10974">
                  <a:solidFill>
                    <a:srgbClr val="FFFFFF"/>
                  </a:solidFill>
                  <a:latin typeface="League Spartan"/>
                  <a:ea typeface="League Spartan"/>
                  <a:cs typeface="League Spartan"/>
                  <a:sym typeface="League Spartan"/>
                </a:rPr>
                <a:t>Yr 2</a:t>
              </a:r>
            </a:p>
          </p:txBody>
        </p:sp>
      </p:grpSp>
      <p:grpSp>
        <p:nvGrpSpPr>
          <p:cNvPr id="26" name="Group 26"/>
          <p:cNvGrpSpPr/>
          <p:nvPr/>
        </p:nvGrpSpPr>
        <p:grpSpPr>
          <a:xfrm>
            <a:off x="21477301" y="15557678"/>
            <a:ext cx="2540000" cy="1946952"/>
            <a:chOff x="0" y="0"/>
            <a:chExt cx="3386666" cy="2595937"/>
          </a:xfrm>
        </p:grpSpPr>
        <p:sp>
          <p:nvSpPr>
            <p:cNvPr id="27" name="Freeform 27"/>
            <p:cNvSpPr/>
            <p:nvPr/>
          </p:nvSpPr>
          <p:spPr>
            <a:xfrm>
              <a:off x="0" y="0"/>
              <a:ext cx="3386666" cy="2595937"/>
            </a:xfrm>
            <a:custGeom>
              <a:avLst/>
              <a:gdLst/>
              <a:ahLst/>
              <a:cxnLst/>
              <a:rect l="l" t="t" r="r" b="b"/>
              <a:pathLst>
                <a:path w="3386666" h="2595937">
                  <a:moveTo>
                    <a:pt x="0" y="0"/>
                  </a:moveTo>
                  <a:lnTo>
                    <a:pt x="3386666" y="0"/>
                  </a:lnTo>
                  <a:lnTo>
                    <a:pt x="3386666" y="2595937"/>
                  </a:lnTo>
                  <a:lnTo>
                    <a:pt x="0" y="259593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9">
                <a:extLst>
                  <a:ext uri="{96DAC541-7B7A-43D3-8B79-37D633B846F1}">
                    <asvg:svgBlip xmlns:asvg="http://schemas.microsoft.com/office/drawing/2016/SVG/main" r:embed="rId20"/>
                  </a:ext>
                </a:extLst>
              </a:blip>
              <a:stretch>
                <a:fillRect t="-15230" b="-15230"/>
              </a:stretch>
            </a:blipFill>
          </p:spPr>
          <p:txBody>
            <a:bodyPr/>
            <a:lstStyle/>
            <a:p>
              <a:endParaRPr lang="en-GB"/>
            </a:p>
          </p:txBody>
        </p:sp>
        <p:sp>
          <p:nvSpPr>
            <p:cNvPr id="28" name="TextBox 28"/>
            <p:cNvSpPr txBox="1"/>
            <p:nvPr/>
          </p:nvSpPr>
          <p:spPr>
            <a:xfrm>
              <a:off x="96309" y="518230"/>
              <a:ext cx="3194048" cy="1913671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15364"/>
                </a:lnSpc>
              </a:pPr>
              <a:r>
                <a:rPr lang="en-US" sz="10974" dirty="0">
                  <a:solidFill>
                    <a:srgbClr val="FFFFFF"/>
                  </a:solidFill>
                  <a:latin typeface="League Spartan"/>
                  <a:ea typeface="League Spartan"/>
                  <a:cs typeface="League Spartan"/>
                  <a:sym typeface="League Spartan"/>
                </a:rPr>
                <a:t>Yr 3</a:t>
              </a:r>
            </a:p>
          </p:txBody>
        </p:sp>
      </p:grpSp>
      <p:sp>
        <p:nvSpPr>
          <p:cNvPr id="29" name="TextBox 29"/>
          <p:cNvSpPr txBox="1"/>
          <p:nvPr/>
        </p:nvSpPr>
        <p:spPr>
          <a:xfrm rot="-5400000">
            <a:off x="-3535443" y="31917644"/>
            <a:ext cx="15695057" cy="51904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299"/>
              </a:lnSpc>
            </a:pPr>
            <a:r>
              <a:rPr lang="en-US" sz="3071">
                <a:solidFill>
                  <a:srgbClr val="231F20"/>
                </a:solidFill>
                <a:latin typeface="League Spartan"/>
                <a:ea typeface="League Spartan"/>
                <a:cs typeface="League Spartan"/>
                <a:sym typeface="League Spartan"/>
              </a:rPr>
              <a:t>SKILLS PROGRESSION</a:t>
            </a:r>
          </a:p>
        </p:txBody>
      </p:sp>
      <p:sp>
        <p:nvSpPr>
          <p:cNvPr id="30" name="TextBox 30"/>
          <p:cNvSpPr txBox="1"/>
          <p:nvPr/>
        </p:nvSpPr>
        <p:spPr>
          <a:xfrm rot="-5400000">
            <a:off x="-15204593" y="12294552"/>
            <a:ext cx="31779244" cy="53554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354"/>
              </a:lnSpc>
            </a:pPr>
            <a:r>
              <a:rPr lang="en-US" sz="3110">
                <a:solidFill>
                  <a:srgbClr val="231F20"/>
                </a:solidFill>
                <a:latin typeface="League Spartan"/>
                <a:ea typeface="League Spartan"/>
                <a:cs typeface="League Spartan"/>
                <a:sym typeface="League Spartan"/>
              </a:rPr>
              <a:t>SKILLS PROGRESSION</a:t>
            </a:r>
          </a:p>
        </p:txBody>
      </p:sp>
      <p:sp>
        <p:nvSpPr>
          <p:cNvPr id="31" name="TextBox 31"/>
          <p:cNvSpPr txBox="1"/>
          <p:nvPr/>
        </p:nvSpPr>
        <p:spPr>
          <a:xfrm rot="-5400000">
            <a:off x="-15204593" y="22460744"/>
            <a:ext cx="31779244" cy="53554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354"/>
              </a:lnSpc>
            </a:pPr>
            <a:r>
              <a:rPr lang="en-US" sz="3110">
                <a:solidFill>
                  <a:srgbClr val="231F20"/>
                </a:solidFill>
                <a:latin typeface="League Spartan"/>
                <a:ea typeface="League Spartan"/>
                <a:cs typeface="League Spartan"/>
                <a:sym typeface="League Spartan"/>
              </a:rPr>
              <a:t>KNOWLEDGE PROGRESSION</a:t>
            </a:r>
          </a:p>
        </p:txBody>
      </p:sp>
      <p:sp>
        <p:nvSpPr>
          <p:cNvPr id="32" name="TextBox 32"/>
          <p:cNvSpPr txBox="1"/>
          <p:nvPr/>
        </p:nvSpPr>
        <p:spPr>
          <a:xfrm>
            <a:off x="1152691" y="20647573"/>
            <a:ext cx="4560636" cy="792742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r>
              <a:rPr lang="en-GB" dirty="0">
                <a:solidFill>
                  <a:srgbClr val="FFC000"/>
                </a:solidFill>
                <a:latin typeface="ABeeZee Bold" panose="020B0604020202020204" charset="0"/>
              </a:rPr>
              <a:t>How to contribute simple key words to an age-appropriate theme related mind map</a:t>
            </a:r>
          </a:p>
          <a:p>
            <a:r>
              <a:rPr lang="en-GB" dirty="0">
                <a:solidFill>
                  <a:srgbClr val="FFC000"/>
                </a:solidFill>
                <a:latin typeface="ABeeZee Bold" panose="020B0604020202020204" charset="0"/>
              </a:rPr>
              <a:t>How to translate ideas into simple theme related shapes, movements, actions.</a:t>
            </a:r>
          </a:p>
          <a:p>
            <a:r>
              <a:rPr lang="en-GB" dirty="0">
                <a:solidFill>
                  <a:srgbClr val="FFC000"/>
                </a:solidFill>
                <a:latin typeface="ABeeZee Bold" panose="020B0604020202020204" charset="0"/>
              </a:rPr>
              <a:t>How to use the words in a poem to create shapes, movements or feelings</a:t>
            </a:r>
          </a:p>
          <a:p>
            <a:r>
              <a:rPr lang="en-GB" dirty="0">
                <a:solidFill>
                  <a:srgbClr val="FFC000"/>
                </a:solidFill>
                <a:latin typeface="ABeeZee Bold" panose="020B0604020202020204" charset="0"/>
              </a:rPr>
              <a:t>That we need to look forwards to safely move around in space</a:t>
            </a:r>
          </a:p>
          <a:p>
            <a:r>
              <a:rPr lang="en-GB" dirty="0">
                <a:solidFill>
                  <a:srgbClr val="FFC000"/>
                </a:solidFill>
                <a:latin typeface="ABeeZee Bold" panose="020B0604020202020204" charset="0"/>
              </a:rPr>
              <a:t>That we need to control our speed to ensure safety</a:t>
            </a:r>
          </a:p>
          <a:p>
            <a:r>
              <a:rPr lang="en-GB" dirty="0">
                <a:solidFill>
                  <a:srgbClr val="FFC000"/>
                </a:solidFill>
                <a:latin typeface="ABeeZee Bold" panose="020B0604020202020204" charset="0"/>
              </a:rPr>
              <a:t>How to turn what I see into ways of moving</a:t>
            </a:r>
          </a:p>
          <a:p>
            <a:r>
              <a:rPr lang="en-GB" dirty="0">
                <a:solidFill>
                  <a:srgbClr val="FFC000"/>
                </a:solidFill>
                <a:latin typeface="ABeeZee Bold" panose="020B0604020202020204" charset="0"/>
              </a:rPr>
              <a:t>How to listen to other people’s ideas and vocalise my own thoughts</a:t>
            </a:r>
          </a:p>
          <a:p>
            <a:r>
              <a:rPr lang="en-GB" dirty="0">
                <a:solidFill>
                  <a:srgbClr val="FFC000"/>
                </a:solidFill>
                <a:latin typeface="ABeeZee Bold" panose="020B0604020202020204" charset="0"/>
              </a:rPr>
              <a:t>How to turn what I see into ways of moving</a:t>
            </a:r>
          </a:p>
          <a:p>
            <a:r>
              <a:rPr lang="en-GB" dirty="0">
                <a:solidFill>
                  <a:srgbClr val="FFC000"/>
                </a:solidFill>
                <a:latin typeface="ABeeZee Bold" panose="020B0604020202020204" charset="0"/>
              </a:rPr>
              <a:t>How to listen to other people’s ideas and vocalise my own thoughts</a:t>
            </a:r>
          </a:p>
          <a:p>
            <a:r>
              <a:rPr lang="en-GB" dirty="0">
                <a:solidFill>
                  <a:srgbClr val="FFC000"/>
                </a:solidFill>
                <a:latin typeface="ABeeZee Bold" panose="020B0604020202020204" charset="0"/>
              </a:rPr>
              <a:t>How to be aware of people’s feelings when giving and receiving simple feedback</a:t>
            </a:r>
          </a:p>
          <a:p>
            <a:r>
              <a:rPr lang="en-GB" dirty="0">
                <a:solidFill>
                  <a:srgbClr val="FFC000"/>
                </a:solidFill>
                <a:latin typeface="ABeeZee Bold" panose="020B0604020202020204" charset="0"/>
              </a:rPr>
              <a:t>Control is important when performing</a:t>
            </a:r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pPr algn="l">
              <a:lnSpc>
                <a:spcPts val="2625"/>
              </a:lnSpc>
            </a:pPr>
            <a:endParaRPr lang="en-US" sz="2187" dirty="0">
              <a:solidFill>
                <a:srgbClr val="FFB615"/>
              </a:solidFill>
              <a:latin typeface="ABeeZee Bold"/>
              <a:ea typeface="ABeeZee Bold"/>
              <a:cs typeface="ABeeZee Bold"/>
              <a:sym typeface="ABeeZee Bold"/>
            </a:endParaRPr>
          </a:p>
          <a:p>
            <a:pPr algn="ctr">
              <a:lnSpc>
                <a:spcPts val="3319"/>
              </a:lnSpc>
            </a:pPr>
            <a:endParaRPr lang="en-US" sz="2187" dirty="0">
              <a:solidFill>
                <a:srgbClr val="FFB615"/>
              </a:solidFill>
              <a:latin typeface="ABeeZee Bold"/>
              <a:ea typeface="ABeeZee Bold"/>
              <a:cs typeface="ABeeZee Bold"/>
              <a:sym typeface="ABeeZee Bold"/>
            </a:endParaRPr>
          </a:p>
        </p:txBody>
      </p:sp>
      <p:sp>
        <p:nvSpPr>
          <p:cNvPr id="33" name="TextBox 33"/>
          <p:cNvSpPr txBox="1"/>
          <p:nvPr/>
        </p:nvSpPr>
        <p:spPr>
          <a:xfrm>
            <a:off x="1450962" y="8642537"/>
            <a:ext cx="4342228" cy="685732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2608"/>
              </a:lnSpc>
            </a:pPr>
            <a:r>
              <a:rPr lang="en-US" sz="2174" dirty="0">
                <a:solidFill>
                  <a:srgbClr val="FFB615"/>
                </a:solidFill>
                <a:latin typeface="ABeeZee Bold"/>
                <a:ea typeface="ABeeZee Bold"/>
                <a:cs typeface="ABeeZee Bold"/>
                <a:sym typeface="ABeeZee Bold"/>
              </a:rPr>
              <a:t>I can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174" dirty="0">
                <a:solidFill>
                  <a:srgbClr val="FFC000"/>
                </a:solidFill>
                <a:latin typeface="ABeeZee Bold" panose="020B0604020202020204" charset="0"/>
                <a:ea typeface="ABeeZee Bold"/>
                <a:cs typeface="ABeeZee Bold"/>
                <a:sym typeface="ABeeZee Bold"/>
              </a:rPr>
              <a:t>·</a:t>
            </a:r>
            <a:r>
              <a:rPr lang="en-GB" dirty="0">
                <a:solidFill>
                  <a:srgbClr val="FFC000"/>
                </a:solidFill>
                <a:latin typeface="ABeeZee Bold" panose="020B0604020202020204" charset="0"/>
              </a:rPr>
              <a:t>Use my body and create simple theme related shapes, movements and actions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solidFill>
                  <a:srgbClr val="FFC000"/>
                </a:solidFill>
                <a:latin typeface="ABeeZee Bold" panose="020B0604020202020204" charset="0"/>
              </a:rPr>
              <a:t>Use my body to express simple theme related shapes, movements and feelings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solidFill>
                  <a:srgbClr val="FFC000"/>
                </a:solidFill>
                <a:latin typeface="ABeeZee Bold" panose="020B0604020202020204" charset="0"/>
              </a:rPr>
              <a:t>Show good listening skills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solidFill>
                  <a:srgbClr val="FFC000"/>
                </a:solidFill>
                <a:latin typeface="ABeeZee Bold" panose="020B0604020202020204" charset="0"/>
              </a:rPr>
              <a:t>Travel safely and creatively in space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solidFill>
                  <a:srgbClr val="FFC000"/>
                </a:solidFill>
                <a:latin typeface="ABeeZee Bold" panose="020B0604020202020204" charset="0"/>
              </a:rPr>
              <a:t>Show different levels when I travel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solidFill>
                  <a:srgbClr val="FFC000"/>
                </a:solidFill>
                <a:latin typeface="ABeeZee Bold" panose="020B0604020202020204" charset="0"/>
              </a:rPr>
              <a:t>Work with a partner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solidFill>
                  <a:srgbClr val="FFC000"/>
                </a:solidFill>
                <a:latin typeface="ABeeZee Bold" panose="020B0604020202020204" charset="0"/>
              </a:rPr>
              <a:t>Look at pictures and create shapes, movements and actions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solidFill>
                  <a:srgbClr val="FFC000"/>
                </a:solidFill>
                <a:latin typeface="ABeeZee Bold" panose="020B0604020202020204" charset="0"/>
              </a:rPr>
              <a:t>Work with a partner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solidFill>
                  <a:srgbClr val="FFC000"/>
                </a:solidFill>
                <a:latin typeface="ABeeZee Bold" panose="020B0604020202020204" charset="0"/>
              </a:rPr>
              <a:t>Look at pictures and create shapes, movements and actions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solidFill>
                  <a:srgbClr val="FFC000"/>
                </a:solidFill>
                <a:latin typeface="ABeeZee Bold" panose="020B0604020202020204" charset="0"/>
              </a:rPr>
              <a:t>Remember and perform a basic sequence of movement when led by a teacher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solidFill>
                  <a:srgbClr val="FFC000"/>
                </a:solidFill>
                <a:latin typeface="ABeeZee Bold" panose="020B0604020202020204" charset="0"/>
              </a:rPr>
              <a:t>Identify what good looks like</a:t>
            </a:r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pPr algn="ctr">
              <a:lnSpc>
                <a:spcPts val="3054"/>
              </a:lnSpc>
            </a:pPr>
            <a:endParaRPr lang="en-US" sz="2174" dirty="0">
              <a:solidFill>
                <a:srgbClr val="FFB615"/>
              </a:solidFill>
              <a:latin typeface="ABeeZee Bold"/>
              <a:ea typeface="ABeeZee Bold"/>
              <a:cs typeface="ABeeZee Bold"/>
              <a:sym typeface="ABeeZee Bold"/>
            </a:endParaRPr>
          </a:p>
        </p:txBody>
      </p:sp>
      <p:sp>
        <p:nvSpPr>
          <p:cNvPr id="34" name="TextBox 34"/>
          <p:cNvSpPr txBox="1"/>
          <p:nvPr/>
        </p:nvSpPr>
        <p:spPr>
          <a:xfrm>
            <a:off x="6448404" y="21446794"/>
            <a:ext cx="4560636" cy="731700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r>
              <a:rPr lang="en-GB" dirty="0">
                <a:solidFill>
                  <a:srgbClr val="FF0000"/>
                </a:solidFill>
                <a:latin typeface="ABeeZee Bold" panose="020B0604020202020204" charset="0"/>
              </a:rPr>
              <a:t>How to contribute key words to a theme related mind map</a:t>
            </a:r>
          </a:p>
          <a:p>
            <a:r>
              <a:rPr lang="en-GB" dirty="0">
                <a:solidFill>
                  <a:srgbClr val="FF0000"/>
                </a:solidFill>
                <a:latin typeface="ABeeZee Bold" panose="020B0604020202020204" charset="0"/>
              </a:rPr>
              <a:t>How to translate words/ideas into theme related shapes, movements and actions</a:t>
            </a:r>
          </a:p>
          <a:p>
            <a:r>
              <a:rPr lang="en-GB" dirty="0">
                <a:solidFill>
                  <a:srgbClr val="FF0000"/>
                </a:solidFill>
                <a:latin typeface="ABeeZee Bold" panose="020B0604020202020204" charset="0"/>
              </a:rPr>
              <a:t>How to contribute key words to a theme related mind map</a:t>
            </a:r>
          </a:p>
          <a:p>
            <a:r>
              <a:rPr lang="en-GB" dirty="0">
                <a:solidFill>
                  <a:srgbClr val="FF0000"/>
                </a:solidFill>
                <a:latin typeface="ABeeZee Bold" panose="020B0604020202020204" charset="0"/>
              </a:rPr>
              <a:t>How to translate words/ideas into theme related shapes, movements and action</a:t>
            </a:r>
          </a:p>
          <a:p>
            <a:r>
              <a:rPr lang="en-GB" dirty="0">
                <a:solidFill>
                  <a:srgbClr val="FF0000"/>
                </a:solidFill>
                <a:latin typeface="ABeeZee Bold" panose="020B0604020202020204" charset="0"/>
              </a:rPr>
              <a:t>That we need to look forwards to safely move around in space</a:t>
            </a:r>
          </a:p>
          <a:p>
            <a:r>
              <a:rPr lang="en-GB" dirty="0">
                <a:solidFill>
                  <a:srgbClr val="FF0000"/>
                </a:solidFill>
                <a:latin typeface="ABeeZee Bold" panose="020B0604020202020204" charset="0"/>
              </a:rPr>
              <a:t>That we need to control our speed to ensure safety</a:t>
            </a:r>
          </a:p>
          <a:p>
            <a:r>
              <a:rPr lang="en-GB" dirty="0">
                <a:solidFill>
                  <a:srgbClr val="FF0000"/>
                </a:solidFill>
                <a:latin typeface="ABeeZee Bold" panose="020B0604020202020204" charset="0"/>
              </a:rPr>
              <a:t>How to turn what I see into ways of moving</a:t>
            </a:r>
          </a:p>
          <a:p>
            <a:r>
              <a:rPr lang="en-GB" dirty="0">
                <a:solidFill>
                  <a:srgbClr val="FF0000"/>
                </a:solidFill>
                <a:latin typeface="ABeeZee Bold" panose="020B0604020202020204" charset="0"/>
              </a:rPr>
              <a:t>How to listen to other people’s ideas and vocalise my own thoughts</a:t>
            </a:r>
          </a:p>
          <a:p>
            <a:r>
              <a:rPr lang="en-GB" dirty="0">
                <a:solidFill>
                  <a:srgbClr val="FF0000"/>
                </a:solidFill>
                <a:latin typeface="ABeeZee Bold" panose="020B0604020202020204" charset="0"/>
              </a:rPr>
              <a:t>How to turn what I read/hear into ways of moving</a:t>
            </a:r>
          </a:p>
          <a:p>
            <a:r>
              <a:rPr lang="en-GB" dirty="0">
                <a:solidFill>
                  <a:srgbClr val="FF0000"/>
                </a:solidFill>
                <a:latin typeface="ABeeZee Bold" panose="020B0604020202020204" charset="0"/>
              </a:rPr>
              <a:t>How to link ideas and movements together so that they start to flow</a:t>
            </a:r>
          </a:p>
          <a:p>
            <a:r>
              <a:rPr lang="en-GB" dirty="0">
                <a:solidFill>
                  <a:srgbClr val="FF0000"/>
                </a:solidFill>
                <a:latin typeface="ABeeZee Bold" panose="020B0604020202020204" charset="0"/>
              </a:rPr>
              <a:t>How to use simple technical language to give constructive and useful feedback</a:t>
            </a:r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pPr algn="ctr">
              <a:lnSpc>
                <a:spcPts val="3319"/>
              </a:lnSpc>
            </a:pPr>
            <a:endParaRPr lang="en-US" sz="2187" dirty="0">
              <a:solidFill>
                <a:srgbClr val="FF2315"/>
              </a:solidFill>
              <a:latin typeface="ABeeZee Bold"/>
              <a:ea typeface="ABeeZee Bold"/>
              <a:cs typeface="ABeeZee Bold"/>
              <a:sym typeface="ABeeZee Bold"/>
            </a:endParaRPr>
          </a:p>
        </p:txBody>
      </p:sp>
      <p:sp>
        <p:nvSpPr>
          <p:cNvPr id="35" name="TextBox 35"/>
          <p:cNvSpPr txBox="1"/>
          <p:nvPr/>
        </p:nvSpPr>
        <p:spPr>
          <a:xfrm>
            <a:off x="5899164" y="11240954"/>
            <a:ext cx="5170493" cy="615040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2625"/>
              </a:lnSpc>
            </a:pPr>
            <a:r>
              <a:rPr lang="en-US" sz="2187" dirty="0">
                <a:solidFill>
                  <a:srgbClr val="FF0000"/>
                </a:solidFill>
                <a:latin typeface="ABeeZee Bold" panose="020B0604020202020204" charset="0"/>
                <a:ea typeface="ABeeZee Bold"/>
                <a:cs typeface="ABeeZee Bold"/>
                <a:sym typeface="ABeeZee Bold"/>
              </a:rPr>
              <a:t>I can :</a:t>
            </a:r>
          </a:p>
          <a:p>
            <a:r>
              <a:rPr lang="en-GB" dirty="0">
                <a:solidFill>
                  <a:srgbClr val="FF0000"/>
                </a:solidFill>
                <a:latin typeface="ABeeZee Bold" panose="020B0604020202020204" charset="0"/>
              </a:rPr>
              <a:t>Use my body and create theme related shapes, movements and actions</a:t>
            </a:r>
          </a:p>
          <a:p>
            <a:r>
              <a:rPr lang="en-GB" dirty="0">
                <a:solidFill>
                  <a:srgbClr val="FF0000"/>
                </a:solidFill>
                <a:latin typeface="ABeeZee Bold" panose="020B0604020202020204" charset="0"/>
              </a:rPr>
              <a:t>Use my body to express simple theme related shapes, movements and feelings</a:t>
            </a:r>
          </a:p>
          <a:p>
            <a:r>
              <a:rPr lang="en-GB" dirty="0">
                <a:solidFill>
                  <a:srgbClr val="FF0000"/>
                </a:solidFill>
                <a:latin typeface="ABeeZee Bold" panose="020B0604020202020204" charset="0"/>
              </a:rPr>
              <a:t>Show good listening skills</a:t>
            </a:r>
          </a:p>
          <a:p>
            <a:r>
              <a:rPr lang="en-GB" dirty="0">
                <a:solidFill>
                  <a:srgbClr val="FF0000"/>
                </a:solidFill>
                <a:latin typeface="ABeeZee Bold" panose="020B0604020202020204" charset="0"/>
              </a:rPr>
              <a:t>Travel safely and creatively in space</a:t>
            </a:r>
          </a:p>
          <a:p>
            <a:r>
              <a:rPr lang="en-GB" dirty="0">
                <a:solidFill>
                  <a:srgbClr val="FF0000"/>
                </a:solidFill>
                <a:latin typeface="ABeeZee Bold" panose="020B0604020202020204" charset="0"/>
              </a:rPr>
              <a:t>Show different levels when I travel</a:t>
            </a:r>
          </a:p>
          <a:p>
            <a:r>
              <a:rPr lang="en-GB" dirty="0">
                <a:solidFill>
                  <a:srgbClr val="FF0000"/>
                </a:solidFill>
                <a:latin typeface="ABeeZee Bold" panose="020B0604020202020204" charset="0"/>
              </a:rPr>
              <a:t>Communicate effectively with a partner</a:t>
            </a:r>
          </a:p>
          <a:p>
            <a:r>
              <a:rPr lang="en-GB" dirty="0">
                <a:solidFill>
                  <a:srgbClr val="FF0000"/>
                </a:solidFill>
                <a:latin typeface="ABeeZee Bold" panose="020B0604020202020204" charset="0"/>
              </a:rPr>
              <a:t>Use pictures to create shapes, movements and actions</a:t>
            </a:r>
          </a:p>
          <a:p>
            <a:r>
              <a:rPr lang="en-GB" dirty="0">
                <a:solidFill>
                  <a:srgbClr val="FF0000"/>
                </a:solidFill>
                <a:latin typeface="ABeeZee Bold" panose="020B0604020202020204" charset="0"/>
              </a:rPr>
              <a:t>Communicate effectively with a partner</a:t>
            </a:r>
          </a:p>
          <a:p>
            <a:r>
              <a:rPr lang="en-GB" dirty="0">
                <a:solidFill>
                  <a:srgbClr val="FF0000"/>
                </a:solidFill>
                <a:latin typeface="ABeeZee Bold" panose="020B0604020202020204" charset="0"/>
              </a:rPr>
              <a:t>Use poems to create shapes, movements and actions</a:t>
            </a:r>
          </a:p>
          <a:p>
            <a:r>
              <a:rPr lang="en-GB" dirty="0">
                <a:solidFill>
                  <a:srgbClr val="FF0000"/>
                </a:solidFill>
                <a:latin typeface="ABeeZee Bold" panose="020B0604020202020204" charset="0"/>
              </a:rPr>
              <a:t>Remember and perform a simple sequence of movement</a:t>
            </a:r>
          </a:p>
          <a:p>
            <a:r>
              <a:rPr lang="en-GB" dirty="0">
                <a:solidFill>
                  <a:srgbClr val="FF0000"/>
                </a:solidFill>
                <a:latin typeface="ABeeZee Bold" panose="020B0604020202020204" charset="0"/>
              </a:rPr>
              <a:t>Identify what good looks like and give feedback to help my partner improve</a:t>
            </a:r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</p:txBody>
      </p:sp>
      <p:sp>
        <p:nvSpPr>
          <p:cNvPr id="36" name="TextBox 36"/>
          <p:cNvSpPr txBox="1"/>
          <p:nvPr/>
        </p:nvSpPr>
        <p:spPr>
          <a:xfrm>
            <a:off x="11498650" y="11008787"/>
            <a:ext cx="7574743" cy="548868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2627"/>
              </a:lnSpc>
            </a:pPr>
            <a:r>
              <a:rPr lang="en-GB" dirty="0">
                <a:solidFill>
                  <a:srgbClr val="33CC33"/>
                </a:solidFill>
                <a:latin typeface="ABeeZee Bold" panose="020B0604020202020204" charset="0"/>
              </a:rPr>
              <a:t>I can:</a:t>
            </a:r>
          </a:p>
          <a:p>
            <a:pPr>
              <a:lnSpc>
                <a:spcPts val="2627"/>
              </a:lnSpc>
            </a:pPr>
            <a:r>
              <a:rPr lang="en-GB" dirty="0">
                <a:solidFill>
                  <a:srgbClr val="33CC33"/>
                </a:solidFill>
                <a:latin typeface="ABeeZee Bold" panose="020B0604020202020204" charset="0"/>
              </a:rPr>
              <a:t>Use my body and create theme related shapes, movements and actions</a:t>
            </a:r>
          </a:p>
          <a:p>
            <a:r>
              <a:rPr lang="en-GB" dirty="0">
                <a:solidFill>
                  <a:srgbClr val="33CC33"/>
                </a:solidFill>
                <a:latin typeface="ABeeZee Bold" panose="020B0604020202020204" charset="0"/>
              </a:rPr>
              <a:t>Use my body to express simple theme related shapes, movements and feelings</a:t>
            </a:r>
          </a:p>
          <a:p>
            <a:r>
              <a:rPr lang="en-GB" dirty="0">
                <a:solidFill>
                  <a:srgbClr val="33CC33"/>
                </a:solidFill>
                <a:latin typeface="ABeeZee Bold" panose="020B0604020202020204" charset="0"/>
              </a:rPr>
              <a:t>Show good listening skills</a:t>
            </a:r>
          </a:p>
          <a:p>
            <a:r>
              <a:rPr lang="en-GB" dirty="0">
                <a:solidFill>
                  <a:srgbClr val="33CC33"/>
                </a:solidFill>
                <a:latin typeface="ABeeZee Bold" panose="020B0604020202020204" charset="0"/>
              </a:rPr>
              <a:t>Travel safely and creatively in space</a:t>
            </a:r>
          </a:p>
          <a:p>
            <a:r>
              <a:rPr lang="en-GB" dirty="0">
                <a:solidFill>
                  <a:srgbClr val="33CC33"/>
                </a:solidFill>
                <a:latin typeface="ABeeZee Bold" panose="020B0604020202020204" charset="0"/>
              </a:rPr>
              <a:t>Show different levels when I travel</a:t>
            </a:r>
          </a:p>
          <a:p>
            <a:r>
              <a:rPr lang="en-GB" dirty="0">
                <a:solidFill>
                  <a:srgbClr val="33CC33"/>
                </a:solidFill>
                <a:latin typeface="ABeeZee Bold" panose="020B0604020202020204" charset="0"/>
              </a:rPr>
              <a:t>Communicate effectively with a partner</a:t>
            </a:r>
          </a:p>
          <a:p>
            <a:r>
              <a:rPr lang="en-GB" dirty="0">
                <a:solidFill>
                  <a:srgbClr val="33CC33"/>
                </a:solidFill>
                <a:latin typeface="ABeeZee Bold" panose="020B0604020202020204" charset="0"/>
              </a:rPr>
              <a:t>Use pictures to create shapes, movements and actions</a:t>
            </a:r>
          </a:p>
          <a:p>
            <a:r>
              <a:rPr lang="en-GB" dirty="0">
                <a:solidFill>
                  <a:srgbClr val="33CC33"/>
                </a:solidFill>
                <a:latin typeface="ABeeZee Bold" panose="020B0604020202020204" charset="0"/>
              </a:rPr>
              <a:t>Communicate effectively with a partner</a:t>
            </a:r>
          </a:p>
          <a:p>
            <a:r>
              <a:rPr lang="en-GB" dirty="0">
                <a:solidFill>
                  <a:srgbClr val="33CC33"/>
                </a:solidFill>
                <a:latin typeface="ABeeZee Bold" panose="020B0604020202020204" charset="0"/>
              </a:rPr>
              <a:t>Use poems to create shapes, movements and actions</a:t>
            </a:r>
          </a:p>
          <a:p>
            <a:r>
              <a:rPr lang="en-GB" dirty="0">
                <a:solidFill>
                  <a:srgbClr val="33CC33"/>
                </a:solidFill>
                <a:latin typeface="ABeeZee Bold" panose="020B0604020202020204" charset="0"/>
              </a:rPr>
              <a:t>Remember and perform a simple sequence of movement</a:t>
            </a:r>
          </a:p>
          <a:p>
            <a:r>
              <a:rPr lang="en-GB" dirty="0">
                <a:solidFill>
                  <a:srgbClr val="33CC33"/>
                </a:solidFill>
                <a:latin typeface="ABeeZee Bold" panose="020B0604020202020204" charset="0"/>
              </a:rPr>
              <a:t>Identify what good looks like and give feedback to help my partner improve</a:t>
            </a:r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pPr algn="l">
              <a:lnSpc>
                <a:spcPts val="2627"/>
              </a:lnSpc>
            </a:pPr>
            <a:endParaRPr lang="en-US" sz="2189" dirty="0">
              <a:solidFill>
                <a:srgbClr val="316602"/>
              </a:solidFill>
              <a:latin typeface="ABeeZee Bold"/>
              <a:ea typeface="ABeeZee Bold"/>
              <a:cs typeface="ABeeZee Bold"/>
              <a:sym typeface="ABeeZee Bold"/>
            </a:endParaRPr>
          </a:p>
        </p:txBody>
      </p:sp>
      <p:sp>
        <p:nvSpPr>
          <p:cNvPr id="37" name="TextBox 37"/>
          <p:cNvSpPr txBox="1"/>
          <p:nvPr/>
        </p:nvSpPr>
        <p:spPr>
          <a:xfrm>
            <a:off x="12198810" y="20422427"/>
            <a:ext cx="4560636" cy="726154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r>
              <a:rPr lang="en-US" sz="2187" dirty="0">
                <a:solidFill>
                  <a:srgbClr val="33CC33"/>
                </a:solidFill>
                <a:latin typeface="ABeeZee Bold" panose="020B0604020202020204" charset="0"/>
                <a:ea typeface="ABeeZee Bold"/>
                <a:cs typeface="ABeeZee Bold"/>
                <a:sym typeface="ABeeZee Bold"/>
              </a:rPr>
              <a:t>·</a:t>
            </a:r>
            <a:r>
              <a:rPr lang="en-GB" dirty="0">
                <a:solidFill>
                  <a:srgbClr val="33CC33"/>
                </a:solidFill>
                <a:latin typeface="ABeeZee Bold" panose="020B0604020202020204" charset="0"/>
              </a:rPr>
              <a:t>How to contribute key words to a theme related mind map</a:t>
            </a:r>
          </a:p>
          <a:p>
            <a:r>
              <a:rPr lang="en-GB" dirty="0">
                <a:solidFill>
                  <a:srgbClr val="33CC33"/>
                </a:solidFill>
                <a:latin typeface="ABeeZee Bold" panose="020B0604020202020204" charset="0"/>
              </a:rPr>
              <a:t>How to translate words/ideas into theme related shapes, movements and actions</a:t>
            </a:r>
            <a:endParaRPr lang="en-US" sz="2187" dirty="0">
              <a:solidFill>
                <a:srgbClr val="33CC33"/>
              </a:solidFill>
              <a:latin typeface="ABeeZee Bold" panose="020B0604020202020204" charset="0"/>
              <a:sym typeface="ABeeZee Bold"/>
            </a:endParaRPr>
          </a:p>
          <a:p>
            <a:r>
              <a:rPr lang="en-GB" dirty="0">
                <a:solidFill>
                  <a:srgbClr val="33CC33"/>
                </a:solidFill>
                <a:latin typeface="ABeeZee Bold" panose="020B0604020202020204" charset="0"/>
              </a:rPr>
              <a:t>How to contribute key words to a theme related mind map</a:t>
            </a:r>
          </a:p>
          <a:p>
            <a:r>
              <a:rPr lang="en-GB" dirty="0">
                <a:solidFill>
                  <a:srgbClr val="33CC33"/>
                </a:solidFill>
                <a:latin typeface="ABeeZee Bold" panose="020B0604020202020204" charset="0"/>
              </a:rPr>
              <a:t>How to translate words/ideas into theme related shapes, movements and action</a:t>
            </a:r>
          </a:p>
          <a:p>
            <a:r>
              <a:rPr lang="en-GB" dirty="0">
                <a:solidFill>
                  <a:srgbClr val="33CC33"/>
                </a:solidFill>
                <a:latin typeface="ABeeZee Bold" panose="020B0604020202020204" charset="0"/>
              </a:rPr>
              <a:t>That we need to look forwards to safely move around in space</a:t>
            </a:r>
          </a:p>
          <a:p>
            <a:r>
              <a:rPr lang="en-GB" dirty="0">
                <a:solidFill>
                  <a:srgbClr val="33CC33"/>
                </a:solidFill>
                <a:latin typeface="ABeeZee Bold" panose="020B0604020202020204" charset="0"/>
              </a:rPr>
              <a:t>That we need to control our speed to ensure safety</a:t>
            </a:r>
          </a:p>
          <a:p>
            <a:r>
              <a:rPr lang="en-GB" dirty="0">
                <a:solidFill>
                  <a:srgbClr val="33CC33"/>
                </a:solidFill>
                <a:latin typeface="ABeeZee Bold" panose="020B0604020202020204" charset="0"/>
              </a:rPr>
              <a:t>How to turn what I see into ways of moving</a:t>
            </a:r>
          </a:p>
          <a:p>
            <a:r>
              <a:rPr lang="en-GB" dirty="0">
                <a:solidFill>
                  <a:srgbClr val="33CC33"/>
                </a:solidFill>
                <a:latin typeface="ABeeZee Bold" panose="020B0604020202020204" charset="0"/>
              </a:rPr>
              <a:t>How to listen to other people’s ideas and vocalise my own thoughts</a:t>
            </a:r>
          </a:p>
          <a:p>
            <a:r>
              <a:rPr lang="en-GB" dirty="0">
                <a:solidFill>
                  <a:srgbClr val="33CC33"/>
                </a:solidFill>
                <a:latin typeface="ABeeZee Bold" panose="020B0604020202020204" charset="0"/>
              </a:rPr>
              <a:t>How to turn what I read/hear into ways of moving</a:t>
            </a:r>
          </a:p>
          <a:p>
            <a:r>
              <a:rPr lang="en-GB" dirty="0">
                <a:solidFill>
                  <a:srgbClr val="33CC33"/>
                </a:solidFill>
                <a:latin typeface="ABeeZee Bold" panose="020B0604020202020204" charset="0"/>
              </a:rPr>
              <a:t>How to link ideas and movements together so that they start to flow</a:t>
            </a:r>
          </a:p>
          <a:p>
            <a:r>
              <a:rPr lang="en-GB" dirty="0">
                <a:solidFill>
                  <a:srgbClr val="33CC33"/>
                </a:solidFill>
                <a:latin typeface="ABeeZee Bold" panose="020B0604020202020204" charset="0"/>
              </a:rPr>
              <a:t>How to use simple technical language to give constructive and useful feedback</a:t>
            </a:r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</p:txBody>
      </p:sp>
      <p:sp>
        <p:nvSpPr>
          <p:cNvPr id="38" name="TextBox 38"/>
          <p:cNvSpPr txBox="1"/>
          <p:nvPr/>
        </p:nvSpPr>
        <p:spPr>
          <a:xfrm>
            <a:off x="18932982" y="11808799"/>
            <a:ext cx="7665111" cy="274479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2650"/>
              </a:lnSpc>
            </a:pPr>
            <a:r>
              <a:rPr lang="en-US" sz="2208" dirty="0">
                <a:solidFill>
                  <a:srgbClr val="0070C0"/>
                </a:solidFill>
                <a:latin typeface="ABeeZee Bold" panose="020B0604020202020204" charset="0"/>
                <a:ea typeface="ABeeZee Bold"/>
                <a:cs typeface="ABeeZee Bold"/>
                <a:sym typeface="ABeeZee Bold"/>
              </a:rPr>
              <a:t>I can:</a:t>
            </a:r>
          </a:p>
          <a:p>
            <a:pPr>
              <a:lnSpc>
                <a:spcPts val="2650"/>
              </a:lnSpc>
            </a:pPr>
            <a:r>
              <a:rPr lang="en-GB" dirty="0">
                <a:solidFill>
                  <a:srgbClr val="0070C0"/>
                </a:solidFill>
                <a:latin typeface="ABeeZee Bold" panose="020B0604020202020204" charset="0"/>
              </a:rPr>
              <a:t>How to contribute key words toa theme-related mind map</a:t>
            </a:r>
          </a:p>
          <a:p>
            <a:pPr>
              <a:lnSpc>
                <a:spcPts val="2650"/>
              </a:lnSpc>
            </a:pPr>
            <a:r>
              <a:rPr lang="en-GB" dirty="0">
                <a:solidFill>
                  <a:srgbClr val="0070C0"/>
                </a:solidFill>
                <a:latin typeface="ABeeZee Bold" panose="020B0604020202020204" charset="0"/>
              </a:rPr>
              <a:t>How to translate theme-related actions into creative travelling movements</a:t>
            </a:r>
          </a:p>
          <a:p>
            <a:pPr>
              <a:lnSpc>
                <a:spcPts val="2650"/>
              </a:lnSpc>
            </a:pPr>
            <a:r>
              <a:rPr lang="en-GB" dirty="0">
                <a:solidFill>
                  <a:srgbClr val="0070C0"/>
                </a:solidFill>
                <a:latin typeface="ABeeZee Bold" panose="020B0604020202020204" charset="0"/>
              </a:rPr>
              <a:t>How to translate images into actions to communicate meaning</a:t>
            </a:r>
          </a:p>
          <a:p>
            <a:pPr>
              <a:lnSpc>
                <a:spcPts val="2650"/>
              </a:lnSpc>
            </a:pPr>
            <a:r>
              <a:rPr lang="en-GB" dirty="0">
                <a:solidFill>
                  <a:srgbClr val="0070C0"/>
                </a:solidFill>
                <a:latin typeface="ABeeZee Bold" panose="020B0604020202020204" charset="0"/>
              </a:rPr>
              <a:t>How to use chance choreography to create a sequence</a:t>
            </a:r>
          </a:p>
          <a:p>
            <a:pPr>
              <a:lnSpc>
                <a:spcPts val="2650"/>
              </a:lnSpc>
            </a:pPr>
            <a:r>
              <a:rPr lang="en-GB" dirty="0">
                <a:solidFill>
                  <a:srgbClr val="0070C0"/>
                </a:solidFill>
                <a:latin typeface="ABeeZee Bold" panose="020B0604020202020204" charset="0"/>
              </a:rPr>
              <a:t>How to listen to other people’s ideas and vocalise my own thoughts</a:t>
            </a:r>
          </a:p>
          <a:p>
            <a:pPr>
              <a:lnSpc>
                <a:spcPts val="2650"/>
              </a:lnSpc>
            </a:pPr>
            <a:r>
              <a:rPr lang="en-GB" dirty="0">
                <a:solidFill>
                  <a:srgbClr val="0070C0"/>
                </a:solidFill>
                <a:latin typeface="ABeeZee Bold" panose="020B0604020202020204" charset="0"/>
              </a:rPr>
              <a:t>How to recognise good timing, execution and performance skills</a:t>
            </a:r>
            <a:endParaRPr lang="en-US" sz="2208" dirty="0">
              <a:solidFill>
                <a:srgbClr val="0070C0"/>
              </a:solidFill>
              <a:latin typeface="ABeeZee Bold" panose="020B0604020202020204" charset="0"/>
              <a:ea typeface="ABeeZee Bold"/>
              <a:cs typeface="ABeeZee Bold"/>
              <a:sym typeface="ABeeZee Bold"/>
            </a:endParaRPr>
          </a:p>
        </p:txBody>
      </p:sp>
      <p:sp>
        <p:nvSpPr>
          <p:cNvPr id="39" name="TextBox 39"/>
          <p:cNvSpPr txBox="1"/>
          <p:nvPr/>
        </p:nvSpPr>
        <p:spPr>
          <a:xfrm>
            <a:off x="19571733" y="21446794"/>
            <a:ext cx="5187513" cy="327750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285750" indent="-285750" algn="ctr">
              <a:lnSpc>
                <a:spcPts val="3653"/>
              </a:lnSpc>
              <a:buFont typeface="Arial" panose="020B0604020202020204" pitchFamily="34" charset="0"/>
              <a:buChar char="•"/>
            </a:pPr>
            <a:r>
              <a:rPr lang="en-GB" dirty="0">
                <a:solidFill>
                  <a:srgbClr val="0070C0"/>
                </a:solidFill>
                <a:latin typeface="ABeeZee Bold" panose="020B0604020202020204" charset="0"/>
              </a:rPr>
              <a:t>Develop a motif demonstrating some agility, balance, coordination and precision</a:t>
            </a:r>
          </a:p>
          <a:p>
            <a:pPr marL="285750" indent="-285750" algn="ctr">
              <a:lnSpc>
                <a:spcPts val="3653"/>
              </a:lnSpc>
              <a:buFont typeface="Arial" panose="020B0604020202020204" pitchFamily="34" charset="0"/>
              <a:buChar char="•"/>
            </a:pPr>
            <a:r>
              <a:rPr lang="en-GB" dirty="0">
                <a:solidFill>
                  <a:srgbClr val="0070C0"/>
                </a:solidFill>
                <a:latin typeface="ABeeZee Bold" panose="020B0604020202020204" charset="0"/>
              </a:rPr>
              <a:t>Creatively change static actions into travelling movements</a:t>
            </a:r>
          </a:p>
          <a:p>
            <a:pPr marL="285750" indent="-285750" algn="ctr">
              <a:lnSpc>
                <a:spcPts val="3653"/>
              </a:lnSpc>
              <a:buFont typeface="Arial" panose="020B0604020202020204" pitchFamily="34" charset="0"/>
              <a:buChar char="•"/>
            </a:pPr>
            <a:r>
              <a:rPr lang="en-GB" dirty="0">
                <a:solidFill>
                  <a:srgbClr val="0070C0"/>
                </a:solidFill>
                <a:latin typeface="ABeeZee Bold" panose="020B0604020202020204" charset="0"/>
              </a:rPr>
              <a:t>Communicate effectively with a partner</a:t>
            </a:r>
          </a:p>
          <a:p>
            <a:pPr marL="285750" indent="-285750" algn="ctr">
              <a:lnSpc>
                <a:spcPts val="3653"/>
              </a:lnSpc>
              <a:buFont typeface="Arial" panose="020B0604020202020204" pitchFamily="34" charset="0"/>
              <a:buChar char="•"/>
            </a:pPr>
            <a:r>
              <a:rPr lang="en-GB" dirty="0">
                <a:solidFill>
                  <a:srgbClr val="0070C0"/>
                </a:solidFill>
                <a:latin typeface="ABeeZee Bold" panose="020B0604020202020204" charset="0"/>
              </a:rPr>
              <a:t>Communicate effectively within a group</a:t>
            </a:r>
          </a:p>
          <a:p>
            <a:pPr marL="285750" indent="-285750" algn="ctr">
              <a:lnSpc>
                <a:spcPts val="3653"/>
              </a:lnSpc>
              <a:buFont typeface="Arial" panose="020B0604020202020204" pitchFamily="34" charset="0"/>
              <a:buChar char="•"/>
            </a:pPr>
            <a:r>
              <a:rPr lang="en-GB" dirty="0">
                <a:solidFill>
                  <a:srgbClr val="0070C0"/>
                </a:solidFill>
                <a:latin typeface="ABeeZee Bold" panose="020B0604020202020204" charset="0"/>
              </a:rPr>
              <a:t>Work in a group to perform different poses</a:t>
            </a:r>
            <a:endParaRPr lang="en-US" sz="2189" dirty="0">
              <a:solidFill>
                <a:srgbClr val="0070C0"/>
              </a:solidFill>
              <a:latin typeface="ABeeZee Bold" panose="020B0604020202020204" charset="0"/>
              <a:ea typeface="ABeeZee Bold"/>
              <a:cs typeface="ABeeZee Bold"/>
              <a:sym typeface="ABeeZee Bold"/>
            </a:endParaRPr>
          </a:p>
        </p:txBody>
      </p:sp>
      <p:sp>
        <p:nvSpPr>
          <p:cNvPr id="40" name="TextBox 40"/>
          <p:cNvSpPr txBox="1"/>
          <p:nvPr/>
        </p:nvSpPr>
        <p:spPr>
          <a:xfrm>
            <a:off x="27917308" y="21446794"/>
            <a:ext cx="6320384" cy="264540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285750" indent="-285750">
              <a:lnSpc>
                <a:spcPts val="2625"/>
              </a:lnSpc>
              <a:buFont typeface="Arial" panose="020B0604020202020204" pitchFamily="34" charset="0"/>
              <a:buChar char="•"/>
            </a:pPr>
            <a:r>
              <a:rPr lang="en-GB" dirty="0">
                <a:solidFill>
                  <a:srgbClr val="CC00CC"/>
                </a:solidFill>
                <a:latin typeface="ABeeZee Bold" panose="020B0604020202020204" charset="0"/>
              </a:rPr>
              <a:t>Develop a motif demonstrating some agility, balance, coordination and precision</a:t>
            </a:r>
          </a:p>
          <a:p>
            <a:pPr marL="285750" indent="-285750">
              <a:lnSpc>
                <a:spcPts val="2625"/>
              </a:lnSpc>
              <a:buFont typeface="Arial" panose="020B0604020202020204" pitchFamily="34" charset="0"/>
              <a:buChar char="•"/>
            </a:pPr>
            <a:r>
              <a:rPr lang="en-GB" dirty="0">
                <a:solidFill>
                  <a:srgbClr val="CC00CC"/>
                </a:solidFill>
                <a:latin typeface="ABeeZee Bold" panose="020B0604020202020204" charset="0"/>
              </a:rPr>
              <a:t>Show different levels, pathways and directions when I travel</a:t>
            </a:r>
          </a:p>
          <a:p>
            <a:pPr marL="285750" indent="-285750">
              <a:lnSpc>
                <a:spcPts val="2625"/>
              </a:lnSpc>
              <a:buFont typeface="Arial" panose="020B0604020202020204" pitchFamily="34" charset="0"/>
              <a:buChar char="•"/>
            </a:pPr>
            <a:r>
              <a:rPr lang="en-GB" dirty="0">
                <a:solidFill>
                  <a:srgbClr val="CC00CC"/>
                </a:solidFill>
                <a:latin typeface="ABeeZee Bold" panose="020B0604020202020204" charset="0"/>
              </a:rPr>
              <a:t>Communicate effectively with a partner</a:t>
            </a:r>
          </a:p>
          <a:p>
            <a:pPr marL="285750" indent="-285750">
              <a:lnSpc>
                <a:spcPts val="2625"/>
              </a:lnSpc>
              <a:buFont typeface="Arial" panose="020B0604020202020204" pitchFamily="34" charset="0"/>
              <a:buChar char="•"/>
            </a:pPr>
            <a:r>
              <a:rPr lang="en-GB" dirty="0">
                <a:solidFill>
                  <a:srgbClr val="CC00CC"/>
                </a:solidFill>
                <a:latin typeface="ABeeZee Bold" panose="020B0604020202020204" charset="0"/>
              </a:rPr>
              <a:t>Communicate effectively within a group</a:t>
            </a:r>
          </a:p>
          <a:p>
            <a:pPr marL="285750" indent="-285750">
              <a:lnSpc>
                <a:spcPts val="2625"/>
              </a:lnSpc>
              <a:buFont typeface="Arial" panose="020B0604020202020204" pitchFamily="34" charset="0"/>
              <a:buChar char="•"/>
            </a:pPr>
            <a:r>
              <a:rPr lang="en-GB" dirty="0">
                <a:solidFill>
                  <a:srgbClr val="CC00CC"/>
                </a:solidFill>
                <a:latin typeface="ABeeZee Bold" panose="020B0604020202020204" charset="0"/>
              </a:rPr>
              <a:t>Devise my own meditation</a:t>
            </a:r>
          </a:p>
          <a:p>
            <a:pPr marL="285750" indent="-285750">
              <a:lnSpc>
                <a:spcPts val="2625"/>
              </a:lnSpc>
              <a:buFont typeface="Arial" panose="020B0604020202020204" pitchFamily="34" charset="0"/>
              <a:buChar char="•"/>
            </a:pPr>
            <a:r>
              <a:rPr lang="en-GB" dirty="0">
                <a:solidFill>
                  <a:srgbClr val="CC00CC"/>
                </a:solidFill>
                <a:latin typeface="ABeeZee Bold" panose="020B0604020202020204" charset="0"/>
              </a:rPr>
              <a:t>Articulate the benefits of yoga</a:t>
            </a:r>
            <a:endParaRPr lang="en-US" sz="2189" dirty="0">
              <a:solidFill>
                <a:srgbClr val="CC00CC"/>
              </a:solidFill>
              <a:latin typeface="ABeeZee Bold" panose="020B0604020202020204" charset="0"/>
              <a:ea typeface="ABeeZee Bold"/>
              <a:cs typeface="ABeeZee Bold"/>
              <a:sym typeface="ABeeZee Bold"/>
            </a:endParaRPr>
          </a:p>
        </p:txBody>
      </p:sp>
      <p:sp>
        <p:nvSpPr>
          <p:cNvPr id="41" name="TextBox 41"/>
          <p:cNvSpPr txBox="1"/>
          <p:nvPr/>
        </p:nvSpPr>
        <p:spPr>
          <a:xfrm>
            <a:off x="28173116" y="12242449"/>
            <a:ext cx="7503152" cy="331225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2573"/>
              </a:lnSpc>
            </a:pPr>
            <a:r>
              <a:rPr lang="en-US" sz="2144" dirty="0">
                <a:solidFill>
                  <a:srgbClr val="CC00CC"/>
                </a:solidFill>
                <a:latin typeface="ABeeZee Bold" panose="020B0604020202020204" charset="0"/>
                <a:ea typeface="ABeeZee Bold"/>
                <a:cs typeface="ABeeZee Bold"/>
                <a:sym typeface="ABeeZee Bold"/>
              </a:rPr>
              <a:t>I can: </a:t>
            </a:r>
          </a:p>
          <a:p>
            <a:pPr algn="l">
              <a:lnSpc>
                <a:spcPts val="2573"/>
              </a:lnSpc>
            </a:pPr>
            <a:endParaRPr lang="en-US" sz="2144" dirty="0">
              <a:solidFill>
                <a:srgbClr val="CC00CC"/>
              </a:solidFill>
              <a:latin typeface="ABeeZee Bold" panose="020B0604020202020204" charset="0"/>
              <a:ea typeface="ABeeZee Bold"/>
              <a:cs typeface="ABeeZee Bold"/>
              <a:sym typeface="ABeeZee Bold"/>
            </a:endParaRPr>
          </a:p>
          <a:p>
            <a:pPr>
              <a:lnSpc>
                <a:spcPts val="2573"/>
              </a:lnSpc>
            </a:pPr>
            <a:r>
              <a:rPr lang="en-GB" dirty="0">
                <a:solidFill>
                  <a:srgbClr val="CC00CC"/>
                </a:solidFill>
                <a:latin typeface="ABeeZee Bold" panose="020B0604020202020204" charset="0"/>
              </a:rPr>
              <a:t>How to translate words/ideas into actions and combine together</a:t>
            </a:r>
          </a:p>
          <a:p>
            <a:pPr>
              <a:lnSpc>
                <a:spcPts val="2573"/>
              </a:lnSpc>
            </a:pPr>
            <a:r>
              <a:rPr lang="en-GB" dirty="0">
                <a:solidFill>
                  <a:srgbClr val="CC00CC"/>
                </a:solidFill>
                <a:latin typeface="ABeeZee Bold" panose="020B0604020202020204" charset="0"/>
              </a:rPr>
              <a:t>How to translate theme-related actions into creative travelling movements</a:t>
            </a:r>
          </a:p>
          <a:p>
            <a:pPr>
              <a:lnSpc>
                <a:spcPts val="2573"/>
              </a:lnSpc>
            </a:pPr>
            <a:r>
              <a:rPr lang="en-GB" dirty="0">
                <a:solidFill>
                  <a:srgbClr val="CC00CC"/>
                </a:solidFill>
                <a:latin typeface="ABeeZee Bold" panose="020B0604020202020204" charset="0"/>
              </a:rPr>
              <a:t>How to translate images into actions to communicate meaning</a:t>
            </a:r>
          </a:p>
          <a:p>
            <a:pPr>
              <a:lnSpc>
                <a:spcPts val="2573"/>
              </a:lnSpc>
            </a:pPr>
            <a:r>
              <a:rPr lang="en-GB" dirty="0">
                <a:solidFill>
                  <a:srgbClr val="CC00CC"/>
                </a:solidFill>
                <a:latin typeface="ABeeZee Bold" panose="020B0604020202020204" charset="0"/>
              </a:rPr>
              <a:t>How to use chance choreography to create a sequence</a:t>
            </a:r>
          </a:p>
          <a:p>
            <a:pPr>
              <a:lnSpc>
                <a:spcPts val="2573"/>
              </a:lnSpc>
            </a:pPr>
            <a:r>
              <a:rPr lang="en-GB" dirty="0">
                <a:solidFill>
                  <a:srgbClr val="CC00CC"/>
                </a:solidFill>
                <a:latin typeface="ABeeZee Bold" panose="020B0604020202020204" charset="0"/>
              </a:rPr>
              <a:t>How to use canon, formation changes, direction and level to improve our ideas</a:t>
            </a:r>
          </a:p>
          <a:p>
            <a:pPr>
              <a:lnSpc>
                <a:spcPts val="2573"/>
              </a:lnSpc>
            </a:pPr>
            <a:r>
              <a:rPr lang="en-GB" dirty="0">
                <a:solidFill>
                  <a:srgbClr val="CC00CC"/>
                </a:solidFill>
                <a:latin typeface="ABeeZee Bold" panose="020B0604020202020204" charset="0"/>
              </a:rPr>
              <a:t>How to recognise good timing, execution and performance skills</a:t>
            </a:r>
            <a:endParaRPr lang="en-US" sz="2144" dirty="0">
              <a:solidFill>
                <a:srgbClr val="CC00CC"/>
              </a:solidFill>
              <a:latin typeface="ABeeZee Bold" panose="020B0604020202020204" charset="0"/>
              <a:ea typeface="ABeeZee Bold"/>
              <a:cs typeface="ABeeZee Bold"/>
              <a:sym typeface="ABeeZee Bold"/>
            </a:endParaRPr>
          </a:p>
        </p:txBody>
      </p:sp>
      <p:sp>
        <p:nvSpPr>
          <p:cNvPr id="42" name="TextBox 42"/>
          <p:cNvSpPr txBox="1"/>
          <p:nvPr/>
        </p:nvSpPr>
        <p:spPr>
          <a:xfrm>
            <a:off x="43052269" y="21158352"/>
            <a:ext cx="5545926" cy="633304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2627"/>
              </a:lnSpc>
            </a:pPr>
            <a:r>
              <a:rPr lang="en-US" sz="2189">
                <a:solidFill>
                  <a:srgbClr val="FF66C4"/>
                </a:solidFill>
                <a:latin typeface="ABeeZee Bold"/>
                <a:ea typeface="ABeeZee Bold"/>
                <a:cs typeface="ABeeZee Bold"/>
                <a:sym typeface="ABeeZee Bold"/>
              </a:rPr>
              <a:t>·I  know ‘what happens when’ within simple structures</a:t>
            </a:r>
          </a:p>
          <a:p>
            <a:pPr algn="l">
              <a:lnSpc>
                <a:spcPts val="2627"/>
              </a:lnSpc>
            </a:pPr>
            <a:r>
              <a:rPr lang="en-US" sz="2189">
                <a:solidFill>
                  <a:srgbClr val="FF66C4"/>
                </a:solidFill>
                <a:latin typeface="ABeeZee Bold"/>
                <a:ea typeface="ABeeZee Bold"/>
                <a:cs typeface="ABeeZee Bold"/>
                <a:sym typeface="ABeeZee Bold"/>
              </a:rPr>
              <a:t>·I recognise and identify features of expression [phrasing, melody, harmony’ different dynamics, metre and tempo] in an extract of live or recorded music</a:t>
            </a:r>
          </a:p>
          <a:p>
            <a:pPr algn="l">
              <a:lnSpc>
                <a:spcPts val="2627"/>
              </a:lnSpc>
            </a:pPr>
            <a:r>
              <a:rPr lang="en-US" sz="2189">
                <a:solidFill>
                  <a:srgbClr val="FF66C4"/>
                </a:solidFill>
                <a:latin typeface="ABeeZee Bold"/>
                <a:ea typeface="ABeeZee Bold"/>
                <a:cs typeface="ABeeZee Bold"/>
                <a:sym typeface="ABeeZee Bold"/>
              </a:rPr>
              <a:t>·I understand how to compare two pieces of instrumental music from different countries/ times and discuss the similarities and differences</a:t>
            </a:r>
          </a:p>
          <a:p>
            <a:pPr algn="l">
              <a:lnSpc>
                <a:spcPts val="2627"/>
              </a:lnSpc>
            </a:pPr>
            <a:r>
              <a:rPr lang="en-US" sz="2189">
                <a:solidFill>
                  <a:srgbClr val="FF66C4"/>
                </a:solidFill>
                <a:latin typeface="ABeeZee Bold"/>
                <a:ea typeface="ABeeZee Bold"/>
                <a:cs typeface="ABeeZee Bold"/>
                <a:sym typeface="ABeeZee Bold"/>
              </a:rPr>
              <a:t>·I know and am able to use musical vocabulary and knowledge to talk about and discuss music from a variety of sources, traditions, and cultures, including performances of their own and others’ compositions</a:t>
            </a:r>
          </a:p>
          <a:p>
            <a:pPr algn="ctr">
              <a:lnSpc>
                <a:spcPts val="2627"/>
              </a:lnSpc>
            </a:pPr>
            <a:r>
              <a:rPr lang="en-US" sz="2189">
                <a:solidFill>
                  <a:srgbClr val="FF66C4"/>
                </a:solidFill>
                <a:latin typeface="ABeeZee Bold"/>
                <a:ea typeface="ABeeZee Bold"/>
                <a:cs typeface="ABeeZee Bold"/>
                <a:sym typeface="ABeeZee Bold"/>
              </a:rPr>
              <a:t>I use musical vocabulary and knowledge to help identify areas for development of refinement when composing.</a:t>
            </a:r>
          </a:p>
        </p:txBody>
      </p:sp>
      <p:sp>
        <p:nvSpPr>
          <p:cNvPr id="43" name="TextBox 43"/>
          <p:cNvSpPr txBox="1"/>
          <p:nvPr/>
        </p:nvSpPr>
        <p:spPr>
          <a:xfrm>
            <a:off x="42890263" y="12548991"/>
            <a:ext cx="7074546" cy="433452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2625"/>
              </a:lnSpc>
            </a:pPr>
            <a:r>
              <a:rPr lang="en-US" sz="2000" dirty="0">
                <a:solidFill>
                  <a:srgbClr val="FF66FF"/>
                </a:solidFill>
                <a:latin typeface="ABeeZee Bold" panose="020B0604020202020204" charset="0"/>
                <a:ea typeface="ABeeZee Bold"/>
                <a:cs typeface="ABeeZee Bold"/>
                <a:sym typeface="ABeeZee Bold"/>
              </a:rPr>
              <a:t>·I can:</a:t>
            </a:r>
          </a:p>
          <a:p>
            <a:pPr marL="342900" indent="-342900">
              <a:lnSpc>
                <a:spcPts val="2625"/>
              </a:lnSpc>
              <a:buFont typeface="Arial" panose="020B0604020202020204" pitchFamily="34" charset="0"/>
              <a:buChar char="•"/>
            </a:pPr>
            <a:r>
              <a:rPr lang="en-GB" sz="2000" dirty="0">
                <a:solidFill>
                  <a:srgbClr val="FF66FF"/>
                </a:solidFill>
                <a:latin typeface="ABeeZee Bold" panose="020B0604020202020204" charset="0"/>
              </a:rPr>
              <a:t>How to use canon, formation changes, direction and level to improve our ideas</a:t>
            </a:r>
          </a:p>
          <a:p>
            <a:pPr marL="342900" indent="-342900">
              <a:lnSpc>
                <a:spcPts val="2625"/>
              </a:lnSpc>
              <a:buFont typeface="Arial" panose="020B0604020202020204" pitchFamily="34" charset="0"/>
              <a:buChar char="•"/>
            </a:pPr>
            <a:r>
              <a:rPr lang="en-GB" sz="2000" dirty="0">
                <a:solidFill>
                  <a:srgbClr val="FF66FF"/>
                </a:solidFill>
                <a:latin typeface="ABeeZee Bold" panose="020B0604020202020204" charset="0"/>
              </a:rPr>
              <a:t>How to translate words/ideas into actions and combine together</a:t>
            </a:r>
          </a:p>
          <a:p>
            <a:pPr marL="285750" indent="-285750">
              <a:lnSpc>
                <a:spcPts val="2625"/>
              </a:lnSpc>
              <a:buFont typeface="Arial" panose="020B0604020202020204" pitchFamily="34" charset="0"/>
              <a:buChar char="•"/>
            </a:pPr>
            <a:r>
              <a:rPr lang="en-GB" sz="2000" dirty="0">
                <a:solidFill>
                  <a:srgbClr val="FF66FF"/>
                </a:solidFill>
                <a:latin typeface="ABeeZee Bold" panose="020B0604020202020204" charset="0"/>
              </a:rPr>
              <a:t>How to translate theme-related actions into creative travelling movements </a:t>
            </a:r>
          </a:p>
          <a:p>
            <a:pPr marL="285750" indent="-285750">
              <a:lnSpc>
                <a:spcPts val="2625"/>
              </a:lnSpc>
              <a:buFont typeface="Arial" panose="020B0604020202020204" pitchFamily="34" charset="0"/>
              <a:buChar char="•"/>
            </a:pPr>
            <a:r>
              <a:rPr lang="en-GB" sz="2000" dirty="0">
                <a:solidFill>
                  <a:srgbClr val="FF66FF"/>
                </a:solidFill>
                <a:latin typeface="ABeeZee Bold" panose="020B0604020202020204" charset="0"/>
              </a:rPr>
              <a:t>How to translate images into actions to communicate meaning</a:t>
            </a:r>
          </a:p>
          <a:p>
            <a:pPr marL="285750" indent="-285750">
              <a:lnSpc>
                <a:spcPts val="2625"/>
              </a:lnSpc>
              <a:buFont typeface="Arial" panose="020B0604020202020204" pitchFamily="34" charset="0"/>
              <a:buChar char="•"/>
            </a:pPr>
            <a:r>
              <a:rPr lang="en-GB" sz="2000" dirty="0">
                <a:solidFill>
                  <a:srgbClr val="FF66FF"/>
                </a:solidFill>
                <a:latin typeface="ABeeZee Bold" panose="020B0604020202020204" charset="0"/>
              </a:rPr>
              <a:t>How to use chance choreography to create a sequence</a:t>
            </a:r>
          </a:p>
          <a:p>
            <a:pPr marL="285750" indent="-285750">
              <a:lnSpc>
                <a:spcPts val="2625"/>
              </a:lnSpc>
              <a:buFont typeface="Arial" panose="020B0604020202020204" pitchFamily="34" charset="0"/>
              <a:buChar char="•"/>
            </a:pPr>
            <a:r>
              <a:rPr lang="en-GB" sz="2000" dirty="0">
                <a:solidFill>
                  <a:srgbClr val="FF66FF"/>
                </a:solidFill>
                <a:latin typeface="ABeeZee Bold" panose="020B0604020202020204" charset="0"/>
              </a:rPr>
              <a:t>How to recognise good timing, execution and performance skills.</a:t>
            </a:r>
          </a:p>
          <a:p>
            <a:pPr>
              <a:lnSpc>
                <a:spcPts val="2625"/>
              </a:lnSpc>
            </a:pPr>
            <a:endParaRPr lang="en-US" sz="2187" dirty="0">
              <a:solidFill>
                <a:srgbClr val="FF66C4"/>
              </a:solidFill>
              <a:latin typeface="ABeeZee Bold"/>
              <a:ea typeface="ABeeZee Bold"/>
              <a:cs typeface="ABeeZee Bold"/>
              <a:sym typeface="ABeeZee Bold"/>
            </a:endParaRPr>
          </a:p>
        </p:txBody>
      </p:sp>
      <p:sp>
        <p:nvSpPr>
          <p:cNvPr id="44" name="TextBox 44"/>
          <p:cNvSpPr txBox="1"/>
          <p:nvPr/>
        </p:nvSpPr>
        <p:spPr>
          <a:xfrm>
            <a:off x="35999852" y="20947568"/>
            <a:ext cx="5292185" cy="367051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2627"/>
              </a:lnSpc>
            </a:pPr>
            <a:r>
              <a:rPr lang="en-US" sz="2189">
                <a:solidFill>
                  <a:srgbClr val="4F298A"/>
                </a:solidFill>
                <a:latin typeface="ABeeZee Bold"/>
                <a:ea typeface="ABeeZee Bold"/>
                <a:cs typeface="ABeeZee Bold"/>
                <a:sym typeface="ABeeZee Bold"/>
              </a:rPr>
              <a:t>·I understand, recognise and talk about specific styles/traditions with growing awareness of musical similarities/differences</a:t>
            </a:r>
          </a:p>
          <a:p>
            <a:pPr algn="l">
              <a:lnSpc>
                <a:spcPts val="2627"/>
              </a:lnSpc>
            </a:pPr>
            <a:r>
              <a:rPr lang="en-US" sz="2189">
                <a:solidFill>
                  <a:srgbClr val="4F298A"/>
                </a:solidFill>
                <a:latin typeface="ABeeZee Bold"/>
                <a:ea typeface="ABeeZee Bold"/>
                <a:cs typeface="ABeeZee Bold"/>
                <a:sym typeface="ABeeZee Bold"/>
              </a:rPr>
              <a:t>·I understand and recognise relationships between lyrics and melody</a:t>
            </a:r>
          </a:p>
          <a:p>
            <a:pPr algn="l">
              <a:lnSpc>
                <a:spcPts val="2627"/>
              </a:lnSpc>
            </a:pPr>
            <a:r>
              <a:rPr lang="en-US" sz="2189">
                <a:solidFill>
                  <a:srgbClr val="4F298A"/>
                </a:solidFill>
                <a:latin typeface="ABeeZee Bold"/>
                <a:ea typeface="ABeeZee Bold"/>
                <a:cs typeface="ABeeZee Bold"/>
                <a:sym typeface="ABeeZee Bold"/>
              </a:rPr>
              <a:t>·I recognise chords / clusters</a:t>
            </a:r>
          </a:p>
          <a:p>
            <a:pPr algn="ctr">
              <a:lnSpc>
                <a:spcPts val="2627"/>
              </a:lnSpc>
            </a:pPr>
            <a:r>
              <a:rPr lang="en-US" sz="2189">
                <a:solidFill>
                  <a:srgbClr val="4F298A"/>
                </a:solidFill>
                <a:latin typeface="ABeeZee Bold"/>
                <a:ea typeface="ABeeZee Bold"/>
                <a:cs typeface="ABeeZee Bold"/>
                <a:sym typeface="ABeeZee Bold"/>
              </a:rPr>
              <a:t>I know about differences in musical styles/genres and reflect and articulate how and why these differences occur</a:t>
            </a:r>
          </a:p>
        </p:txBody>
      </p:sp>
      <p:sp>
        <p:nvSpPr>
          <p:cNvPr id="45" name="TextBox 45"/>
          <p:cNvSpPr txBox="1"/>
          <p:nvPr/>
        </p:nvSpPr>
        <p:spPr>
          <a:xfrm>
            <a:off x="35692778" y="10192448"/>
            <a:ext cx="6819938" cy="364567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2625"/>
              </a:lnSpc>
            </a:pPr>
            <a:r>
              <a:rPr lang="en-US" dirty="0">
                <a:solidFill>
                  <a:srgbClr val="7030A0"/>
                </a:solidFill>
                <a:latin typeface="ABeeZee Bold"/>
                <a:ea typeface="ABeeZee Bold"/>
                <a:cs typeface="ABeeZee Bold"/>
                <a:sym typeface="ABeeZee Bold"/>
              </a:rPr>
              <a:t>·</a:t>
            </a:r>
            <a:r>
              <a:rPr lang="en-US" dirty="0">
                <a:solidFill>
                  <a:srgbClr val="7030A0"/>
                </a:solidFill>
                <a:latin typeface="ABeeZee Bold" panose="020B0604020202020204" charset="0"/>
                <a:ea typeface="ABeeZee Bold"/>
                <a:cs typeface="ABeeZee Bold"/>
                <a:sym typeface="ABeeZee Bold"/>
              </a:rPr>
              <a:t>I can:</a:t>
            </a:r>
          </a:p>
          <a:p>
            <a:pPr marL="285750" indent="-285750">
              <a:lnSpc>
                <a:spcPts val="2625"/>
              </a:lnSpc>
              <a:buFont typeface="Arial" panose="020B0604020202020204" pitchFamily="34" charset="0"/>
              <a:buChar char="•"/>
            </a:pPr>
            <a:r>
              <a:rPr lang="en-GB" dirty="0">
                <a:solidFill>
                  <a:srgbClr val="7030A0"/>
                </a:solidFill>
                <a:latin typeface="ABeeZee Bold" panose="020B0604020202020204" charset="0"/>
              </a:rPr>
              <a:t>contribute key words to a theme-related mind map.</a:t>
            </a:r>
          </a:p>
          <a:p>
            <a:pPr marL="285750" indent="-285750">
              <a:lnSpc>
                <a:spcPts val="2625"/>
              </a:lnSpc>
              <a:buFont typeface="Arial" panose="020B0604020202020204" pitchFamily="34" charset="0"/>
              <a:buChar char="•"/>
            </a:pPr>
            <a:r>
              <a:rPr lang="en-GB" dirty="0">
                <a:solidFill>
                  <a:srgbClr val="7030A0"/>
                </a:solidFill>
                <a:latin typeface="ABeeZee Bold" panose="020B0604020202020204" charset="0"/>
              </a:rPr>
              <a:t>How to translate theme-related actions into creative travelling movements </a:t>
            </a:r>
          </a:p>
          <a:p>
            <a:pPr marL="285750" indent="-285750">
              <a:lnSpc>
                <a:spcPts val="2625"/>
              </a:lnSpc>
              <a:buFont typeface="Arial" panose="020B0604020202020204" pitchFamily="34" charset="0"/>
              <a:buChar char="•"/>
            </a:pPr>
            <a:r>
              <a:rPr lang="en-GB" dirty="0">
                <a:solidFill>
                  <a:srgbClr val="7030A0"/>
                </a:solidFill>
                <a:latin typeface="ABeeZee Bold" panose="020B0604020202020204" charset="0"/>
              </a:rPr>
              <a:t>How to translate images into actions to communicate meaning</a:t>
            </a:r>
          </a:p>
          <a:p>
            <a:pPr marL="285750" indent="-285750">
              <a:lnSpc>
                <a:spcPts val="2625"/>
              </a:lnSpc>
              <a:buFont typeface="Arial" panose="020B0604020202020204" pitchFamily="34" charset="0"/>
              <a:buChar char="•"/>
            </a:pPr>
            <a:r>
              <a:rPr lang="en-GB" dirty="0">
                <a:solidFill>
                  <a:srgbClr val="7030A0"/>
                </a:solidFill>
                <a:latin typeface="ABeeZee Bold" panose="020B0604020202020204" charset="0"/>
              </a:rPr>
              <a:t>How to use chance choreography to create a sequence</a:t>
            </a:r>
          </a:p>
          <a:p>
            <a:pPr marL="285750" indent="-285750">
              <a:lnSpc>
                <a:spcPts val="2625"/>
              </a:lnSpc>
              <a:buFont typeface="Arial" panose="020B0604020202020204" pitchFamily="34" charset="0"/>
              <a:buChar char="•"/>
            </a:pPr>
            <a:r>
              <a:rPr lang="en-GB" dirty="0">
                <a:solidFill>
                  <a:srgbClr val="7030A0"/>
                </a:solidFill>
                <a:latin typeface="ABeeZee Bold" panose="020B0604020202020204" charset="0"/>
                <a:ea typeface="ABeeZee Bold"/>
                <a:cs typeface="ABeeZee Bold"/>
                <a:sym typeface="ABeeZee Bold"/>
              </a:rPr>
              <a:t>H</a:t>
            </a:r>
            <a:r>
              <a:rPr lang="en-GB" dirty="0">
                <a:solidFill>
                  <a:srgbClr val="7030A0"/>
                </a:solidFill>
                <a:latin typeface="ABeeZee Bold" panose="020B0604020202020204" charset="0"/>
              </a:rPr>
              <a:t>ow to listen to other people’s ideas and vocalise my own thoughts</a:t>
            </a:r>
            <a:endParaRPr lang="en-US" dirty="0">
              <a:solidFill>
                <a:srgbClr val="7030A0"/>
              </a:solidFill>
              <a:latin typeface="ABeeZee Bold"/>
              <a:sym typeface="ABeeZee Bold"/>
            </a:endParaRPr>
          </a:p>
          <a:p>
            <a:pPr marL="285750" indent="-285750">
              <a:lnSpc>
                <a:spcPts val="2625"/>
              </a:lnSpc>
              <a:buFont typeface="Arial" panose="020B0604020202020204" pitchFamily="34" charset="0"/>
              <a:buChar char="•"/>
            </a:pPr>
            <a:r>
              <a:rPr lang="en-GB" dirty="0">
                <a:solidFill>
                  <a:srgbClr val="7030A0"/>
                </a:solidFill>
                <a:latin typeface="ABeeZee Bold" panose="020B0604020202020204" charset="0"/>
              </a:rPr>
              <a:t>How to recognise good timing, execution and performance skills.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6E6E6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A7DBE271-6CF7-5A43-1811-A6594F05981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>
            <a:extLst>
              <a:ext uri="{FF2B5EF4-FFF2-40B4-BE49-F238E27FC236}">
                <a16:creationId xmlns:a16="http://schemas.microsoft.com/office/drawing/2014/main" id="{F627A9CF-FC71-21A8-629B-D6AD2C3F195C}"/>
              </a:ext>
            </a:extLst>
          </p:cNvPr>
          <p:cNvSpPr/>
          <p:nvPr/>
        </p:nvSpPr>
        <p:spPr>
          <a:xfrm>
            <a:off x="314583" y="3399581"/>
            <a:ext cx="3809401" cy="2937989"/>
          </a:xfrm>
          <a:custGeom>
            <a:avLst/>
            <a:gdLst/>
            <a:ahLst/>
            <a:cxnLst/>
            <a:rect l="l" t="t" r="r" b="b"/>
            <a:pathLst>
              <a:path w="3809401" h="2937989">
                <a:moveTo>
                  <a:pt x="0" y="0"/>
                </a:moveTo>
                <a:lnTo>
                  <a:pt x="3809401" y="0"/>
                </a:lnTo>
                <a:lnTo>
                  <a:pt x="3809401" y="2937989"/>
                </a:lnTo>
                <a:lnTo>
                  <a:pt x="0" y="2937989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r="-2235"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3" name="Freeform 3">
            <a:extLst>
              <a:ext uri="{FF2B5EF4-FFF2-40B4-BE49-F238E27FC236}">
                <a16:creationId xmlns:a16="http://schemas.microsoft.com/office/drawing/2014/main" id="{E2317DB4-B878-1758-7E33-9B34530EF2EE}"/>
              </a:ext>
            </a:extLst>
          </p:cNvPr>
          <p:cNvSpPr/>
          <p:nvPr/>
        </p:nvSpPr>
        <p:spPr>
          <a:xfrm>
            <a:off x="48442647" y="4020497"/>
            <a:ext cx="2214568" cy="2214568"/>
          </a:xfrm>
          <a:custGeom>
            <a:avLst/>
            <a:gdLst/>
            <a:ahLst/>
            <a:cxnLst/>
            <a:rect l="l" t="t" r="r" b="b"/>
            <a:pathLst>
              <a:path w="2214568" h="2214568">
                <a:moveTo>
                  <a:pt x="0" y="0"/>
                </a:moveTo>
                <a:lnTo>
                  <a:pt x="2214568" y="0"/>
                </a:lnTo>
                <a:lnTo>
                  <a:pt x="2214568" y="2214568"/>
                </a:lnTo>
                <a:lnTo>
                  <a:pt x="0" y="2214568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4" name="TextBox 4">
            <a:extLst>
              <a:ext uri="{FF2B5EF4-FFF2-40B4-BE49-F238E27FC236}">
                <a16:creationId xmlns:a16="http://schemas.microsoft.com/office/drawing/2014/main" id="{53BB8146-4048-5D94-208E-674B21D82BCB}"/>
              </a:ext>
            </a:extLst>
          </p:cNvPr>
          <p:cNvSpPr txBox="1"/>
          <p:nvPr/>
        </p:nvSpPr>
        <p:spPr>
          <a:xfrm>
            <a:off x="1356985" y="5982419"/>
            <a:ext cx="14743475" cy="317817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4969"/>
              </a:lnSpc>
            </a:pPr>
            <a:endParaRPr dirty="0"/>
          </a:p>
          <a:p>
            <a:pPr marL="676198" lvl="1" indent="-338099" algn="l">
              <a:lnSpc>
                <a:spcPts val="3758"/>
              </a:lnSpc>
              <a:buFont typeface="Arial"/>
              <a:buChar char="•"/>
            </a:pPr>
            <a:r>
              <a:rPr lang="en-US" sz="3131" dirty="0">
                <a:solidFill>
                  <a:srgbClr val="000000"/>
                </a:solidFill>
                <a:latin typeface="ABeeZee Bold"/>
                <a:ea typeface="ABeeZee Bold"/>
                <a:cs typeface="ABeeZee Bold"/>
                <a:sym typeface="ABeeZee Bold"/>
              </a:rPr>
              <a:t>Inter house competitions for Key Stage 2</a:t>
            </a:r>
          </a:p>
          <a:p>
            <a:pPr marL="676198" lvl="1" indent="-338099" algn="l">
              <a:lnSpc>
                <a:spcPts val="3758"/>
              </a:lnSpc>
              <a:buFont typeface="Arial"/>
              <a:buChar char="•"/>
            </a:pPr>
            <a:r>
              <a:rPr lang="en-US" sz="3131" dirty="0">
                <a:solidFill>
                  <a:srgbClr val="000000"/>
                </a:solidFill>
                <a:latin typeface="ABeeZee Bold"/>
                <a:ea typeface="ABeeZee Bold"/>
                <a:cs typeface="ABeeZee Bold"/>
                <a:sym typeface="ABeeZee Bold"/>
              </a:rPr>
              <a:t>Inter school games for football and netball</a:t>
            </a:r>
          </a:p>
          <a:p>
            <a:pPr marL="676198" lvl="1" indent="-338099" algn="l">
              <a:lnSpc>
                <a:spcPts val="3758"/>
              </a:lnSpc>
              <a:buFont typeface="Arial"/>
              <a:buChar char="•"/>
            </a:pPr>
            <a:r>
              <a:rPr lang="en-US" sz="3131" dirty="0">
                <a:solidFill>
                  <a:srgbClr val="000000"/>
                </a:solidFill>
                <a:latin typeface="ABeeZee Bold"/>
                <a:ea typeface="ABeeZee Bold"/>
                <a:cs typeface="ABeeZee Bold"/>
                <a:sym typeface="ABeeZee Bold"/>
              </a:rPr>
              <a:t>Interschool competitions for football, netball, hockey, pentathlon</a:t>
            </a:r>
          </a:p>
          <a:p>
            <a:pPr marL="676198" lvl="1" indent="-338099" algn="l">
              <a:lnSpc>
                <a:spcPts val="3758"/>
              </a:lnSpc>
              <a:buFont typeface="Arial"/>
              <a:buChar char="•"/>
            </a:pPr>
            <a:r>
              <a:rPr lang="en-US" sz="3131" dirty="0">
                <a:solidFill>
                  <a:srgbClr val="000000"/>
                </a:solidFill>
                <a:latin typeface="ABeeZee Bold"/>
                <a:ea typeface="ABeeZee Bold"/>
                <a:cs typeface="ABeeZee Bold"/>
                <a:sym typeface="ABeeZee Bold"/>
              </a:rPr>
              <a:t>League games for football and netball </a:t>
            </a:r>
          </a:p>
          <a:p>
            <a:pPr algn="ctr">
              <a:lnSpc>
                <a:spcPts val="4969"/>
              </a:lnSpc>
            </a:pPr>
            <a:endParaRPr lang="en-US" sz="3131" dirty="0">
              <a:solidFill>
                <a:srgbClr val="000000"/>
              </a:solidFill>
              <a:latin typeface="ABeeZee Bold"/>
              <a:ea typeface="ABeeZee Bold"/>
              <a:cs typeface="ABeeZee Bold"/>
              <a:sym typeface="ABeeZee Bold"/>
            </a:endParaRPr>
          </a:p>
        </p:txBody>
      </p:sp>
      <p:sp>
        <p:nvSpPr>
          <p:cNvPr id="5" name="TextBox 5">
            <a:extLst>
              <a:ext uri="{FF2B5EF4-FFF2-40B4-BE49-F238E27FC236}">
                <a16:creationId xmlns:a16="http://schemas.microsoft.com/office/drawing/2014/main" id="{E9D08A2D-0834-C056-EFA9-A08CC4DA1044}"/>
              </a:ext>
            </a:extLst>
          </p:cNvPr>
          <p:cNvSpPr txBox="1"/>
          <p:nvPr/>
        </p:nvSpPr>
        <p:spPr>
          <a:xfrm rot="-5400000">
            <a:off x="-14930658" y="7244888"/>
            <a:ext cx="31779244" cy="108341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354"/>
              </a:lnSpc>
            </a:pPr>
            <a:r>
              <a:rPr lang="en-US" sz="3110">
                <a:solidFill>
                  <a:srgbClr val="231F20"/>
                </a:solidFill>
                <a:latin typeface="League Spartan"/>
                <a:ea typeface="League Spartan"/>
                <a:cs typeface="League Spartan"/>
                <a:sym typeface="League Spartan"/>
              </a:rPr>
              <a:t>WHOLE SCHOOL</a:t>
            </a:r>
          </a:p>
          <a:p>
            <a:pPr algn="ctr">
              <a:lnSpc>
                <a:spcPts val="4354"/>
              </a:lnSpc>
            </a:pPr>
            <a:r>
              <a:rPr lang="en-US" sz="3110">
                <a:solidFill>
                  <a:srgbClr val="231F20"/>
                </a:solidFill>
                <a:latin typeface="League Spartan"/>
                <a:ea typeface="League Spartan"/>
                <a:cs typeface="League Spartan"/>
                <a:sym typeface="League Spartan"/>
              </a:rPr>
              <a:t>INITATIVES:</a:t>
            </a:r>
          </a:p>
        </p:txBody>
      </p:sp>
      <p:sp>
        <p:nvSpPr>
          <p:cNvPr id="6" name="Freeform 6">
            <a:extLst>
              <a:ext uri="{FF2B5EF4-FFF2-40B4-BE49-F238E27FC236}">
                <a16:creationId xmlns:a16="http://schemas.microsoft.com/office/drawing/2014/main" id="{17E533E2-0864-333A-2217-008D238BA5EF}"/>
              </a:ext>
            </a:extLst>
          </p:cNvPr>
          <p:cNvSpPr/>
          <p:nvPr/>
        </p:nvSpPr>
        <p:spPr>
          <a:xfrm>
            <a:off x="25933962" y="15987083"/>
            <a:ext cx="24723253" cy="4759226"/>
          </a:xfrm>
          <a:custGeom>
            <a:avLst/>
            <a:gdLst/>
            <a:ahLst/>
            <a:cxnLst/>
            <a:rect l="l" t="t" r="r" b="b"/>
            <a:pathLst>
              <a:path w="24723253" h="4759226">
                <a:moveTo>
                  <a:pt x="0" y="0"/>
                </a:moveTo>
                <a:lnTo>
                  <a:pt x="24723253" y="0"/>
                </a:lnTo>
                <a:lnTo>
                  <a:pt x="24723253" y="4759226"/>
                </a:lnTo>
                <a:lnTo>
                  <a:pt x="0" y="4759226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alphaModFix amt="34000"/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grpSp>
        <p:nvGrpSpPr>
          <p:cNvPr id="7" name="Group 7">
            <a:extLst>
              <a:ext uri="{FF2B5EF4-FFF2-40B4-BE49-F238E27FC236}">
                <a16:creationId xmlns:a16="http://schemas.microsoft.com/office/drawing/2014/main" id="{21CD1511-9245-DA75-4FB4-967D5B705DB2}"/>
              </a:ext>
            </a:extLst>
          </p:cNvPr>
          <p:cNvGrpSpPr/>
          <p:nvPr/>
        </p:nvGrpSpPr>
        <p:grpSpPr>
          <a:xfrm>
            <a:off x="30082691" y="17393220"/>
            <a:ext cx="2599304" cy="1946952"/>
            <a:chOff x="0" y="0"/>
            <a:chExt cx="3465739" cy="2595937"/>
          </a:xfrm>
        </p:grpSpPr>
        <p:sp>
          <p:nvSpPr>
            <p:cNvPr id="8" name="Freeform 8">
              <a:extLst>
                <a:ext uri="{FF2B5EF4-FFF2-40B4-BE49-F238E27FC236}">
                  <a16:creationId xmlns:a16="http://schemas.microsoft.com/office/drawing/2014/main" id="{E9D9EBC6-2EF8-426B-4776-402BB5C793CC}"/>
                </a:ext>
              </a:extLst>
            </p:cNvPr>
            <p:cNvSpPr/>
            <p:nvPr/>
          </p:nvSpPr>
          <p:spPr>
            <a:xfrm>
              <a:off x="0" y="0"/>
              <a:ext cx="3465739" cy="2595937"/>
            </a:xfrm>
            <a:custGeom>
              <a:avLst/>
              <a:gdLst/>
              <a:ahLst/>
              <a:cxnLst/>
              <a:rect l="l" t="t" r="r" b="b"/>
              <a:pathLst>
                <a:path w="3465739" h="2595937">
                  <a:moveTo>
                    <a:pt x="0" y="0"/>
                  </a:moveTo>
                  <a:lnTo>
                    <a:pt x="3465739" y="0"/>
                  </a:lnTo>
                  <a:lnTo>
                    <a:pt x="3465739" y="2595937"/>
                  </a:lnTo>
                  <a:lnTo>
                    <a:pt x="0" y="259593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7">
                <a:extLst>
                  <a:ext uri="{96DAC541-7B7A-43D3-8B79-37D633B846F1}">
                    <asvg:svgBlip xmlns:asvg="http://schemas.microsoft.com/office/drawing/2016/SVG/main" r:embed="rId8"/>
                  </a:ext>
                </a:extLst>
              </a:blip>
              <a:stretch>
                <a:fillRect t="-16753" b="-16753"/>
              </a:stretch>
            </a:blipFill>
          </p:spPr>
          <p:txBody>
            <a:bodyPr/>
            <a:lstStyle/>
            <a:p>
              <a:endParaRPr lang="en-GB"/>
            </a:p>
          </p:txBody>
        </p:sp>
        <p:sp>
          <p:nvSpPr>
            <p:cNvPr id="9" name="TextBox 9">
              <a:extLst>
                <a:ext uri="{FF2B5EF4-FFF2-40B4-BE49-F238E27FC236}">
                  <a16:creationId xmlns:a16="http://schemas.microsoft.com/office/drawing/2014/main" id="{9283A4ED-D927-16F1-DB44-FD1C8B17F748}"/>
                </a:ext>
              </a:extLst>
            </p:cNvPr>
            <p:cNvSpPr txBox="1"/>
            <p:nvPr/>
          </p:nvSpPr>
          <p:spPr>
            <a:xfrm>
              <a:off x="98558" y="486377"/>
              <a:ext cx="3268623" cy="1913671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15364"/>
                </a:lnSpc>
              </a:pPr>
              <a:r>
                <a:rPr lang="en-US" sz="10974">
                  <a:solidFill>
                    <a:srgbClr val="FFFFFF"/>
                  </a:solidFill>
                  <a:latin typeface="League Spartan"/>
                  <a:ea typeface="League Spartan"/>
                  <a:cs typeface="League Spartan"/>
                  <a:sym typeface="League Spartan"/>
                </a:rPr>
                <a:t>Yr 4</a:t>
              </a:r>
            </a:p>
          </p:txBody>
        </p:sp>
      </p:grpSp>
      <p:grpSp>
        <p:nvGrpSpPr>
          <p:cNvPr id="10" name="Group 10">
            <a:extLst>
              <a:ext uri="{FF2B5EF4-FFF2-40B4-BE49-F238E27FC236}">
                <a16:creationId xmlns:a16="http://schemas.microsoft.com/office/drawing/2014/main" id="{56CECF9E-8550-8E8B-EFC9-0D57F458F889}"/>
              </a:ext>
            </a:extLst>
          </p:cNvPr>
          <p:cNvGrpSpPr/>
          <p:nvPr/>
        </p:nvGrpSpPr>
        <p:grpSpPr>
          <a:xfrm>
            <a:off x="37346293" y="15334847"/>
            <a:ext cx="2599304" cy="1946952"/>
            <a:chOff x="0" y="0"/>
            <a:chExt cx="3465739" cy="2595937"/>
          </a:xfrm>
        </p:grpSpPr>
        <p:sp>
          <p:nvSpPr>
            <p:cNvPr id="11" name="Freeform 11">
              <a:extLst>
                <a:ext uri="{FF2B5EF4-FFF2-40B4-BE49-F238E27FC236}">
                  <a16:creationId xmlns:a16="http://schemas.microsoft.com/office/drawing/2014/main" id="{70655284-5889-07DA-02F7-A66B144BD260}"/>
                </a:ext>
              </a:extLst>
            </p:cNvPr>
            <p:cNvSpPr/>
            <p:nvPr/>
          </p:nvSpPr>
          <p:spPr>
            <a:xfrm>
              <a:off x="0" y="0"/>
              <a:ext cx="3465739" cy="2595937"/>
            </a:xfrm>
            <a:custGeom>
              <a:avLst/>
              <a:gdLst/>
              <a:ahLst/>
              <a:cxnLst/>
              <a:rect l="l" t="t" r="r" b="b"/>
              <a:pathLst>
                <a:path w="3465739" h="2595937">
                  <a:moveTo>
                    <a:pt x="0" y="0"/>
                  </a:moveTo>
                  <a:lnTo>
                    <a:pt x="3465739" y="0"/>
                  </a:lnTo>
                  <a:lnTo>
                    <a:pt x="3465739" y="2595937"/>
                  </a:lnTo>
                  <a:lnTo>
                    <a:pt x="0" y="259593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9">
                <a:extLst>
                  <a:ext uri="{96DAC541-7B7A-43D3-8B79-37D633B846F1}">
                    <asvg:svgBlip xmlns:asvg="http://schemas.microsoft.com/office/drawing/2016/SVG/main" r:embed="rId10"/>
                  </a:ext>
                </a:extLst>
              </a:blip>
              <a:stretch>
                <a:fillRect t="-16753" b="-16753"/>
              </a:stretch>
            </a:blipFill>
          </p:spPr>
          <p:txBody>
            <a:bodyPr/>
            <a:lstStyle/>
            <a:p>
              <a:endParaRPr lang="en-GB"/>
            </a:p>
          </p:txBody>
        </p:sp>
        <p:sp>
          <p:nvSpPr>
            <p:cNvPr id="12" name="TextBox 12">
              <a:extLst>
                <a:ext uri="{FF2B5EF4-FFF2-40B4-BE49-F238E27FC236}">
                  <a16:creationId xmlns:a16="http://schemas.microsoft.com/office/drawing/2014/main" id="{AC811CC1-7567-A8D3-BD19-CE74EA954F01}"/>
                </a:ext>
              </a:extLst>
            </p:cNvPr>
            <p:cNvSpPr txBox="1"/>
            <p:nvPr/>
          </p:nvSpPr>
          <p:spPr>
            <a:xfrm>
              <a:off x="98558" y="236358"/>
              <a:ext cx="3268623" cy="1913671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15364"/>
                </a:lnSpc>
              </a:pPr>
              <a:r>
                <a:rPr lang="en-US" sz="10974">
                  <a:solidFill>
                    <a:srgbClr val="FFFFFF"/>
                  </a:solidFill>
                  <a:latin typeface="League Spartan"/>
                  <a:ea typeface="League Spartan"/>
                  <a:cs typeface="League Spartan"/>
                  <a:sym typeface="League Spartan"/>
                </a:rPr>
                <a:t>Yr 5</a:t>
              </a:r>
            </a:p>
          </p:txBody>
        </p:sp>
      </p:grpSp>
      <p:sp>
        <p:nvSpPr>
          <p:cNvPr id="13" name="Freeform 13">
            <a:extLst>
              <a:ext uri="{FF2B5EF4-FFF2-40B4-BE49-F238E27FC236}">
                <a16:creationId xmlns:a16="http://schemas.microsoft.com/office/drawing/2014/main" id="{C6A92FC7-F59B-6FBC-28A7-70AB4193B4EA}"/>
              </a:ext>
            </a:extLst>
          </p:cNvPr>
          <p:cNvSpPr/>
          <p:nvPr/>
        </p:nvSpPr>
        <p:spPr>
          <a:xfrm>
            <a:off x="44165334" y="17504631"/>
            <a:ext cx="2836523" cy="1946952"/>
          </a:xfrm>
          <a:custGeom>
            <a:avLst/>
            <a:gdLst/>
            <a:ahLst/>
            <a:cxnLst/>
            <a:rect l="l" t="t" r="r" b="b"/>
            <a:pathLst>
              <a:path w="2836523" h="1946952">
                <a:moveTo>
                  <a:pt x="0" y="0"/>
                </a:moveTo>
                <a:lnTo>
                  <a:pt x="2836523" y="0"/>
                </a:lnTo>
                <a:lnTo>
                  <a:pt x="2836523" y="1946952"/>
                </a:lnTo>
                <a:lnTo>
                  <a:pt x="0" y="1946952"/>
                </a:lnTo>
                <a:lnTo>
                  <a:pt x="0" y="0"/>
                </a:lnTo>
                <a:close/>
              </a:path>
            </a:pathLst>
          </a:custGeom>
          <a:blipFill>
            <a:blip r:embed="rId11">
              <a:extLst>
                <a:ext uri="{96DAC541-7B7A-43D3-8B79-37D633B846F1}">
                  <asvg:svgBlip xmlns:asvg="http://schemas.microsoft.com/office/drawing/2016/SVG/main" r:embed="rId12"/>
                </a:ext>
              </a:extLst>
            </a:blip>
            <a:stretch>
              <a:fillRect t="-22845" b="-22845"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4" name="TextBox 14">
            <a:extLst>
              <a:ext uri="{FF2B5EF4-FFF2-40B4-BE49-F238E27FC236}">
                <a16:creationId xmlns:a16="http://schemas.microsoft.com/office/drawing/2014/main" id="{DD88CD7B-61F8-DB13-BCFB-5ACAAFAF6B8E}"/>
              </a:ext>
            </a:extLst>
          </p:cNvPr>
          <p:cNvSpPr txBox="1"/>
          <p:nvPr/>
        </p:nvSpPr>
        <p:spPr>
          <a:xfrm>
            <a:off x="9502556" y="4260058"/>
            <a:ext cx="32862812" cy="177849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4502"/>
              </a:lnSpc>
            </a:pPr>
            <a:r>
              <a:rPr lang="en-US" sz="10358" dirty="0">
                <a:solidFill>
                  <a:srgbClr val="231F20"/>
                </a:solidFill>
                <a:latin typeface="League Spartan"/>
                <a:ea typeface="League Spartan"/>
                <a:cs typeface="League Spartan"/>
                <a:sym typeface="League Spartan"/>
              </a:rPr>
              <a:t>PE (games) PROGRESSION DOCUMENT</a:t>
            </a:r>
          </a:p>
        </p:txBody>
      </p:sp>
      <p:sp>
        <p:nvSpPr>
          <p:cNvPr id="15" name="TextBox 15">
            <a:extLst>
              <a:ext uri="{FF2B5EF4-FFF2-40B4-BE49-F238E27FC236}">
                <a16:creationId xmlns:a16="http://schemas.microsoft.com/office/drawing/2014/main" id="{93179961-27E9-0D29-6627-94F08926C3C8}"/>
              </a:ext>
            </a:extLst>
          </p:cNvPr>
          <p:cNvSpPr txBox="1"/>
          <p:nvPr/>
        </p:nvSpPr>
        <p:spPr>
          <a:xfrm>
            <a:off x="44245999" y="17890632"/>
            <a:ext cx="2675195" cy="144954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1930"/>
              </a:lnSpc>
            </a:pPr>
            <a:r>
              <a:rPr lang="en-US" sz="8521">
                <a:solidFill>
                  <a:srgbClr val="FFFFFF"/>
                </a:solidFill>
                <a:latin typeface="League Spartan"/>
                <a:ea typeface="League Spartan"/>
                <a:cs typeface="League Spartan"/>
                <a:sym typeface="League Spartan"/>
              </a:rPr>
              <a:t>Yr 6</a:t>
            </a:r>
          </a:p>
        </p:txBody>
      </p:sp>
      <p:sp>
        <p:nvSpPr>
          <p:cNvPr id="16" name="Freeform 16">
            <a:extLst>
              <a:ext uri="{FF2B5EF4-FFF2-40B4-BE49-F238E27FC236}">
                <a16:creationId xmlns:a16="http://schemas.microsoft.com/office/drawing/2014/main" id="{01531A13-8A5E-0C6D-2914-655C3FF25170}"/>
              </a:ext>
            </a:extLst>
          </p:cNvPr>
          <p:cNvSpPr/>
          <p:nvPr/>
        </p:nvSpPr>
        <p:spPr>
          <a:xfrm>
            <a:off x="1210710" y="15987083"/>
            <a:ext cx="24723253" cy="4759226"/>
          </a:xfrm>
          <a:custGeom>
            <a:avLst/>
            <a:gdLst/>
            <a:ahLst/>
            <a:cxnLst/>
            <a:rect l="l" t="t" r="r" b="b"/>
            <a:pathLst>
              <a:path w="24723253" h="4759226">
                <a:moveTo>
                  <a:pt x="0" y="0"/>
                </a:moveTo>
                <a:lnTo>
                  <a:pt x="24723252" y="0"/>
                </a:lnTo>
                <a:lnTo>
                  <a:pt x="24723252" y="4759226"/>
                </a:lnTo>
                <a:lnTo>
                  <a:pt x="0" y="4759226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alphaModFix amt="34000"/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grpSp>
        <p:nvGrpSpPr>
          <p:cNvPr id="17" name="Group 17">
            <a:extLst>
              <a:ext uri="{FF2B5EF4-FFF2-40B4-BE49-F238E27FC236}">
                <a16:creationId xmlns:a16="http://schemas.microsoft.com/office/drawing/2014/main" id="{B23EE61E-6250-C1F1-C512-A5B21D624D24}"/>
              </a:ext>
            </a:extLst>
          </p:cNvPr>
          <p:cNvGrpSpPr/>
          <p:nvPr/>
        </p:nvGrpSpPr>
        <p:grpSpPr>
          <a:xfrm>
            <a:off x="786209" y="14526387"/>
            <a:ext cx="3785399" cy="1946952"/>
            <a:chOff x="0" y="0"/>
            <a:chExt cx="5047199" cy="2595937"/>
          </a:xfrm>
        </p:grpSpPr>
        <p:sp>
          <p:nvSpPr>
            <p:cNvPr id="18" name="Freeform 18">
              <a:extLst>
                <a:ext uri="{FF2B5EF4-FFF2-40B4-BE49-F238E27FC236}">
                  <a16:creationId xmlns:a16="http://schemas.microsoft.com/office/drawing/2014/main" id="{81D1C2EC-2720-9698-4E07-8F41ABB75525}"/>
                </a:ext>
              </a:extLst>
            </p:cNvPr>
            <p:cNvSpPr/>
            <p:nvPr/>
          </p:nvSpPr>
          <p:spPr>
            <a:xfrm>
              <a:off x="0" y="0"/>
              <a:ext cx="5047199" cy="2595937"/>
            </a:xfrm>
            <a:custGeom>
              <a:avLst/>
              <a:gdLst/>
              <a:ahLst/>
              <a:cxnLst/>
              <a:rect l="l" t="t" r="r" b="b"/>
              <a:pathLst>
                <a:path w="5047199" h="2595937">
                  <a:moveTo>
                    <a:pt x="0" y="0"/>
                  </a:moveTo>
                  <a:lnTo>
                    <a:pt x="5047199" y="0"/>
                  </a:lnTo>
                  <a:lnTo>
                    <a:pt x="5047199" y="2595937"/>
                  </a:lnTo>
                  <a:lnTo>
                    <a:pt x="0" y="259593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3">
                <a:extLst>
                  <a:ext uri="{96DAC541-7B7A-43D3-8B79-37D633B846F1}">
                    <asvg:svgBlip xmlns:asvg="http://schemas.microsoft.com/office/drawing/2016/SVG/main" r:embed="rId14"/>
                  </a:ext>
                </a:extLst>
              </a:blip>
              <a:stretch>
                <a:fillRect t="-47213" b="-47213"/>
              </a:stretch>
            </a:blipFill>
          </p:spPr>
          <p:txBody>
            <a:bodyPr/>
            <a:lstStyle/>
            <a:p>
              <a:endParaRPr lang="en-GB"/>
            </a:p>
          </p:txBody>
        </p:sp>
        <p:sp>
          <p:nvSpPr>
            <p:cNvPr id="19" name="TextBox 19">
              <a:extLst>
                <a:ext uri="{FF2B5EF4-FFF2-40B4-BE49-F238E27FC236}">
                  <a16:creationId xmlns:a16="http://schemas.microsoft.com/office/drawing/2014/main" id="{0303E3C1-784C-EBA8-BBD8-660A9B8BA7C9}"/>
                </a:ext>
              </a:extLst>
            </p:cNvPr>
            <p:cNvSpPr txBox="1"/>
            <p:nvPr/>
          </p:nvSpPr>
          <p:spPr>
            <a:xfrm>
              <a:off x="488643" y="363768"/>
              <a:ext cx="4069912" cy="1913671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15364"/>
                </a:lnSpc>
              </a:pPr>
              <a:r>
                <a:rPr lang="en-US" sz="10974">
                  <a:solidFill>
                    <a:srgbClr val="FFFFFF"/>
                  </a:solidFill>
                  <a:latin typeface="League Spartan"/>
                  <a:ea typeface="League Spartan"/>
                  <a:cs typeface="League Spartan"/>
                  <a:sym typeface="League Spartan"/>
                </a:rPr>
                <a:t>EYFS</a:t>
              </a:r>
            </a:p>
          </p:txBody>
        </p:sp>
      </p:grpSp>
      <p:grpSp>
        <p:nvGrpSpPr>
          <p:cNvPr id="20" name="Group 20">
            <a:extLst>
              <a:ext uri="{FF2B5EF4-FFF2-40B4-BE49-F238E27FC236}">
                <a16:creationId xmlns:a16="http://schemas.microsoft.com/office/drawing/2014/main" id="{FD112A6F-80CB-6BFC-9428-5CFB823DC198}"/>
              </a:ext>
            </a:extLst>
          </p:cNvPr>
          <p:cNvGrpSpPr/>
          <p:nvPr/>
        </p:nvGrpSpPr>
        <p:grpSpPr>
          <a:xfrm>
            <a:off x="6327915" y="17342163"/>
            <a:ext cx="2421390" cy="1946952"/>
            <a:chOff x="0" y="0"/>
            <a:chExt cx="3228520" cy="2595937"/>
          </a:xfrm>
        </p:grpSpPr>
        <p:sp>
          <p:nvSpPr>
            <p:cNvPr id="21" name="Freeform 21">
              <a:extLst>
                <a:ext uri="{FF2B5EF4-FFF2-40B4-BE49-F238E27FC236}">
                  <a16:creationId xmlns:a16="http://schemas.microsoft.com/office/drawing/2014/main" id="{1C65DC0D-535E-3475-7ED5-23286ED99388}"/>
                </a:ext>
              </a:extLst>
            </p:cNvPr>
            <p:cNvSpPr/>
            <p:nvPr/>
          </p:nvSpPr>
          <p:spPr>
            <a:xfrm>
              <a:off x="0" y="0"/>
              <a:ext cx="3228520" cy="2595937"/>
            </a:xfrm>
            <a:custGeom>
              <a:avLst/>
              <a:gdLst/>
              <a:ahLst/>
              <a:cxnLst/>
              <a:rect l="l" t="t" r="r" b="b"/>
              <a:pathLst>
                <a:path w="3228520" h="2595937">
                  <a:moveTo>
                    <a:pt x="0" y="0"/>
                  </a:moveTo>
                  <a:lnTo>
                    <a:pt x="3228520" y="0"/>
                  </a:lnTo>
                  <a:lnTo>
                    <a:pt x="3228520" y="2595937"/>
                  </a:lnTo>
                  <a:lnTo>
                    <a:pt x="0" y="259593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5">
                <a:extLst>
                  <a:ext uri="{96DAC541-7B7A-43D3-8B79-37D633B846F1}">
                    <asvg:svgBlip xmlns:asvg="http://schemas.microsoft.com/office/drawing/2016/SVG/main" r:embed="rId16"/>
                  </a:ext>
                </a:extLst>
              </a:blip>
              <a:stretch>
                <a:fillRect t="-12184" b="-12184"/>
              </a:stretch>
            </a:blipFill>
          </p:spPr>
          <p:txBody>
            <a:bodyPr/>
            <a:lstStyle/>
            <a:p>
              <a:endParaRPr lang="en-GB"/>
            </a:p>
          </p:txBody>
        </p:sp>
        <p:sp>
          <p:nvSpPr>
            <p:cNvPr id="22" name="TextBox 22">
              <a:extLst>
                <a:ext uri="{FF2B5EF4-FFF2-40B4-BE49-F238E27FC236}">
                  <a16:creationId xmlns:a16="http://schemas.microsoft.com/office/drawing/2014/main" id="{47D13B68-65E8-DF61-0B6D-5E4568613C42}"/>
                </a:ext>
              </a:extLst>
            </p:cNvPr>
            <p:cNvSpPr txBox="1"/>
            <p:nvPr/>
          </p:nvSpPr>
          <p:spPr>
            <a:xfrm>
              <a:off x="91812" y="363768"/>
              <a:ext cx="3044897" cy="1913671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15364"/>
                </a:lnSpc>
              </a:pPr>
              <a:r>
                <a:rPr lang="en-US" sz="10974">
                  <a:solidFill>
                    <a:srgbClr val="FFFFFF"/>
                  </a:solidFill>
                  <a:latin typeface="League Spartan"/>
                  <a:ea typeface="League Spartan"/>
                  <a:cs typeface="League Spartan"/>
                  <a:sym typeface="League Spartan"/>
                </a:rPr>
                <a:t>Yr 1</a:t>
              </a:r>
            </a:p>
          </p:txBody>
        </p:sp>
      </p:grpSp>
      <p:grpSp>
        <p:nvGrpSpPr>
          <p:cNvPr id="23" name="Group 23">
            <a:extLst>
              <a:ext uri="{FF2B5EF4-FFF2-40B4-BE49-F238E27FC236}">
                <a16:creationId xmlns:a16="http://schemas.microsoft.com/office/drawing/2014/main" id="{A5899432-E65A-4E92-0B4B-2242008C8591}"/>
              </a:ext>
            </a:extLst>
          </p:cNvPr>
          <p:cNvGrpSpPr/>
          <p:nvPr/>
        </p:nvGrpSpPr>
        <p:grpSpPr>
          <a:xfrm>
            <a:off x="13061133" y="15987083"/>
            <a:ext cx="3039327" cy="1946952"/>
            <a:chOff x="0" y="0"/>
            <a:chExt cx="4052436" cy="2595937"/>
          </a:xfrm>
        </p:grpSpPr>
        <p:sp>
          <p:nvSpPr>
            <p:cNvPr id="24" name="Freeform 24">
              <a:extLst>
                <a:ext uri="{FF2B5EF4-FFF2-40B4-BE49-F238E27FC236}">
                  <a16:creationId xmlns:a16="http://schemas.microsoft.com/office/drawing/2014/main" id="{349B0F2E-9C81-38E7-1E36-DEEF553BBE2E}"/>
                </a:ext>
              </a:extLst>
            </p:cNvPr>
            <p:cNvSpPr/>
            <p:nvPr/>
          </p:nvSpPr>
          <p:spPr>
            <a:xfrm>
              <a:off x="0" y="0"/>
              <a:ext cx="4052436" cy="2595937"/>
            </a:xfrm>
            <a:custGeom>
              <a:avLst/>
              <a:gdLst/>
              <a:ahLst/>
              <a:cxnLst/>
              <a:rect l="l" t="t" r="r" b="b"/>
              <a:pathLst>
                <a:path w="4052436" h="2595937">
                  <a:moveTo>
                    <a:pt x="0" y="0"/>
                  </a:moveTo>
                  <a:lnTo>
                    <a:pt x="4052436" y="0"/>
                  </a:lnTo>
                  <a:lnTo>
                    <a:pt x="4052436" y="2595937"/>
                  </a:lnTo>
                  <a:lnTo>
                    <a:pt x="0" y="259593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7">
                <a:extLst>
                  <a:ext uri="{96DAC541-7B7A-43D3-8B79-37D633B846F1}">
                    <asvg:svgBlip xmlns:asvg="http://schemas.microsoft.com/office/drawing/2016/SVG/main" r:embed="rId18"/>
                  </a:ext>
                </a:extLst>
              </a:blip>
              <a:stretch>
                <a:fillRect t="-28053" b="-28053"/>
              </a:stretch>
            </a:blipFill>
          </p:spPr>
          <p:txBody>
            <a:bodyPr/>
            <a:lstStyle/>
            <a:p>
              <a:endParaRPr lang="en-GB"/>
            </a:p>
          </p:txBody>
        </p:sp>
        <p:sp>
          <p:nvSpPr>
            <p:cNvPr id="25" name="TextBox 25">
              <a:extLst>
                <a:ext uri="{FF2B5EF4-FFF2-40B4-BE49-F238E27FC236}">
                  <a16:creationId xmlns:a16="http://schemas.microsoft.com/office/drawing/2014/main" id="{5F5144A3-4493-B8FF-D728-D61ADA96E31F}"/>
                </a:ext>
              </a:extLst>
            </p:cNvPr>
            <p:cNvSpPr txBox="1"/>
            <p:nvPr/>
          </p:nvSpPr>
          <p:spPr>
            <a:xfrm>
              <a:off x="115242" y="550082"/>
              <a:ext cx="3821951" cy="1913671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15364"/>
                </a:lnSpc>
              </a:pPr>
              <a:r>
                <a:rPr lang="en-US" sz="10974">
                  <a:solidFill>
                    <a:srgbClr val="FFFFFF"/>
                  </a:solidFill>
                  <a:latin typeface="League Spartan"/>
                  <a:ea typeface="League Spartan"/>
                  <a:cs typeface="League Spartan"/>
                  <a:sym typeface="League Spartan"/>
                </a:rPr>
                <a:t>Yr 2</a:t>
              </a:r>
            </a:p>
          </p:txBody>
        </p:sp>
      </p:grpSp>
      <p:grpSp>
        <p:nvGrpSpPr>
          <p:cNvPr id="26" name="Group 26">
            <a:extLst>
              <a:ext uri="{FF2B5EF4-FFF2-40B4-BE49-F238E27FC236}">
                <a16:creationId xmlns:a16="http://schemas.microsoft.com/office/drawing/2014/main" id="{8E6CC1D0-38E6-A6A8-7199-B1040DCAE486}"/>
              </a:ext>
            </a:extLst>
          </p:cNvPr>
          <p:cNvGrpSpPr/>
          <p:nvPr/>
        </p:nvGrpSpPr>
        <p:grpSpPr>
          <a:xfrm>
            <a:off x="21477301" y="15557678"/>
            <a:ext cx="2540000" cy="1946952"/>
            <a:chOff x="0" y="0"/>
            <a:chExt cx="3386666" cy="2595937"/>
          </a:xfrm>
        </p:grpSpPr>
        <p:sp>
          <p:nvSpPr>
            <p:cNvPr id="27" name="Freeform 27">
              <a:extLst>
                <a:ext uri="{FF2B5EF4-FFF2-40B4-BE49-F238E27FC236}">
                  <a16:creationId xmlns:a16="http://schemas.microsoft.com/office/drawing/2014/main" id="{FEC76736-FBF7-428E-B657-27BA650A74FB}"/>
                </a:ext>
              </a:extLst>
            </p:cNvPr>
            <p:cNvSpPr/>
            <p:nvPr/>
          </p:nvSpPr>
          <p:spPr>
            <a:xfrm>
              <a:off x="0" y="0"/>
              <a:ext cx="3386666" cy="2595937"/>
            </a:xfrm>
            <a:custGeom>
              <a:avLst/>
              <a:gdLst/>
              <a:ahLst/>
              <a:cxnLst/>
              <a:rect l="l" t="t" r="r" b="b"/>
              <a:pathLst>
                <a:path w="3386666" h="2595937">
                  <a:moveTo>
                    <a:pt x="0" y="0"/>
                  </a:moveTo>
                  <a:lnTo>
                    <a:pt x="3386666" y="0"/>
                  </a:lnTo>
                  <a:lnTo>
                    <a:pt x="3386666" y="2595937"/>
                  </a:lnTo>
                  <a:lnTo>
                    <a:pt x="0" y="259593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9">
                <a:extLst>
                  <a:ext uri="{96DAC541-7B7A-43D3-8B79-37D633B846F1}">
                    <asvg:svgBlip xmlns:asvg="http://schemas.microsoft.com/office/drawing/2016/SVG/main" r:embed="rId20"/>
                  </a:ext>
                </a:extLst>
              </a:blip>
              <a:stretch>
                <a:fillRect t="-15230" b="-15230"/>
              </a:stretch>
            </a:blipFill>
          </p:spPr>
          <p:txBody>
            <a:bodyPr/>
            <a:lstStyle/>
            <a:p>
              <a:endParaRPr lang="en-GB"/>
            </a:p>
          </p:txBody>
        </p:sp>
        <p:sp>
          <p:nvSpPr>
            <p:cNvPr id="28" name="TextBox 28">
              <a:extLst>
                <a:ext uri="{FF2B5EF4-FFF2-40B4-BE49-F238E27FC236}">
                  <a16:creationId xmlns:a16="http://schemas.microsoft.com/office/drawing/2014/main" id="{D4A4A664-8600-C5F0-EC21-36CCB28BF075}"/>
                </a:ext>
              </a:extLst>
            </p:cNvPr>
            <p:cNvSpPr txBox="1"/>
            <p:nvPr/>
          </p:nvSpPr>
          <p:spPr>
            <a:xfrm>
              <a:off x="96309" y="518230"/>
              <a:ext cx="3194048" cy="1913671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15364"/>
                </a:lnSpc>
              </a:pPr>
              <a:r>
                <a:rPr lang="en-US" sz="10974" dirty="0">
                  <a:solidFill>
                    <a:srgbClr val="FFFFFF"/>
                  </a:solidFill>
                  <a:latin typeface="League Spartan"/>
                  <a:ea typeface="League Spartan"/>
                  <a:cs typeface="League Spartan"/>
                  <a:sym typeface="League Spartan"/>
                </a:rPr>
                <a:t>Yr 3</a:t>
              </a:r>
            </a:p>
          </p:txBody>
        </p:sp>
      </p:grpSp>
      <p:sp>
        <p:nvSpPr>
          <p:cNvPr id="29" name="TextBox 29">
            <a:extLst>
              <a:ext uri="{FF2B5EF4-FFF2-40B4-BE49-F238E27FC236}">
                <a16:creationId xmlns:a16="http://schemas.microsoft.com/office/drawing/2014/main" id="{A5225A74-43F0-D90B-12DF-8FFF3F2BB86F}"/>
              </a:ext>
            </a:extLst>
          </p:cNvPr>
          <p:cNvSpPr txBox="1"/>
          <p:nvPr/>
        </p:nvSpPr>
        <p:spPr>
          <a:xfrm rot="-5400000">
            <a:off x="-3535443" y="31917644"/>
            <a:ext cx="15695057" cy="51904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299"/>
              </a:lnSpc>
            </a:pPr>
            <a:r>
              <a:rPr lang="en-US" sz="3071">
                <a:solidFill>
                  <a:srgbClr val="231F20"/>
                </a:solidFill>
                <a:latin typeface="League Spartan"/>
                <a:ea typeface="League Spartan"/>
                <a:cs typeface="League Spartan"/>
                <a:sym typeface="League Spartan"/>
              </a:rPr>
              <a:t>SKILLS PROGRESSION</a:t>
            </a:r>
          </a:p>
        </p:txBody>
      </p:sp>
      <p:sp>
        <p:nvSpPr>
          <p:cNvPr id="30" name="TextBox 30">
            <a:extLst>
              <a:ext uri="{FF2B5EF4-FFF2-40B4-BE49-F238E27FC236}">
                <a16:creationId xmlns:a16="http://schemas.microsoft.com/office/drawing/2014/main" id="{0A3F3726-C401-04DE-5E08-73B16068DB1F}"/>
              </a:ext>
            </a:extLst>
          </p:cNvPr>
          <p:cNvSpPr txBox="1"/>
          <p:nvPr/>
        </p:nvSpPr>
        <p:spPr>
          <a:xfrm rot="-5400000">
            <a:off x="-15204593" y="12294552"/>
            <a:ext cx="31779244" cy="53554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354"/>
              </a:lnSpc>
            </a:pPr>
            <a:r>
              <a:rPr lang="en-US" sz="3110">
                <a:solidFill>
                  <a:srgbClr val="231F20"/>
                </a:solidFill>
                <a:latin typeface="League Spartan"/>
                <a:ea typeface="League Spartan"/>
                <a:cs typeface="League Spartan"/>
                <a:sym typeface="League Spartan"/>
              </a:rPr>
              <a:t>SKILLS PROGRESSION</a:t>
            </a:r>
          </a:p>
        </p:txBody>
      </p:sp>
      <p:sp>
        <p:nvSpPr>
          <p:cNvPr id="31" name="TextBox 31">
            <a:extLst>
              <a:ext uri="{FF2B5EF4-FFF2-40B4-BE49-F238E27FC236}">
                <a16:creationId xmlns:a16="http://schemas.microsoft.com/office/drawing/2014/main" id="{847D4117-6195-C6EB-6DBA-26A2D94B3401}"/>
              </a:ext>
            </a:extLst>
          </p:cNvPr>
          <p:cNvSpPr txBox="1"/>
          <p:nvPr/>
        </p:nvSpPr>
        <p:spPr>
          <a:xfrm rot="-5400000">
            <a:off x="-15204593" y="22460744"/>
            <a:ext cx="31779244" cy="53554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354"/>
              </a:lnSpc>
            </a:pPr>
            <a:r>
              <a:rPr lang="en-US" sz="3110">
                <a:solidFill>
                  <a:srgbClr val="231F20"/>
                </a:solidFill>
                <a:latin typeface="League Spartan"/>
                <a:ea typeface="League Spartan"/>
                <a:cs typeface="League Spartan"/>
                <a:sym typeface="League Spartan"/>
              </a:rPr>
              <a:t>KNOWLEDGE PROGRESSION</a:t>
            </a:r>
          </a:p>
        </p:txBody>
      </p:sp>
      <p:sp>
        <p:nvSpPr>
          <p:cNvPr id="32" name="TextBox 32">
            <a:extLst>
              <a:ext uri="{FF2B5EF4-FFF2-40B4-BE49-F238E27FC236}">
                <a16:creationId xmlns:a16="http://schemas.microsoft.com/office/drawing/2014/main" id="{E7533618-E1F8-39F4-0503-24797D33BBFE}"/>
              </a:ext>
            </a:extLst>
          </p:cNvPr>
          <p:cNvSpPr txBox="1"/>
          <p:nvPr/>
        </p:nvSpPr>
        <p:spPr>
          <a:xfrm>
            <a:off x="1152691" y="20647573"/>
            <a:ext cx="4560636" cy="423410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endParaRPr lang="en-GB" sz="2400" dirty="0">
              <a:solidFill>
                <a:srgbClr val="FFC000"/>
              </a:solidFill>
              <a:latin typeface="ABeeZee Bold" panose="020B0604020202020204" charset="0"/>
            </a:endParaRPr>
          </a:p>
          <a:p>
            <a:pPr lvl="0"/>
            <a:r>
              <a:rPr lang="en-GB" sz="2400" dirty="0">
                <a:solidFill>
                  <a:srgbClr val="FFC000"/>
                </a:solidFill>
                <a:latin typeface="ABeeZee Bold" panose="020B0604020202020204" charset="0"/>
              </a:rPr>
              <a:t>Know how to move safely in a shared space.</a:t>
            </a:r>
          </a:p>
          <a:p>
            <a:pPr lvl="0"/>
            <a:r>
              <a:rPr lang="en-GB" sz="2400" dirty="0">
                <a:solidFill>
                  <a:srgbClr val="FFC000"/>
                </a:solidFill>
                <a:latin typeface="ABeeZee Bold" panose="020B0604020202020204" charset="0"/>
              </a:rPr>
              <a:t>Understand simple rules such as stopping on a signal or taking turns.</a:t>
            </a:r>
          </a:p>
          <a:p>
            <a:pPr lvl="0"/>
            <a:r>
              <a:rPr lang="en-GB" sz="2400" dirty="0">
                <a:solidFill>
                  <a:srgbClr val="FFC000"/>
                </a:solidFill>
                <a:latin typeface="ABeeZee Bold" panose="020B0604020202020204" charset="0"/>
              </a:rPr>
              <a:t>Begin to recognise what it means to be part of a team.</a:t>
            </a:r>
          </a:p>
          <a:p>
            <a:endParaRPr lang="en-GB" dirty="0"/>
          </a:p>
          <a:p>
            <a:endParaRPr lang="en-GB" dirty="0"/>
          </a:p>
          <a:p>
            <a:pPr algn="l">
              <a:lnSpc>
                <a:spcPts val="2625"/>
              </a:lnSpc>
            </a:pPr>
            <a:endParaRPr lang="en-US" sz="2187" dirty="0">
              <a:solidFill>
                <a:srgbClr val="FFB615"/>
              </a:solidFill>
              <a:latin typeface="ABeeZee Bold"/>
              <a:ea typeface="ABeeZee Bold"/>
              <a:cs typeface="ABeeZee Bold"/>
              <a:sym typeface="ABeeZee Bold"/>
            </a:endParaRPr>
          </a:p>
          <a:p>
            <a:pPr algn="ctr">
              <a:lnSpc>
                <a:spcPts val="3319"/>
              </a:lnSpc>
            </a:pPr>
            <a:endParaRPr lang="en-US" sz="2187" dirty="0">
              <a:solidFill>
                <a:srgbClr val="FFB615"/>
              </a:solidFill>
              <a:latin typeface="ABeeZee Bold"/>
              <a:ea typeface="ABeeZee Bold"/>
              <a:cs typeface="ABeeZee Bold"/>
              <a:sym typeface="ABeeZee Bold"/>
            </a:endParaRPr>
          </a:p>
        </p:txBody>
      </p:sp>
      <p:sp>
        <p:nvSpPr>
          <p:cNvPr id="33" name="TextBox 33">
            <a:extLst>
              <a:ext uri="{FF2B5EF4-FFF2-40B4-BE49-F238E27FC236}">
                <a16:creationId xmlns:a16="http://schemas.microsoft.com/office/drawing/2014/main" id="{E0B52A80-BB3A-A169-BF94-F7D77BD971CA}"/>
              </a:ext>
            </a:extLst>
          </p:cNvPr>
          <p:cNvSpPr txBox="1"/>
          <p:nvPr/>
        </p:nvSpPr>
        <p:spPr>
          <a:xfrm>
            <a:off x="1450962" y="8642537"/>
            <a:ext cx="4342228" cy="633808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2608"/>
              </a:lnSpc>
            </a:pPr>
            <a:r>
              <a:rPr lang="en-US" sz="2400" dirty="0">
                <a:solidFill>
                  <a:srgbClr val="FFC000"/>
                </a:solidFill>
                <a:latin typeface="ABeeZee Bold" panose="020B0604020202020204" charset="0"/>
                <a:ea typeface="ABeeZee Bold"/>
                <a:cs typeface="ABeeZee Bold"/>
                <a:sym typeface="ABeeZee Bold"/>
              </a:rPr>
              <a:t>I can </a:t>
            </a:r>
          </a:p>
          <a:p>
            <a:pPr lvl="0"/>
            <a:r>
              <a:rPr lang="en-GB" sz="2400" dirty="0">
                <a:solidFill>
                  <a:srgbClr val="FFC000"/>
                </a:solidFill>
                <a:latin typeface="ABeeZee Bold" panose="020B0604020202020204" charset="0"/>
              </a:rPr>
              <a:t>Explore basic movements: running, stopping, dodging, changing direction.</a:t>
            </a:r>
          </a:p>
          <a:p>
            <a:pPr lvl="0"/>
            <a:r>
              <a:rPr lang="en-GB" sz="2400" dirty="0">
                <a:solidFill>
                  <a:srgbClr val="FFC000"/>
                </a:solidFill>
                <a:latin typeface="ABeeZee Bold" panose="020B0604020202020204" charset="0"/>
              </a:rPr>
              <a:t>Begin to roll, kick, and throw a ball with control.</a:t>
            </a:r>
          </a:p>
          <a:p>
            <a:pPr lvl="0"/>
            <a:r>
              <a:rPr lang="en-GB" sz="2400" dirty="0">
                <a:solidFill>
                  <a:srgbClr val="FFC000"/>
                </a:solidFill>
                <a:latin typeface="ABeeZee Bold" panose="020B0604020202020204" charset="0"/>
              </a:rPr>
              <a:t>Work with a partner in simple activities (e.g., rolling a ball back and forth).</a:t>
            </a:r>
          </a:p>
          <a:p>
            <a:pPr lvl="0"/>
            <a:r>
              <a:rPr lang="en-GB" sz="2400" dirty="0">
                <a:solidFill>
                  <a:srgbClr val="FFC000"/>
                </a:solidFill>
                <a:latin typeface="ABeeZee Bold" panose="020B0604020202020204" charset="0"/>
              </a:rPr>
              <a:t>Follow simple instructions and respond to visual or verbal cues.</a:t>
            </a:r>
          </a:p>
          <a:p>
            <a:pPr lvl="0"/>
            <a:r>
              <a:rPr lang="en-GB" sz="2400" dirty="0">
                <a:solidFill>
                  <a:srgbClr val="FFC000"/>
                </a:solidFill>
                <a:latin typeface="ABeeZee Bold" panose="020B0604020202020204" charset="0"/>
              </a:rPr>
              <a:t>Participate in simple chasing and tagging games.</a:t>
            </a:r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pPr algn="ctr">
              <a:lnSpc>
                <a:spcPts val="3054"/>
              </a:lnSpc>
            </a:pPr>
            <a:endParaRPr lang="en-US" sz="2174" dirty="0">
              <a:solidFill>
                <a:srgbClr val="FFB615"/>
              </a:solidFill>
              <a:latin typeface="ABeeZee Bold"/>
              <a:ea typeface="ABeeZee Bold"/>
              <a:cs typeface="ABeeZee Bold"/>
              <a:sym typeface="ABeeZee Bold"/>
            </a:endParaRPr>
          </a:p>
        </p:txBody>
      </p:sp>
      <p:sp>
        <p:nvSpPr>
          <p:cNvPr id="34" name="TextBox 34">
            <a:extLst>
              <a:ext uri="{FF2B5EF4-FFF2-40B4-BE49-F238E27FC236}">
                <a16:creationId xmlns:a16="http://schemas.microsoft.com/office/drawing/2014/main" id="{6C8A8F1A-DA91-D60D-0C8B-65796C85719E}"/>
              </a:ext>
            </a:extLst>
          </p:cNvPr>
          <p:cNvSpPr txBox="1"/>
          <p:nvPr/>
        </p:nvSpPr>
        <p:spPr>
          <a:xfrm>
            <a:off x="6448404" y="21446794"/>
            <a:ext cx="4560636" cy="380835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lvl="0"/>
            <a:r>
              <a:rPr lang="en-GB" sz="2400" dirty="0">
                <a:solidFill>
                  <a:srgbClr val="FF0000"/>
                </a:solidFill>
                <a:latin typeface="ABeeZee Bold" panose="020B0604020202020204" charset="0"/>
              </a:rPr>
              <a:t>Know the difference between attacking and defending in simple terms.</a:t>
            </a:r>
          </a:p>
          <a:p>
            <a:pPr lvl="0"/>
            <a:r>
              <a:rPr lang="en-GB" sz="2400" dirty="0">
                <a:solidFill>
                  <a:srgbClr val="FF0000"/>
                </a:solidFill>
                <a:latin typeface="ABeeZee Bold" panose="020B0604020202020204" charset="0"/>
              </a:rPr>
              <a:t>Understand why rules help games to be fair and safe.</a:t>
            </a:r>
          </a:p>
          <a:p>
            <a:pPr lvl="0"/>
            <a:r>
              <a:rPr lang="en-GB" sz="2400" dirty="0">
                <a:solidFill>
                  <a:srgbClr val="FF0000"/>
                </a:solidFill>
                <a:latin typeface="ABeeZee Bold" panose="020B0604020202020204" charset="0"/>
              </a:rPr>
              <a:t>Begin to recognise space and how to move into it.</a:t>
            </a:r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pPr algn="ctr">
              <a:lnSpc>
                <a:spcPts val="3319"/>
              </a:lnSpc>
            </a:pPr>
            <a:endParaRPr lang="en-US" sz="2187" dirty="0">
              <a:solidFill>
                <a:srgbClr val="FF2315"/>
              </a:solidFill>
              <a:latin typeface="ABeeZee Bold"/>
              <a:ea typeface="ABeeZee Bold"/>
              <a:cs typeface="ABeeZee Bold"/>
              <a:sym typeface="ABeeZee Bold"/>
            </a:endParaRPr>
          </a:p>
        </p:txBody>
      </p:sp>
      <p:sp>
        <p:nvSpPr>
          <p:cNvPr id="35" name="TextBox 35">
            <a:extLst>
              <a:ext uri="{FF2B5EF4-FFF2-40B4-BE49-F238E27FC236}">
                <a16:creationId xmlns:a16="http://schemas.microsoft.com/office/drawing/2014/main" id="{CCD8A77D-BF3E-86D4-A799-D2EE2DCC4743}"/>
              </a:ext>
            </a:extLst>
          </p:cNvPr>
          <p:cNvSpPr txBox="1"/>
          <p:nvPr/>
        </p:nvSpPr>
        <p:spPr>
          <a:xfrm>
            <a:off x="5985568" y="12403754"/>
            <a:ext cx="5170493" cy="522707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2625"/>
              </a:lnSpc>
            </a:pPr>
            <a:r>
              <a:rPr lang="en-US" sz="2400" dirty="0">
                <a:solidFill>
                  <a:srgbClr val="FF0000"/>
                </a:solidFill>
                <a:latin typeface="ABeeZee Bold" panose="020B0604020202020204" charset="0"/>
                <a:ea typeface="ABeeZee Bold"/>
                <a:cs typeface="ABeeZee Bold"/>
                <a:sym typeface="ABeeZee Bold"/>
              </a:rPr>
              <a:t>I can :</a:t>
            </a:r>
          </a:p>
          <a:p>
            <a:pPr lvl="0"/>
            <a:r>
              <a:rPr lang="en-GB" sz="2400" dirty="0">
                <a:solidFill>
                  <a:srgbClr val="FF0000"/>
                </a:solidFill>
                <a:latin typeface="ABeeZee Bold" panose="020B0604020202020204" charset="0"/>
              </a:rPr>
              <a:t>Throw underarm with increasing accuracy.</a:t>
            </a:r>
          </a:p>
          <a:p>
            <a:pPr lvl="0"/>
            <a:r>
              <a:rPr lang="en-GB" sz="2400" dirty="0">
                <a:solidFill>
                  <a:srgbClr val="FF0000"/>
                </a:solidFill>
                <a:latin typeface="ABeeZee Bold" panose="020B0604020202020204" charset="0"/>
              </a:rPr>
              <a:t>Catch a large ball with two hands.</a:t>
            </a:r>
          </a:p>
          <a:p>
            <a:pPr lvl="0"/>
            <a:r>
              <a:rPr lang="en-GB" sz="2400" dirty="0">
                <a:solidFill>
                  <a:srgbClr val="FF0000"/>
                </a:solidFill>
                <a:latin typeface="ABeeZee Bold" panose="020B0604020202020204" charset="0"/>
              </a:rPr>
              <a:t>Kick a ball towards a target.</a:t>
            </a:r>
          </a:p>
          <a:p>
            <a:pPr lvl="0"/>
            <a:r>
              <a:rPr lang="en-GB" sz="2400" dirty="0">
                <a:solidFill>
                  <a:srgbClr val="FF0000"/>
                </a:solidFill>
                <a:latin typeface="ABeeZee Bold" panose="020B0604020202020204" charset="0"/>
              </a:rPr>
              <a:t>Move into space to receive a ball.</a:t>
            </a:r>
          </a:p>
          <a:p>
            <a:pPr lvl="0"/>
            <a:r>
              <a:rPr lang="en-GB" sz="2400" dirty="0">
                <a:solidFill>
                  <a:srgbClr val="FF0000"/>
                </a:solidFill>
                <a:latin typeface="ABeeZee Bold" panose="020B0604020202020204" charset="0"/>
              </a:rPr>
              <a:t>Work cooperatively in small groups.</a:t>
            </a:r>
          </a:p>
          <a:p>
            <a:pPr lvl="0"/>
            <a:r>
              <a:rPr lang="en-GB" sz="2400" dirty="0">
                <a:solidFill>
                  <a:srgbClr val="FF0000"/>
                </a:solidFill>
                <a:latin typeface="ABeeZee Bold" panose="020B0604020202020204" charset="0"/>
              </a:rPr>
              <a:t>Take on simple roles such as attacker or defender in playground games.</a:t>
            </a:r>
          </a:p>
          <a:p>
            <a:endParaRPr lang="en-GB" sz="2400" dirty="0">
              <a:latin typeface="ABeeZee Bold" panose="020B0604020202020204" charset="0"/>
            </a:endParaRPr>
          </a:p>
          <a:p>
            <a:endParaRPr lang="en-GB" dirty="0"/>
          </a:p>
          <a:p>
            <a:endParaRPr lang="en-GB" dirty="0"/>
          </a:p>
          <a:p>
            <a:endParaRPr lang="en-GB" dirty="0"/>
          </a:p>
        </p:txBody>
      </p:sp>
      <p:sp>
        <p:nvSpPr>
          <p:cNvPr id="36" name="TextBox 36">
            <a:extLst>
              <a:ext uri="{FF2B5EF4-FFF2-40B4-BE49-F238E27FC236}">
                <a16:creationId xmlns:a16="http://schemas.microsoft.com/office/drawing/2014/main" id="{2E4DAEEA-E5A3-5199-54F2-F7982F0953B8}"/>
              </a:ext>
            </a:extLst>
          </p:cNvPr>
          <p:cNvSpPr txBox="1"/>
          <p:nvPr/>
        </p:nvSpPr>
        <p:spPr>
          <a:xfrm>
            <a:off x="11208498" y="11208479"/>
            <a:ext cx="7574743" cy="519116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2627"/>
              </a:lnSpc>
            </a:pPr>
            <a:r>
              <a:rPr lang="en-GB" sz="2400" dirty="0">
                <a:solidFill>
                  <a:srgbClr val="00B050"/>
                </a:solidFill>
                <a:latin typeface="ABeeZee Bold" panose="020B0604020202020204" charset="0"/>
              </a:rPr>
              <a:t>I can:</a:t>
            </a:r>
          </a:p>
          <a:p>
            <a:pPr lvl="0"/>
            <a:r>
              <a:rPr lang="en-GB" sz="2400" dirty="0">
                <a:solidFill>
                  <a:srgbClr val="00B050"/>
                </a:solidFill>
                <a:latin typeface="ABeeZee Bold" panose="020B0604020202020204" charset="0"/>
              </a:rPr>
              <a:t>Throw and catch with increasing consistency using different sized balls.</a:t>
            </a:r>
          </a:p>
          <a:p>
            <a:pPr lvl="0"/>
            <a:r>
              <a:rPr lang="en-GB" sz="2400" dirty="0">
                <a:solidFill>
                  <a:srgbClr val="00B050"/>
                </a:solidFill>
                <a:latin typeface="ABeeZee Bold" panose="020B0604020202020204" charset="0"/>
              </a:rPr>
              <a:t>Kick with control and begin to dribble a ball with feet or hands.</a:t>
            </a:r>
          </a:p>
          <a:p>
            <a:pPr lvl="0"/>
            <a:r>
              <a:rPr lang="en-GB" sz="2400" dirty="0">
                <a:solidFill>
                  <a:srgbClr val="00B050"/>
                </a:solidFill>
                <a:latin typeface="ABeeZee Bold" panose="020B0604020202020204" charset="0"/>
              </a:rPr>
              <a:t>Pass a ball to a partner with accuracy.</a:t>
            </a:r>
          </a:p>
          <a:p>
            <a:pPr lvl="0"/>
            <a:r>
              <a:rPr lang="en-GB" sz="2400" dirty="0">
                <a:solidFill>
                  <a:srgbClr val="00B050"/>
                </a:solidFill>
                <a:latin typeface="ABeeZee Bold" panose="020B0604020202020204" charset="0"/>
              </a:rPr>
              <a:t>Begin to intercept or block passes.</a:t>
            </a:r>
          </a:p>
          <a:p>
            <a:pPr lvl="0"/>
            <a:r>
              <a:rPr lang="en-GB" sz="2400" dirty="0">
                <a:solidFill>
                  <a:srgbClr val="00B050"/>
                </a:solidFill>
                <a:latin typeface="ABeeZee Bold" panose="020B0604020202020204" charset="0"/>
              </a:rPr>
              <a:t>Work as part of a team to solve simple tactical problems (e.g., keeping possession).</a:t>
            </a:r>
          </a:p>
          <a:p>
            <a:pPr lvl="0"/>
            <a:r>
              <a:rPr lang="en-GB" sz="2400" dirty="0">
                <a:solidFill>
                  <a:srgbClr val="00B050"/>
                </a:solidFill>
                <a:latin typeface="ABeeZee Bold" panose="020B0604020202020204" charset="0"/>
              </a:rPr>
              <a:t>Follow rules and begin to help create simple game rules.</a:t>
            </a:r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pPr algn="l">
              <a:lnSpc>
                <a:spcPts val="2627"/>
              </a:lnSpc>
            </a:pPr>
            <a:endParaRPr lang="en-US" sz="2189" dirty="0">
              <a:solidFill>
                <a:srgbClr val="316602"/>
              </a:solidFill>
              <a:latin typeface="ABeeZee Bold"/>
              <a:ea typeface="ABeeZee Bold"/>
              <a:cs typeface="ABeeZee Bold"/>
              <a:sym typeface="ABeeZee Bold"/>
            </a:endParaRPr>
          </a:p>
        </p:txBody>
      </p:sp>
      <p:sp>
        <p:nvSpPr>
          <p:cNvPr id="37" name="TextBox 37">
            <a:extLst>
              <a:ext uri="{FF2B5EF4-FFF2-40B4-BE49-F238E27FC236}">
                <a16:creationId xmlns:a16="http://schemas.microsoft.com/office/drawing/2014/main" id="{9E389E15-97AA-847D-1AB9-DBB14452A98C}"/>
              </a:ext>
            </a:extLst>
          </p:cNvPr>
          <p:cNvSpPr txBox="1"/>
          <p:nvPr/>
        </p:nvSpPr>
        <p:spPr>
          <a:xfrm>
            <a:off x="12154569" y="20349365"/>
            <a:ext cx="4560636" cy="369331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lvl="0"/>
            <a:r>
              <a:rPr lang="en-GB" sz="2400" dirty="0">
                <a:solidFill>
                  <a:srgbClr val="00B050"/>
                </a:solidFill>
                <a:latin typeface="ABeeZee Bold" panose="020B0604020202020204" charset="0"/>
              </a:rPr>
              <a:t>Understand how to use space to help a team.</a:t>
            </a:r>
          </a:p>
          <a:p>
            <a:pPr lvl="0"/>
            <a:r>
              <a:rPr lang="en-GB" sz="2400" dirty="0">
                <a:solidFill>
                  <a:srgbClr val="00B050"/>
                </a:solidFill>
                <a:latin typeface="ABeeZee Bold" panose="020B0604020202020204" charset="0"/>
              </a:rPr>
              <a:t>Know simple tactics such as “find a space” or “mark a player.”</a:t>
            </a:r>
          </a:p>
          <a:p>
            <a:pPr lvl="0"/>
            <a:r>
              <a:rPr lang="en-GB" sz="2400" dirty="0">
                <a:solidFill>
                  <a:srgbClr val="00B050"/>
                </a:solidFill>
                <a:latin typeface="ABeeZee Bold" panose="020B0604020202020204" charset="0"/>
              </a:rPr>
              <a:t>Recognise when to pass, move, or shoot in simple games.</a:t>
            </a:r>
          </a:p>
          <a:p>
            <a:endParaRPr lang="en-GB" dirty="0">
              <a:solidFill>
                <a:srgbClr val="00B050"/>
              </a:solidFill>
            </a:endParaRPr>
          </a:p>
          <a:p>
            <a:endParaRPr lang="en-GB" dirty="0"/>
          </a:p>
          <a:p>
            <a:endParaRPr lang="en-GB" dirty="0"/>
          </a:p>
          <a:p>
            <a:endParaRPr lang="en-GB" dirty="0"/>
          </a:p>
        </p:txBody>
      </p:sp>
      <p:sp>
        <p:nvSpPr>
          <p:cNvPr id="38" name="TextBox 38">
            <a:extLst>
              <a:ext uri="{FF2B5EF4-FFF2-40B4-BE49-F238E27FC236}">
                <a16:creationId xmlns:a16="http://schemas.microsoft.com/office/drawing/2014/main" id="{3B449C95-A518-7A73-28E1-6A7C19D6D322}"/>
              </a:ext>
            </a:extLst>
          </p:cNvPr>
          <p:cNvSpPr txBox="1"/>
          <p:nvPr/>
        </p:nvSpPr>
        <p:spPr>
          <a:xfrm>
            <a:off x="19573003" y="10492701"/>
            <a:ext cx="7665111" cy="472994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2650"/>
              </a:lnSpc>
            </a:pPr>
            <a:r>
              <a:rPr lang="en-US" sz="2400" dirty="0">
                <a:solidFill>
                  <a:srgbClr val="0070C0"/>
                </a:solidFill>
                <a:latin typeface="ABeeZee Bold" panose="020B0604020202020204" charset="0"/>
                <a:ea typeface="ABeeZee Bold"/>
                <a:cs typeface="ABeeZee Bold"/>
                <a:sym typeface="ABeeZee Bold"/>
              </a:rPr>
              <a:t>I can:</a:t>
            </a:r>
          </a:p>
          <a:p>
            <a:pPr lvl="0"/>
            <a:r>
              <a:rPr lang="en-GB" sz="2400" dirty="0">
                <a:solidFill>
                  <a:srgbClr val="0070C0"/>
                </a:solidFill>
                <a:latin typeface="ABeeZee Bold" panose="020B0604020202020204" charset="0"/>
              </a:rPr>
              <a:t>Pass and receive a ball with control using hands or feet.</a:t>
            </a:r>
          </a:p>
          <a:p>
            <a:pPr lvl="0"/>
            <a:r>
              <a:rPr lang="en-GB" sz="2400" dirty="0">
                <a:solidFill>
                  <a:srgbClr val="0070C0"/>
                </a:solidFill>
                <a:latin typeface="ABeeZee Bold" panose="020B0604020202020204" charset="0"/>
              </a:rPr>
              <a:t>Dribble with increasing fluency and awareness of others.</a:t>
            </a:r>
          </a:p>
          <a:p>
            <a:pPr lvl="0"/>
            <a:r>
              <a:rPr lang="en-GB" sz="2400" dirty="0">
                <a:solidFill>
                  <a:srgbClr val="0070C0"/>
                </a:solidFill>
                <a:latin typeface="ABeeZee Bold" panose="020B0604020202020204" charset="0"/>
              </a:rPr>
              <a:t>Use simple tactics such as spreading out or choosing the best pass.</a:t>
            </a:r>
          </a:p>
          <a:p>
            <a:pPr lvl="0"/>
            <a:r>
              <a:rPr lang="en-GB" sz="2400" dirty="0">
                <a:solidFill>
                  <a:srgbClr val="0070C0"/>
                </a:solidFill>
                <a:latin typeface="ABeeZee Bold" panose="020B0604020202020204" charset="0"/>
              </a:rPr>
              <a:t>Begin to apply rules consistently in small‑sided games.</a:t>
            </a:r>
          </a:p>
          <a:p>
            <a:pPr lvl="0"/>
            <a:r>
              <a:rPr lang="en-GB" sz="2400" dirty="0">
                <a:solidFill>
                  <a:srgbClr val="0070C0"/>
                </a:solidFill>
                <a:latin typeface="ABeeZee Bold" panose="020B0604020202020204" charset="0"/>
              </a:rPr>
              <a:t>Work collaboratively to plan simple strategies.</a:t>
            </a:r>
          </a:p>
          <a:p>
            <a:pPr lvl="0"/>
            <a:r>
              <a:rPr lang="en-GB" sz="2400" dirty="0">
                <a:solidFill>
                  <a:srgbClr val="0070C0"/>
                </a:solidFill>
                <a:latin typeface="ABeeZee Bold" panose="020B0604020202020204" charset="0"/>
              </a:rPr>
              <a:t>Show improved agility, balance, and coordination in game situations</a:t>
            </a:r>
            <a:r>
              <a:rPr lang="en-GB" sz="2400" dirty="0">
                <a:latin typeface="ABeeZee Bold" panose="020B0604020202020204" charset="0"/>
              </a:rPr>
              <a:t>.</a:t>
            </a:r>
          </a:p>
          <a:p>
            <a:pPr>
              <a:lnSpc>
                <a:spcPts val="2650"/>
              </a:lnSpc>
            </a:pPr>
            <a:endParaRPr lang="en-GB" dirty="0">
              <a:solidFill>
                <a:srgbClr val="0070C0"/>
              </a:solidFill>
              <a:latin typeface="ABeeZee Bold" panose="020B0604020202020204" charset="0"/>
            </a:endParaRPr>
          </a:p>
        </p:txBody>
      </p:sp>
      <p:sp>
        <p:nvSpPr>
          <p:cNvPr id="39" name="TextBox 39">
            <a:extLst>
              <a:ext uri="{FF2B5EF4-FFF2-40B4-BE49-F238E27FC236}">
                <a16:creationId xmlns:a16="http://schemas.microsoft.com/office/drawing/2014/main" id="{758F6CB8-6715-03AB-EAF8-A221C47BF160}"/>
              </a:ext>
            </a:extLst>
          </p:cNvPr>
          <p:cNvSpPr txBox="1"/>
          <p:nvPr/>
        </p:nvSpPr>
        <p:spPr>
          <a:xfrm>
            <a:off x="20676037" y="20925676"/>
            <a:ext cx="5187513" cy="338522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lvl="0"/>
            <a:r>
              <a:rPr lang="en-GB" sz="2400" dirty="0">
                <a:solidFill>
                  <a:srgbClr val="0070C0"/>
                </a:solidFill>
                <a:latin typeface="ABeeZee Bold" panose="020B0604020202020204" charset="0"/>
              </a:rPr>
              <a:t>Understand basic attacking principles: passing, moving, supporting.</a:t>
            </a:r>
          </a:p>
          <a:p>
            <a:pPr lvl="0"/>
            <a:r>
              <a:rPr lang="en-GB" sz="2400" dirty="0">
                <a:solidFill>
                  <a:srgbClr val="0070C0"/>
                </a:solidFill>
                <a:latin typeface="ABeeZee Bold" panose="020B0604020202020204" charset="0"/>
              </a:rPr>
              <a:t>Understand basic defending principles: marking, staying between opponent and goal.</a:t>
            </a:r>
          </a:p>
          <a:p>
            <a:pPr lvl="0"/>
            <a:r>
              <a:rPr lang="en-GB" sz="2400" dirty="0">
                <a:solidFill>
                  <a:srgbClr val="0070C0"/>
                </a:solidFill>
                <a:latin typeface="ABeeZee Bold" panose="020B0604020202020204" charset="0"/>
              </a:rPr>
              <a:t>Know how to communicate effectively within a team</a:t>
            </a:r>
            <a:r>
              <a:rPr lang="en-GB" dirty="0">
                <a:solidFill>
                  <a:srgbClr val="0070C0"/>
                </a:solidFill>
              </a:rPr>
              <a:t>.</a:t>
            </a:r>
          </a:p>
          <a:p>
            <a:pPr algn="ctr">
              <a:lnSpc>
                <a:spcPts val="3653"/>
              </a:lnSpc>
            </a:pPr>
            <a:endParaRPr lang="en-US" sz="2189" dirty="0">
              <a:solidFill>
                <a:srgbClr val="0070C0"/>
              </a:solidFill>
              <a:latin typeface="ABeeZee Bold" panose="020B0604020202020204" charset="0"/>
              <a:ea typeface="ABeeZee Bold"/>
              <a:cs typeface="ABeeZee Bold"/>
              <a:sym typeface="ABeeZee Bold"/>
            </a:endParaRPr>
          </a:p>
        </p:txBody>
      </p:sp>
      <p:sp>
        <p:nvSpPr>
          <p:cNvPr id="40" name="TextBox 40">
            <a:extLst>
              <a:ext uri="{FF2B5EF4-FFF2-40B4-BE49-F238E27FC236}">
                <a16:creationId xmlns:a16="http://schemas.microsoft.com/office/drawing/2014/main" id="{CB77F72E-19FC-522A-8FC0-F30F03A49266}"/>
              </a:ext>
            </a:extLst>
          </p:cNvPr>
          <p:cNvSpPr txBox="1"/>
          <p:nvPr/>
        </p:nvSpPr>
        <p:spPr>
          <a:xfrm>
            <a:off x="27917308" y="21446794"/>
            <a:ext cx="6320384" cy="221599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lvl="0"/>
            <a:r>
              <a:rPr lang="en-GB" sz="2400" dirty="0">
                <a:solidFill>
                  <a:srgbClr val="CC00CC"/>
                </a:solidFill>
                <a:latin typeface="ABeeZee Bold" panose="020B0604020202020204" charset="0"/>
              </a:rPr>
              <a:t>Understand how to create and deny space in team games.</a:t>
            </a:r>
          </a:p>
          <a:p>
            <a:pPr lvl="0"/>
            <a:r>
              <a:rPr lang="en-GB" sz="2400" dirty="0">
                <a:solidFill>
                  <a:srgbClr val="CC00CC"/>
                </a:solidFill>
                <a:latin typeface="ABeeZee Bold" panose="020B0604020202020204" charset="0"/>
              </a:rPr>
              <a:t>Know how to adapt tactics depending on the situation (e.g., attack vs defence).</a:t>
            </a:r>
          </a:p>
          <a:p>
            <a:pPr lvl="0"/>
            <a:r>
              <a:rPr lang="en-GB" sz="2400" dirty="0">
                <a:solidFill>
                  <a:srgbClr val="CC00CC"/>
                </a:solidFill>
                <a:latin typeface="ABeeZee Bold" panose="020B0604020202020204" charset="0"/>
              </a:rPr>
              <a:t>Understand the importance of communication and positioning</a:t>
            </a:r>
            <a:r>
              <a:rPr lang="en-GB" sz="2400" dirty="0">
                <a:latin typeface="ABeeZee Bold" panose="020B0604020202020204" charset="0"/>
              </a:rPr>
              <a:t>.</a:t>
            </a:r>
          </a:p>
        </p:txBody>
      </p:sp>
      <p:sp>
        <p:nvSpPr>
          <p:cNvPr id="41" name="TextBox 41">
            <a:extLst>
              <a:ext uri="{FF2B5EF4-FFF2-40B4-BE49-F238E27FC236}">
                <a16:creationId xmlns:a16="http://schemas.microsoft.com/office/drawing/2014/main" id="{51634332-6F6A-C99B-E9C4-029ECF1D5965}"/>
              </a:ext>
            </a:extLst>
          </p:cNvPr>
          <p:cNvSpPr txBox="1"/>
          <p:nvPr/>
        </p:nvSpPr>
        <p:spPr>
          <a:xfrm>
            <a:off x="28302022" y="11808643"/>
            <a:ext cx="7503152" cy="399083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2573"/>
              </a:lnSpc>
            </a:pPr>
            <a:r>
              <a:rPr lang="en-US" sz="2400" dirty="0">
                <a:solidFill>
                  <a:srgbClr val="CC00CC"/>
                </a:solidFill>
                <a:latin typeface="ABeeZee Bold" panose="020B0604020202020204" charset="0"/>
                <a:ea typeface="ABeeZee Bold"/>
                <a:cs typeface="ABeeZee Bold"/>
                <a:sym typeface="ABeeZee Bold"/>
              </a:rPr>
              <a:t>I can: </a:t>
            </a:r>
          </a:p>
          <a:p>
            <a:pPr algn="l">
              <a:lnSpc>
                <a:spcPts val="2573"/>
              </a:lnSpc>
            </a:pPr>
            <a:endParaRPr lang="en-US" sz="2400" dirty="0">
              <a:solidFill>
                <a:srgbClr val="CC00CC"/>
              </a:solidFill>
              <a:latin typeface="ABeeZee Bold" panose="020B0604020202020204" charset="0"/>
              <a:ea typeface="ABeeZee Bold"/>
              <a:cs typeface="ABeeZee Bold"/>
              <a:sym typeface="ABeeZee Bold"/>
            </a:endParaRPr>
          </a:p>
          <a:p>
            <a:pPr lvl="0"/>
            <a:r>
              <a:rPr lang="en-GB" sz="2400" dirty="0">
                <a:solidFill>
                  <a:srgbClr val="CC00CC"/>
                </a:solidFill>
                <a:latin typeface="ABeeZee Bold" panose="020B0604020202020204" charset="0"/>
              </a:rPr>
              <a:t>Pass accurately over short and medium distances.</a:t>
            </a:r>
          </a:p>
          <a:p>
            <a:pPr lvl="0"/>
            <a:r>
              <a:rPr lang="en-GB" sz="2400" dirty="0">
                <a:solidFill>
                  <a:srgbClr val="CC00CC"/>
                </a:solidFill>
                <a:latin typeface="ABeeZee Bold" panose="020B0604020202020204" charset="0"/>
              </a:rPr>
              <a:t>Dribble with control under pressure.</a:t>
            </a:r>
          </a:p>
          <a:p>
            <a:pPr lvl="0"/>
            <a:r>
              <a:rPr lang="en-GB" sz="2400" dirty="0">
                <a:solidFill>
                  <a:srgbClr val="CC00CC"/>
                </a:solidFill>
                <a:latin typeface="ABeeZee Bold" panose="020B0604020202020204" charset="0"/>
              </a:rPr>
              <a:t>Use attacking tactics such as overlapping, supporting runs, or quick passing.</a:t>
            </a:r>
          </a:p>
          <a:p>
            <a:pPr lvl="0"/>
            <a:r>
              <a:rPr lang="en-GB" sz="2400" dirty="0">
                <a:solidFill>
                  <a:srgbClr val="CC00CC"/>
                </a:solidFill>
                <a:latin typeface="ABeeZee Bold" panose="020B0604020202020204" charset="0"/>
              </a:rPr>
              <a:t>Defend using marking, tracking, and intercepting.</a:t>
            </a:r>
          </a:p>
          <a:p>
            <a:pPr lvl="0"/>
            <a:r>
              <a:rPr lang="en-GB" sz="2400" dirty="0">
                <a:solidFill>
                  <a:srgbClr val="CC00CC"/>
                </a:solidFill>
                <a:latin typeface="ABeeZee Bold" panose="020B0604020202020204" charset="0"/>
              </a:rPr>
              <a:t>Play effectively in small‑sided games with increasing independence.</a:t>
            </a:r>
          </a:p>
          <a:p>
            <a:pPr lvl="0"/>
            <a:r>
              <a:rPr lang="en-GB" sz="2400" dirty="0">
                <a:solidFill>
                  <a:srgbClr val="CC00CC"/>
                </a:solidFill>
                <a:latin typeface="ABeeZee Bold" panose="020B0604020202020204" charset="0"/>
              </a:rPr>
              <a:t>Take on different roles (e.g., captain, referee, coach) to develop leadership.</a:t>
            </a:r>
          </a:p>
        </p:txBody>
      </p:sp>
      <p:sp>
        <p:nvSpPr>
          <p:cNvPr id="42" name="TextBox 42">
            <a:extLst>
              <a:ext uri="{FF2B5EF4-FFF2-40B4-BE49-F238E27FC236}">
                <a16:creationId xmlns:a16="http://schemas.microsoft.com/office/drawing/2014/main" id="{5D26AFFF-BC95-14FF-3EEE-E1BB99605707}"/>
              </a:ext>
            </a:extLst>
          </p:cNvPr>
          <p:cNvSpPr txBox="1"/>
          <p:nvPr/>
        </p:nvSpPr>
        <p:spPr>
          <a:xfrm>
            <a:off x="43052269" y="21158352"/>
            <a:ext cx="5545926" cy="291874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lvl="0"/>
            <a:r>
              <a:rPr lang="en-GB" sz="2400" dirty="0">
                <a:solidFill>
                  <a:srgbClr val="FF66FF"/>
                </a:solidFill>
                <a:latin typeface="ABeeZee Bold" panose="020B0604020202020204" charset="0"/>
              </a:rPr>
              <a:t>Understand how to apply tactical principles across different team sports.</a:t>
            </a:r>
          </a:p>
          <a:p>
            <a:pPr lvl="0"/>
            <a:r>
              <a:rPr lang="en-GB" sz="2400" dirty="0">
                <a:solidFill>
                  <a:srgbClr val="FF66FF"/>
                </a:solidFill>
                <a:latin typeface="ABeeZee Bold" panose="020B0604020202020204" charset="0"/>
              </a:rPr>
              <a:t>Know how to analyse performance and adapt strategies during play.</a:t>
            </a:r>
          </a:p>
          <a:p>
            <a:pPr lvl="0"/>
            <a:r>
              <a:rPr lang="en-GB" sz="2400" dirty="0">
                <a:solidFill>
                  <a:srgbClr val="FF66FF"/>
                </a:solidFill>
                <a:latin typeface="ABeeZee Bold" panose="020B0604020202020204" charset="0"/>
              </a:rPr>
              <a:t>Understand the importance of teamwork, resilience, and fair play.</a:t>
            </a:r>
          </a:p>
          <a:p>
            <a:pPr algn="l">
              <a:lnSpc>
                <a:spcPts val="2627"/>
              </a:lnSpc>
            </a:pPr>
            <a:endParaRPr lang="en-US" sz="2189" dirty="0">
              <a:solidFill>
                <a:srgbClr val="FF66C4"/>
              </a:solidFill>
              <a:latin typeface="ABeeZee Bold"/>
              <a:ea typeface="ABeeZee Bold"/>
              <a:cs typeface="ABeeZee Bold"/>
              <a:sym typeface="ABeeZee Bold"/>
            </a:endParaRPr>
          </a:p>
        </p:txBody>
      </p:sp>
      <p:sp>
        <p:nvSpPr>
          <p:cNvPr id="43" name="TextBox 43">
            <a:extLst>
              <a:ext uri="{FF2B5EF4-FFF2-40B4-BE49-F238E27FC236}">
                <a16:creationId xmlns:a16="http://schemas.microsoft.com/office/drawing/2014/main" id="{1CEB6C00-F178-A769-DB5C-E7CB896E3007}"/>
              </a:ext>
            </a:extLst>
          </p:cNvPr>
          <p:cNvSpPr txBox="1"/>
          <p:nvPr/>
        </p:nvSpPr>
        <p:spPr>
          <a:xfrm>
            <a:off x="43796248" y="11040947"/>
            <a:ext cx="7074546" cy="509883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2625"/>
              </a:lnSpc>
            </a:pPr>
            <a:r>
              <a:rPr lang="en-US" sz="2400" dirty="0">
                <a:solidFill>
                  <a:srgbClr val="FF66FF"/>
                </a:solidFill>
                <a:latin typeface="ABeeZee Bold" panose="020B0604020202020204" charset="0"/>
                <a:ea typeface="ABeeZee Bold"/>
                <a:cs typeface="ABeeZee Bold"/>
                <a:sym typeface="ABeeZee Bold"/>
              </a:rPr>
              <a:t>·I can:</a:t>
            </a:r>
          </a:p>
          <a:p>
            <a:pPr lvl="0"/>
            <a:r>
              <a:rPr lang="en-GB" sz="2400" dirty="0">
                <a:solidFill>
                  <a:srgbClr val="FF66FF"/>
                </a:solidFill>
                <a:latin typeface="ABeeZee Bold" panose="020B0604020202020204" charset="0"/>
              </a:rPr>
              <a:t>Demonstrate control, accuracy, and fluency in passing, receiving, dribbling, and shooting.</a:t>
            </a:r>
          </a:p>
          <a:p>
            <a:pPr lvl="0"/>
            <a:r>
              <a:rPr lang="en-GB" sz="2400" dirty="0">
                <a:solidFill>
                  <a:srgbClr val="FF66FF"/>
                </a:solidFill>
                <a:latin typeface="ABeeZee Bold" panose="020B0604020202020204" charset="0"/>
              </a:rPr>
              <a:t>Make effective tactical decisions in real‑time game situations.</a:t>
            </a:r>
          </a:p>
          <a:p>
            <a:pPr lvl="0"/>
            <a:r>
              <a:rPr lang="en-GB" sz="2400" dirty="0">
                <a:solidFill>
                  <a:srgbClr val="FF66FF"/>
                </a:solidFill>
                <a:latin typeface="ABeeZee Bold" panose="020B0604020202020204" charset="0"/>
              </a:rPr>
              <a:t>Use advanced attacking and defending strategies confidently.</a:t>
            </a:r>
          </a:p>
          <a:p>
            <a:pPr lvl="0"/>
            <a:r>
              <a:rPr lang="en-GB" sz="2400" dirty="0">
                <a:solidFill>
                  <a:srgbClr val="FF66FF"/>
                </a:solidFill>
                <a:latin typeface="ABeeZee Bold" panose="020B0604020202020204" charset="0"/>
              </a:rPr>
              <a:t>Lead warm‑ups, organise small‑sided games, and support peers.</a:t>
            </a:r>
          </a:p>
          <a:p>
            <a:pPr lvl="0"/>
            <a:r>
              <a:rPr lang="en-GB" sz="2400" dirty="0">
                <a:solidFill>
                  <a:srgbClr val="FF66FF"/>
                </a:solidFill>
                <a:latin typeface="ABeeZee Bold" panose="020B0604020202020204" charset="0"/>
              </a:rPr>
              <a:t>Officiate games with confidence, applying rules accurately.</a:t>
            </a:r>
          </a:p>
          <a:p>
            <a:pPr lvl="0"/>
            <a:r>
              <a:rPr lang="en-GB" sz="2400" dirty="0">
                <a:solidFill>
                  <a:srgbClr val="FF66FF"/>
                </a:solidFill>
                <a:latin typeface="ABeeZee Bold" panose="020B0604020202020204" charset="0"/>
              </a:rPr>
              <a:t>Work collaboratively to plan, evaluate, and refine team strategies.</a:t>
            </a:r>
          </a:p>
          <a:p>
            <a:pPr>
              <a:lnSpc>
                <a:spcPts val="2625"/>
              </a:lnSpc>
            </a:pPr>
            <a:endParaRPr lang="en-US" sz="2187" dirty="0">
              <a:solidFill>
                <a:srgbClr val="FF66C4"/>
              </a:solidFill>
              <a:latin typeface="ABeeZee Bold"/>
              <a:ea typeface="ABeeZee Bold"/>
              <a:cs typeface="ABeeZee Bold"/>
              <a:sym typeface="ABeeZee Bold"/>
            </a:endParaRPr>
          </a:p>
        </p:txBody>
      </p:sp>
      <p:sp>
        <p:nvSpPr>
          <p:cNvPr id="44" name="TextBox 44">
            <a:extLst>
              <a:ext uri="{FF2B5EF4-FFF2-40B4-BE49-F238E27FC236}">
                <a16:creationId xmlns:a16="http://schemas.microsoft.com/office/drawing/2014/main" id="{FF287616-15F2-8355-5C21-E486D6FC2B37}"/>
              </a:ext>
            </a:extLst>
          </p:cNvPr>
          <p:cNvSpPr txBox="1"/>
          <p:nvPr/>
        </p:nvSpPr>
        <p:spPr>
          <a:xfrm>
            <a:off x="35836924" y="20249464"/>
            <a:ext cx="5292185" cy="328808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lvl="0"/>
            <a:r>
              <a:rPr lang="en-US" sz="2400" dirty="0">
                <a:solidFill>
                  <a:srgbClr val="002060"/>
                </a:solidFill>
                <a:latin typeface="ABeeZee Bold" panose="020B0604020202020204" charset="0"/>
                <a:ea typeface="ABeeZee Bold"/>
                <a:cs typeface="ABeeZee Bold"/>
                <a:sym typeface="ABeeZee Bold"/>
              </a:rPr>
              <a:t>·</a:t>
            </a:r>
            <a:r>
              <a:rPr lang="en-GB" sz="2400" dirty="0">
                <a:solidFill>
                  <a:srgbClr val="002060"/>
                </a:solidFill>
                <a:latin typeface="ABeeZee Bold" panose="020B0604020202020204" charset="0"/>
              </a:rPr>
              <a:t>Understand how to build attacks and transition between defence and attack.</a:t>
            </a:r>
          </a:p>
          <a:p>
            <a:pPr lvl="0"/>
            <a:r>
              <a:rPr lang="en-GB" sz="2400" dirty="0">
                <a:solidFill>
                  <a:srgbClr val="002060"/>
                </a:solidFill>
                <a:latin typeface="ABeeZee Bold" panose="020B0604020202020204" charset="0"/>
              </a:rPr>
              <a:t>Know how to evaluate team performance and suggest improvements.</a:t>
            </a:r>
          </a:p>
          <a:p>
            <a:pPr lvl="0"/>
            <a:r>
              <a:rPr lang="en-GB" sz="2400" dirty="0">
                <a:solidFill>
                  <a:srgbClr val="002060"/>
                </a:solidFill>
                <a:latin typeface="ABeeZee Bold" panose="020B0604020202020204" charset="0"/>
              </a:rPr>
              <a:t>Understand more complex rules and how they shape game play.</a:t>
            </a:r>
          </a:p>
          <a:p>
            <a:pPr algn="l">
              <a:lnSpc>
                <a:spcPts val="2627"/>
              </a:lnSpc>
            </a:pPr>
            <a:endParaRPr lang="en-US" sz="2189" dirty="0">
              <a:solidFill>
                <a:srgbClr val="4F298A"/>
              </a:solidFill>
              <a:latin typeface="ABeeZee Bold"/>
              <a:ea typeface="ABeeZee Bold"/>
              <a:cs typeface="ABeeZee Bold"/>
              <a:sym typeface="ABeeZee Bold"/>
            </a:endParaRPr>
          </a:p>
        </p:txBody>
      </p:sp>
      <p:sp>
        <p:nvSpPr>
          <p:cNvPr id="45" name="TextBox 45">
            <a:extLst>
              <a:ext uri="{FF2B5EF4-FFF2-40B4-BE49-F238E27FC236}">
                <a16:creationId xmlns:a16="http://schemas.microsoft.com/office/drawing/2014/main" id="{0242EB06-ABF4-CD2D-8B6E-2975E904C577}"/>
              </a:ext>
            </a:extLst>
          </p:cNvPr>
          <p:cNvSpPr txBox="1"/>
          <p:nvPr/>
        </p:nvSpPr>
        <p:spPr>
          <a:xfrm>
            <a:off x="36232331" y="9601094"/>
            <a:ext cx="6819938" cy="476540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2625"/>
              </a:lnSpc>
            </a:pPr>
            <a:r>
              <a:rPr lang="en-US" sz="2400" dirty="0">
                <a:solidFill>
                  <a:srgbClr val="002060"/>
                </a:solidFill>
                <a:latin typeface="ABeeZee Bold" panose="020B0604020202020204" charset="0"/>
                <a:ea typeface="ABeeZee Bold"/>
                <a:cs typeface="ABeeZee Bold"/>
                <a:sym typeface="ABeeZee Bold"/>
              </a:rPr>
              <a:t>·I can:</a:t>
            </a:r>
          </a:p>
          <a:p>
            <a:pPr lvl="0"/>
            <a:r>
              <a:rPr lang="en-GB" sz="2400" dirty="0">
                <a:solidFill>
                  <a:srgbClr val="002060"/>
                </a:solidFill>
                <a:latin typeface="ABeeZee Bold" panose="020B0604020202020204" charset="0"/>
              </a:rPr>
              <a:t>Pass, receive, and control the ball with accuracy under pressure.</a:t>
            </a:r>
          </a:p>
          <a:p>
            <a:pPr lvl="0"/>
            <a:r>
              <a:rPr lang="en-GB" sz="2400" dirty="0">
                <a:solidFill>
                  <a:srgbClr val="002060"/>
                </a:solidFill>
                <a:latin typeface="ABeeZee Bold" panose="020B0604020202020204" charset="0"/>
              </a:rPr>
              <a:t>Dribble with purpose, using feints or changes of pace.</a:t>
            </a:r>
          </a:p>
          <a:p>
            <a:pPr lvl="0"/>
            <a:r>
              <a:rPr lang="en-GB" sz="2400" dirty="0">
                <a:solidFill>
                  <a:srgbClr val="002060"/>
                </a:solidFill>
                <a:latin typeface="ABeeZee Bold" panose="020B0604020202020204" charset="0"/>
              </a:rPr>
              <a:t>Use a range of tactics: switching play, pressing, counter‑attacking.</a:t>
            </a:r>
          </a:p>
          <a:p>
            <a:pPr lvl="0"/>
            <a:r>
              <a:rPr lang="en-GB" sz="2400" dirty="0">
                <a:solidFill>
                  <a:srgbClr val="002060"/>
                </a:solidFill>
                <a:latin typeface="ABeeZee Bold" panose="020B0604020202020204" charset="0"/>
              </a:rPr>
              <a:t>Defend using zonal or man‑to‑man principles (age‑appropriate).</a:t>
            </a:r>
          </a:p>
          <a:p>
            <a:pPr lvl="0"/>
            <a:r>
              <a:rPr lang="en-GB" sz="2400" dirty="0">
                <a:solidFill>
                  <a:srgbClr val="002060"/>
                </a:solidFill>
                <a:latin typeface="ABeeZee Bold" panose="020B0604020202020204" charset="0"/>
              </a:rPr>
              <a:t>Work effectively as part of a team, showing leadership and communication.</a:t>
            </a:r>
          </a:p>
          <a:p>
            <a:pPr lvl="0"/>
            <a:r>
              <a:rPr lang="en-GB" sz="2400" dirty="0">
                <a:solidFill>
                  <a:srgbClr val="002060"/>
                </a:solidFill>
                <a:latin typeface="ABeeZee Bold" panose="020B0604020202020204" charset="0"/>
              </a:rPr>
              <a:t>Apply rules consistently and fairly, sometimes officiating games.</a:t>
            </a:r>
          </a:p>
        </p:txBody>
      </p:sp>
      <p:sp>
        <p:nvSpPr>
          <p:cNvPr id="46" name="Rectangle 1">
            <a:extLst>
              <a:ext uri="{FF2B5EF4-FFF2-40B4-BE49-F238E27FC236}">
                <a16:creationId xmlns:a16="http://schemas.microsoft.com/office/drawing/2014/main" id="{DF8BAD01-A53B-ED07-4892-4088589FDC24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511175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Know how to move safely in a shared space.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Understand simple rules such as stopping on a signal or taking turns.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Begin to recognise what it means to be part of a team.</a:t>
            </a:r>
          </a:p>
        </p:txBody>
      </p:sp>
      <p:sp>
        <p:nvSpPr>
          <p:cNvPr id="47" name="Rectangle 2">
            <a:extLst>
              <a:ext uri="{FF2B5EF4-FFF2-40B4-BE49-F238E27FC236}">
                <a16:creationId xmlns:a16="http://schemas.microsoft.com/office/drawing/2014/main" id="{A3FF88C3-5E81-6656-A2F7-88891E894FCC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" y="152400"/>
            <a:ext cx="511175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Know how to move safely in a shared space.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Understand simple rules such as stopping on a signal or taking turns.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Begin to recognise what it means to be part of a team.</a:t>
            </a:r>
          </a:p>
        </p:txBody>
      </p:sp>
      <p:sp>
        <p:nvSpPr>
          <p:cNvPr id="48" name="Rectangle 3">
            <a:extLst>
              <a:ext uri="{FF2B5EF4-FFF2-40B4-BE49-F238E27FC236}">
                <a16:creationId xmlns:a16="http://schemas.microsoft.com/office/drawing/2014/main" id="{C76BB734-243F-BAD3-BFB2-0A74FBD8D606}"/>
              </a:ext>
            </a:extLst>
          </p:cNvPr>
          <p:cNvSpPr>
            <a:spLocks noChangeArrowheads="1"/>
          </p:cNvSpPr>
          <p:nvPr/>
        </p:nvSpPr>
        <p:spPr bwMode="auto">
          <a:xfrm>
            <a:off x="304800" y="304800"/>
            <a:ext cx="511175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Know how to move safely in a shared space.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Understand simple rules such as stopping on a signal or taking turns.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Begin to recognise what it means to be part of a team.</a:t>
            </a:r>
          </a:p>
        </p:txBody>
      </p:sp>
    </p:spTree>
    <p:extLst>
      <p:ext uri="{BB962C8B-B14F-4D97-AF65-F5344CB8AC3E}">
        <p14:creationId xmlns:p14="http://schemas.microsoft.com/office/powerpoint/2010/main" val="23722840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6E6E6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F8E3D327-450D-8ACD-65FD-A0CB7A46865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>
            <a:extLst>
              <a:ext uri="{FF2B5EF4-FFF2-40B4-BE49-F238E27FC236}">
                <a16:creationId xmlns:a16="http://schemas.microsoft.com/office/drawing/2014/main" id="{87B7F1DA-E8E6-0155-9989-DB8370E8EF66}"/>
              </a:ext>
            </a:extLst>
          </p:cNvPr>
          <p:cNvSpPr/>
          <p:nvPr/>
        </p:nvSpPr>
        <p:spPr>
          <a:xfrm>
            <a:off x="314583" y="3399581"/>
            <a:ext cx="3809401" cy="2937989"/>
          </a:xfrm>
          <a:custGeom>
            <a:avLst/>
            <a:gdLst/>
            <a:ahLst/>
            <a:cxnLst/>
            <a:rect l="l" t="t" r="r" b="b"/>
            <a:pathLst>
              <a:path w="3809401" h="2937989">
                <a:moveTo>
                  <a:pt x="0" y="0"/>
                </a:moveTo>
                <a:lnTo>
                  <a:pt x="3809401" y="0"/>
                </a:lnTo>
                <a:lnTo>
                  <a:pt x="3809401" y="2937989"/>
                </a:lnTo>
                <a:lnTo>
                  <a:pt x="0" y="2937989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r="-2235"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3" name="Freeform 3">
            <a:extLst>
              <a:ext uri="{FF2B5EF4-FFF2-40B4-BE49-F238E27FC236}">
                <a16:creationId xmlns:a16="http://schemas.microsoft.com/office/drawing/2014/main" id="{3FA825CC-188D-9A42-B7F1-22399578BDF6}"/>
              </a:ext>
            </a:extLst>
          </p:cNvPr>
          <p:cNvSpPr/>
          <p:nvPr/>
        </p:nvSpPr>
        <p:spPr>
          <a:xfrm>
            <a:off x="48442647" y="4020497"/>
            <a:ext cx="2214568" cy="2214568"/>
          </a:xfrm>
          <a:custGeom>
            <a:avLst/>
            <a:gdLst/>
            <a:ahLst/>
            <a:cxnLst/>
            <a:rect l="l" t="t" r="r" b="b"/>
            <a:pathLst>
              <a:path w="2214568" h="2214568">
                <a:moveTo>
                  <a:pt x="0" y="0"/>
                </a:moveTo>
                <a:lnTo>
                  <a:pt x="2214568" y="0"/>
                </a:lnTo>
                <a:lnTo>
                  <a:pt x="2214568" y="2214568"/>
                </a:lnTo>
                <a:lnTo>
                  <a:pt x="0" y="2214568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4" name="TextBox 4">
            <a:extLst>
              <a:ext uri="{FF2B5EF4-FFF2-40B4-BE49-F238E27FC236}">
                <a16:creationId xmlns:a16="http://schemas.microsoft.com/office/drawing/2014/main" id="{C3C4B956-4010-BC2D-591A-0603041F2E74}"/>
              </a:ext>
            </a:extLst>
          </p:cNvPr>
          <p:cNvSpPr txBox="1"/>
          <p:nvPr/>
        </p:nvSpPr>
        <p:spPr>
          <a:xfrm>
            <a:off x="1356985" y="6225540"/>
            <a:ext cx="14743475" cy="174017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4969"/>
              </a:lnSpc>
            </a:pPr>
            <a:endParaRPr dirty="0"/>
          </a:p>
          <a:p>
            <a:pPr marL="676198" lvl="1" indent="-338099" algn="l">
              <a:lnSpc>
                <a:spcPts val="3758"/>
              </a:lnSpc>
              <a:buFont typeface="Arial"/>
              <a:buChar char="•"/>
            </a:pPr>
            <a:r>
              <a:rPr lang="en-US" sz="3131" dirty="0">
                <a:solidFill>
                  <a:srgbClr val="000000"/>
                </a:solidFill>
                <a:latin typeface="ABeeZee Bold"/>
                <a:ea typeface="ABeeZee Bold"/>
                <a:cs typeface="ABeeZee Bold"/>
                <a:sym typeface="ABeeZee Bold"/>
              </a:rPr>
              <a:t>Interschool gymnastic competition </a:t>
            </a:r>
          </a:p>
          <a:p>
            <a:pPr algn="ctr">
              <a:lnSpc>
                <a:spcPts val="4969"/>
              </a:lnSpc>
            </a:pPr>
            <a:endParaRPr lang="en-US" sz="3131" dirty="0">
              <a:solidFill>
                <a:srgbClr val="000000"/>
              </a:solidFill>
              <a:latin typeface="ABeeZee Bold"/>
              <a:ea typeface="ABeeZee Bold"/>
              <a:cs typeface="ABeeZee Bold"/>
              <a:sym typeface="ABeeZee Bold"/>
            </a:endParaRPr>
          </a:p>
        </p:txBody>
      </p:sp>
      <p:sp>
        <p:nvSpPr>
          <p:cNvPr id="5" name="TextBox 5">
            <a:extLst>
              <a:ext uri="{FF2B5EF4-FFF2-40B4-BE49-F238E27FC236}">
                <a16:creationId xmlns:a16="http://schemas.microsoft.com/office/drawing/2014/main" id="{7A6AC441-0BC9-47CE-995C-717E650E0526}"/>
              </a:ext>
            </a:extLst>
          </p:cNvPr>
          <p:cNvSpPr txBox="1"/>
          <p:nvPr/>
        </p:nvSpPr>
        <p:spPr>
          <a:xfrm rot="-5400000">
            <a:off x="-14930658" y="7244888"/>
            <a:ext cx="31779244" cy="108341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354"/>
              </a:lnSpc>
            </a:pPr>
            <a:r>
              <a:rPr lang="en-US" sz="3110">
                <a:solidFill>
                  <a:srgbClr val="231F20"/>
                </a:solidFill>
                <a:latin typeface="League Spartan"/>
                <a:ea typeface="League Spartan"/>
                <a:cs typeface="League Spartan"/>
                <a:sym typeface="League Spartan"/>
              </a:rPr>
              <a:t>WHOLE SCHOOL</a:t>
            </a:r>
          </a:p>
          <a:p>
            <a:pPr algn="ctr">
              <a:lnSpc>
                <a:spcPts val="4354"/>
              </a:lnSpc>
            </a:pPr>
            <a:r>
              <a:rPr lang="en-US" sz="3110">
                <a:solidFill>
                  <a:srgbClr val="231F20"/>
                </a:solidFill>
                <a:latin typeface="League Spartan"/>
                <a:ea typeface="League Spartan"/>
                <a:cs typeface="League Spartan"/>
                <a:sym typeface="League Spartan"/>
              </a:rPr>
              <a:t>INITATIVES:</a:t>
            </a:r>
          </a:p>
        </p:txBody>
      </p:sp>
      <p:sp>
        <p:nvSpPr>
          <p:cNvPr id="6" name="Freeform 6">
            <a:extLst>
              <a:ext uri="{FF2B5EF4-FFF2-40B4-BE49-F238E27FC236}">
                <a16:creationId xmlns:a16="http://schemas.microsoft.com/office/drawing/2014/main" id="{DD2C39F1-1CC8-7CB4-8CEB-A9F17D02B9A8}"/>
              </a:ext>
            </a:extLst>
          </p:cNvPr>
          <p:cNvSpPr/>
          <p:nvPr/>
        </p:nvSpPr>
        <p:spPr>
          <a:xfrm>
            <a:off x="25933962" y="15987083"/>
            <a:ext cx="24723253" cy="4759226"/>
          </a:xfrm>
          <a:custGeom>
            <a:avLst/>
            <a:gdLst/>
            <a:ahLst/>
            <a:cxnLst/>
            <a:rect l="l" t="t" r="r" b="b"/>
            <a:pathLst>
              <a:path w="24723253" h="4759226">
                <a:moveTo>
                  <a:pt x="0" y="0"/>
                </a:moveTo>
                <a:lnTo>
                  <a:pt x="24723253" y="0"/>
                </a:lnTo>
                <a:lnTo>
                  <a:pt x="24723253" y="4759226"/>
                </a:lnTo>
                <a:lnTo>
                  <a:pt x="0" y="4759226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alphaModFix amt="34000"/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grpSp>
        <p:nvGrpSpPr>
          <p:cNvPr id="7" name="Group 7">
            <a:extLst>
              <a:ext uri="{FF2B5EF4-FFF2-40B4-BE49-F238E27FC236}">
                <a16:creationId xmlns:a16="http://schemas.microsoft.com/office/drawing/2014/main" id="{EA86625A-D3C1-BA2E-700B-7DF3A9181F6A}"/>
              </a:ext>
            </a:extLst>
          </p:cNvPr>
          <p:cNvGrpSpPr/>
          <p:nvPr/>
        </p:nvGrpSpPr>
        <p:grpSpPr>
          <a:xfrm>
            <a:off x="30082691" y="17393220"/>
            <a:ext cx="2599304" cy="1946952"/>
            <a:chOff x="0" y="0"/>
            <a:chExt cx="3465739" cy="2595937"/>
          </a:xfrm>
        </p:grpSpPr>
        <p:sp>
          <p:nvSpPr>
            <p:cNvPr id="8" name="Freeform 8">
              <a:extLst>
                <a:ext uri="{FF2B5EF4-FFF2-40B4-BE49-F238E27FC236}">
                  <a16:creationId xmlns:a16="http://schemas.microsoft.com/office/drawing/2014/main" id="{923418C5-0A09-6BAA-3D77-2B3C0D16F9BC}"/>
                </a:ext>
              </a:extLst>
            </p:cNvPr>
            <p:cNvSpPr/>
            <p:nvPr/>
          </p:nvSpPr>
          <p:spPr>
            <a:xfrm>
              <a:off x="0" y="0"/>
              <a:ext cx="3465739" cy="2595937"/>
            </a:xfrm>
            <a:custGeom>
              <a:avLst/>
              <a:gdLst/>
              <a:ahLst/>
              <a:cxnLst/>
              <a:rect l="l" t="t" r="r" b="b"/>
              <a:pathLst>
                <a:path w="3465739" h="2595937">
                  <a:moveTo>
                    <a:pt x="0" y="0"/>
                  </a:moveTo>
                  <a:lnTo>
                    <a:pt x="3465739" y="0"/>
                  </a:lnTo>
                  <a:lnTo>
                    <a:pt x="3465739" y="2595937"/>
                  </a:lnTo>
                  <a:lnTo>
                    <a:pt x="0" y="259593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7">
                <a:extLst>
                  <a:ext uri="{96DAC541-7B7A-43D3-8B79-37D633B846F1}">
                    <asvg:svgBlip xmlns:asvg="http://schemas.microsoft.com/office/drawing/2016/SVG/main" r:embed="rId8"/>
                  </a:ext>
                </a:extLst>
              </a:blip>
              <a:stretch>
                <a:fillRect t="-16753" b="-16753"/>
              </a:stretch>
            </a:blipFill>
          </p:spPr>
          <p:txBody>
            <a:bodyPr/>
            <a:lstStyle/>
            <a:p>
              <a:endParaRPr lang="en-GB"/>
            </a:p>
          </p:txBody>
        </p:sp>
        <p:sp>
          <p:nvSpPr>
            <p:cNvPr id="9" name="TextBox 9">
              <a:extLst>
                <a:ext uri="{FF2B5EF4-FFF2-40B4-BE49-F238E27FC236}">
                  <a16:creationId xmlns:a16="http://schemas.microsoft.com/office/drawing/2014/main" id="{40C6AB7F-7398-0EAB-A596-D74127441006}"/>
                </a:ext>
              </a:extLst>
            </p:cNvPr>
            <p:cNvSpPr txBox="1"/>
            <p:nvPr/>
          </p:nvSpPr>
          <p:spPr>
            <a:xfrm>
              <a:off x="98558" y="486377"/>
              <a:ext cx="3268623" cy="1913671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15364"/>
                </a:lnSpc>
              </a:pPr>
              <a:r>
                <a:rPr lang="en-US" sz="10974">
                  <a:solidFill>
                    <a:srgbClr val="FFFFFF"/>
                  </a:solidFill>
                  <a:latin typeface="League Spartan"/>
                  <a:ea typeface="League Spartan"/>
                  <a:cs typeface="League Spartan"/>
                  <a:sym typeface="League Spartan"/>
                </a:rPr>
                <a:t>Yr 4</a:t>
              </a:r>
            </a:p>
          </p:txBody>
        </p:sp>
      </p:grpSp>
      <p:grpSp>
        <p:nvGrpSpPr>
          <p:cNvPr id="10" name="Group 10">
            <a:extLst>
              <a:ext uri="{FF2B5EF4-FFF2-40B4-BE49-F238E27FC236}">
                <a16:creationId xmlns:a16="http://schemas.microsoft.com/office/drawing/2014/main" id="{1534DD7D-FC99-FE48-88AB-F8FF7E786E8F}"/>
              </a:ext>
            </a:extLst>
          </p:cNvPr>
          <p:cNvGrpSpPr/>
          <p:nvPr/>
        </p:nvGrpSpPr>
        <p:grpSpPr>
          <a:xfrm>
            <a:off x="37346293" y="15334847"/>
            <a:ext cx="2599304" cy="1946952"/>
            <a:chOff x="0" y="0"/>
            <a:chExt cx="3465739" cy="2595937"/>
          </a:xfrm>
        </p:grpSpPr>
        <p:sp>
          <p:nvSpPr>
            <p:cNvPr id="11" name="Freeform 11">
              <a:extLst>
                <a:ext uri="{FF2B5EF4-FFF2-40B4-BE49-F238E27FC236}">
                  <a16:creationId xmlns:a16="http://schemas.microsoft.com/office/drawing/2014/main" id="{77C4F7FE-437D-A396-0242-B47E77EDACF3}"/>
                </a:ext>
              </a:extLst>
            </p:cNvPr>
            <p:cNvSpPr/>
            <p:nvPr/>
          </p:nvSpPr>
          <p:spPr>
            <a:xfrm>
              <a:off x="0" y="0"/>
              <a:ext cx="3465739" cy="2595937"/>
            </a:xfrm>
            <a:custGeom>
              <a:avLst/>
              <a:gdLst/>
              <a:ahLst/>
              <a:cxnLst/>
              <a:rect l="l" t="t" r="r" b="b"/>
              <a:pathLst>
                <a:path w="3465739" h="2595937">
                  <a:moveTo>
                    <a:pt x="0" y="0"/>
                  </a:moveTo>
                  <a:lnTo>
                    <a:pt x="3465739" y="0"/>
                  </a:lnTo>
                  <a:lnTo>
                    <a:pt x="3465739" y="2595937"/>
                  </a:lnTo>
                  <a:lnTo>
                    <a:pt x="0" y="259593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9">
                <a:extLst>
                  <a:ext uri="{96DAC541-7B7A-43D3-8B79-37D633B846F1}">
                    <asvg:svgBlip xmlns:asvg="http://schemas.microsoft.com/office/drawing/2016/SVG/main" r:embed="rId10"/>
                  </a:ext>
                </a:extLst>
              </a:blip>
              <a:stretch>
                <a:fillRect t="-16753" b="-16753"/>
              </a:stretch>
            </a:blipFill>
          </p:spPr>
          <p:txBody>
            <a:bodyPr/>
            <a:lstStyle/>
            <a:p>
              <a:endParaRPr lang="en-GB"/>
            </a:p>
          </p:txBody>
        </p:sp>
        <p:sp>
          <p:nvSpPr>
            <p:cNvPr id="12" name="TextBox 12">
              <a:extLst>
                <a:ext uri="{FF2B5EF4-FFF2-40B4-BE49-F238E27FC236}">
                  <a16:creationId xmlns:a16="http://schemas.microsoft.com/office/drawing/2014/main" id="{484B0549-91B7-6BCD-DD1D-B65B61E4A02A}"/>
                </a:ext>
              </a:extLst>
            </p:cNvPr>
            <p:cNvSpPr txBox="1"/>
            <p:nvPr/>
          </p:nvSpPr>
          <p:spPr>
            <a:xfrm>
              <a:off x="98558" y="236358"/>
              <a:ext cx="3268623" cy="1913671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15364"/>
                </a:lnSpc>
              </a:pPr>
              <a:r>
                <a:rPr lang="en-US" sz="10974">
                  <a:solidFill>
                    <a:srgbClr val="FFFFFF"/>
                  </a:solidFill>
                  <a:latin typeface="League Spartan"/>
                  <a:ea typeface="League Spartan"/>
                  <a:cs typeface="League Spartan"/>
                  <a:sym typeface="League Spartan"/>
                </a:rPr>
                <a:t>Yr 5</a:t>
              </a:r>
            </a:p>
          </p:txBody>
        </p:sp>
      </p:grpSp>
      <p:sp>
        <p:nvSpPr>
          <p:cNvPr id="13" name="Freeform 13">
            <a:extLst>
              <a:ext uri="{FF2B5EF4-FFF2-40B4-BE49-F238E27FC236}">
                <a16:creationId xmlns:a16="http://schemas.microsoft.com/office/drawing/2014/main" id="{BFC48BB2-A184-8D45-DC6D-9B534D5B5110}"/>
              </a:ext>
            </a:extLst>
          </p:cNvPr>
          <p:cNvSpPr/>
          <p:nvPr/>
        </p:nvSpPr>
        <p:spPr>
          <a:xfrm>
            <a:off x="44165334" y="17504631"/>
            <a:ext cx="2836523" cy="1946952"/>
          </a:xfrm>
          <a:custGeom>
            <a:avLst/>
            <a:gdLst/>
            <a:ahLst/>
            <a:cxnLst/>
            <a:rect l="l" t="t" r="r" b="b"/>
            <a:pathLst>
              <a:path w="2836523" h="1946952">
                <a:moveTo>
                  <a:pt x="0" y="0"/>
                </a:moveTo>
                <a:lnTo>
                  <a:pt x="2836523" y="0"/>
                </a:lnTo>
                <a:lnTo>
                  <a:pt x="2836523" y="1946952"/>
                </a:lnTo>
                <a:lnTo>
                  <a:pt x="0" y="1946952"/>
                </a:lnTo>
                <a:lnTo>
                  <a:pt x="0" y="0"/>
                </a:lnTo>
                <a:close/>
              </a:path>
            </a:pathLst>
          </a:custGeom>
          <a:blipFill>
            <a:blip r:embed="rId11">
              <a:extLst>
                <a:ext uri="{96DAC541-7B7A-43D3-8B79-37D633B846F1}">
                  <asvg:svgBlip xmlns:asvg="http://schemas.microsoft.com/office/drawing/2016/SVG/main" r:embed="rId12"/>
                </a:ext>
              </a:extLst>
            </a:blip>
            <a:stretch>
              <a:fillRect t="-22845" b="-22845"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4" name="TextBox 14">
            <a:extLst>
              <a:ext uri="{FF2B5EF4-FFF2-40B4-BE49-F238E27FC236}">
                <a16:creationId xmlns:a16="http://schemas.microsoft.com/office/drawing/2014/main" id="{D91C3026-EA32-843C-A4B1-33E9AEC581A3}"/>
              </a:ext>
            </a:extLst>
          </p:cNvPr>
          <p:cNvSpPr txBox="1"/>
          <p:nvPr/>
        </p:nvSpPr>
        <p:spPr>
          <a:xfrm>
            <a:off x="9502556" y="4260058"/>
            <a:ext cx="32862812" cy="177849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4502"/>
              </a:lnSpc>
            </a:pPr>
            <a:r>
              <a:rPr lang="en-US" sz="10358" dirty="0">
                <a:solidFill>
                  <a:srgbClr val="231F20"/>
                </a:solidFill>
                <a:latin typeface="League Spartan"/>
                <a:ea typeface="League Spartan"/>
                <a:cs typeface="League Spartan"/>
                <a:sym typeface="League Spartan"/>
              </a:rPr>
              <a:t>PE (gymnastics) PROGRESSION DOCUMENT</a:t>
            </a:r>
          </a:p>
        </p:txBody>
      </p:sp>
      <p:sp>
        <p:nvSpPr>
          <p:cNvPr id="15" name="TextBox 15">
            <a:extLst>
              <a:ext uri="{FF2B5EF4-FFF2-40B4-BE49-F238E27FC236}">
                <a16:creationId xmlns:a16="http://schemas.microsoft.com/office/drawing/2014/main" id="{D077EF72-C85C-0E89-69A4-BE07FEFD2FE0}"/>
              </a:ext>
            </a:extLst>
          </p:cNvPr>
          <p:cNvSpPr txBox="1"/>
          <p:nvPr/>
        </p:nvSpPr>
        <p:spPr>
          <a:xfrm>
            <a:off x="44245999" y="17890632"/>
            <a:ext cx="2675195" cy="144954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1930"/>
              </a:lnSpc>
            </a:pPr>
            <a:r>
              <a:rPr lang="en-US" sz="8521">
                <a:solidFill>
                  <a:srgbClr val="FFFFFF"/>
                </a:solidFill>
                <a:latin typeface="League Spartan"/>
                <a:ea typeface="League Spartan"/>
                <a:cs typeface="League Spartan"/>
                <a:sym typeface="League Spartan"/>
              </a:rPr>
              <a:t>Yr 6</a:t>
            </a:r>
          </a:p>
        </p:txBody>
      </p:sp>
      <p:sp>
        <p:nvSpPr>
          <p:cNvPr id="16" name="Freeform 16">
            <a:extLst>
              <a:ext uri="{FF2B5EF4-FFF2-40B4-BE49-F238E27FC236}">
                <a16:creationId xmlns:a16="http://schemas.microsoft.com/office/drawing/2014/main" id="{393C3DF7-E4B0-6B10-DF3E-E26BC21753A6}"/>
              </a:ext>
            </a:extLst>
          </p:cNvPr>
          <p:cNvSpPr/>
          <p:nvPr/>
        </p:nvSpPr>
        <p:spPr>
          <a:xfrm>
            <a:off x="1210710" y="15987083"/>
            <a:ext cx="24723253" cy="4759226"/>
          </a:xfrm>
          <a:custGeom>
            <a:avLst/>
            <a:gdLst/>
            <a:ahLst/>
            <a:cxnLst/>
            <a:rect l="l" t="t" r="r" b="b"/>
            <a:pathLst>
              <a:path w="24723253" h="4759226">
                <a:moveTo>
                  <a:pt x="0" y="0"/>
                </a:moveTo>
                <a:lnTo>
                  <a:pt x="24723252" y="0"/>
                </a:lnTo>
                <a:lnTo>
                  <a:pt x="24723252" y="4759226"/>
                </a:lnTo>
                <a:lnTo>
                  <a:pt x="0" y="4759226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alphaModFix amt="34000"/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grpSp>
        <p:nvGrpSpPr>
          <p:cNvPr id="17" name="Group 17">
            <a:extLst>
              <a:ext uri="{FF2B5EF4-FFF2-40B4-BE49-F238E27FC236}">
                <a16:creationId xmlns:a16="http://schemas.microsoft.com/office/drawing/2014/main" id="{B4218ADD-D859-3E07-A80E-652948A4E40A}"/>
              </a:ext>
            </a:extLst>
          </p:cNvPr>
          <p:cNvGrpSpPr/>
          <p:nvPr/>
        </p:nvGrpSpPr>
        <p:grpSpPr>
          <a:xfrm>
            <a:off x="786209" y="14526387"/>
            <a:ext cx="3785399" cy="1946952"/>
            <a:chOff x="0" y="0"/>
            <a:chExt cx="5047199" cy="2595937"/>
          </a:xfrm>
        </p:grpSpPr>
        <p:sp>
          <p:nvSpPr>
            <p:cNvPr id="18" name="Freeform 18">
              <a:extLst>
                <a:ext uri="{FF2B5EF4-FFF2-40B4-BE49-F238E27FC236}">
                  <a16:creationId xmlns:a16="http://schemas.microsoft.com/office/drawing/2014/main" id="{5D0C3D98-B68B-4208-93EA-2E9F57928BDF}"/>
                </a:ext>
              </a:extLst>
            </p:cNvPr>
            <p:cNvSpPr/>
            <p:nvPr/>
          </p:nvSpPr>
          <p:spPr>
            <a:xfrm>
              <a:off x="0" y="0"/>
              <a:ext cx="5047199" cy="2595937"/>
            </a:xfrm>
            <a:custGeom>
              <a:avLst/>
              <a:gdLst/>
              <a:ahLst/>
              <a:cxnLst/>
              <a:rect l="l" t="t" r="r" b="b"/>
              <a:pathLst>
                <a:path w="5047199" h="2595937">
                  <a:moveTo>
                    <a:pt x="0" y="0"/>
                  </a:moveTo>
                  <a:lnTo>
                    <a:pt x="5047199" y="0"/>
                  </a:lnTo>
                  <a:lnTo>
                    <a:pt x="5047199" y="2595937"/>
                  </a:lnTo>
                  <a:lnTo>
                    <a:pt x="0" y="259593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3">
                <a:extLst>
                  <a:ext uri="{96DAC541-7B7A-43D3-8B79-37D633B846F1}">
                    <asvg:svgBlip xmlns:asvg="http://schemas.microsoft.com/office/drawing/2016/SVG/main" r:embed="rId14"/>
                  </a:ext>
                </a:extLst>
              </a:blip>
              <a:stretch>
                <a:fillRect t="-47213" b="-47213"/>
              </a:stretch>
            </a:blipFill>
          </p:spPr>
          <p:txBody>
            <a:bodyPr/>
            <a:lstStyle/>
            <a:p>
              <a:endParaRPr lang="en-GB"/>
            </a:p>
          </p:txBody>
        </p:sp>
        <p:sp>
          <p:nvSpPr>
            <p:cNvPr id="19" name="TextBox 19">
              <a:extLst>
                <a:ext uri="{FF2B5EF4-FFF2-40B4-BE49-F238E27FC236}">
                  <a16:creationId xmlns:a16="http://schemas.microsoft.com/office/drawing/2014/main" id="{D5A8C8A0-726A-C051-82AB-654BFEBA807E}"/>
                </a:ext>
              </a:extLst>
            </p:cNvPr>
            <p:cNvSpPr txBox="1"/>
            <p:nvPr/>
          </p:nvSpPr>
          <p:spPr>
            <a:xfrm>
              <a:off x="488643" y="363768"/>
              <a:ext cx="4069912" cy="1913671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15364"/>
                </a:lnSpc>
              </a:pPr>
              <a:r>
                <a:rPr lang="en-US" sz="10974">
                  <a:solidFill>
                    <a:srgbClr val="FFFFFF"/>
                  </a:solidFill>
                  <a:latin typeface="League Spartan"/>
                  <a:ea typeface="League Spartan"/>
                  <a:cs typeface="League Spartan"/>
                  <a:sym typeface="League Spartan"/>
                </a:rPr>
                <a:t>EYFS</a:t>
              </a:r>
            </a:p>
          </p:txBody>
        </p:sp>
      </p:grpSp>
      <p:grpSp>
        <p:nvGrpSpPr>
          <p:cNvPr id="20" name="Group 20">
            <a:extLst>
              <a:ext uri="{FF2B5EF4-FFF2-40B4-BE49-F238E27FC236}">
                <a16:creationId xmlns:a16="http://schemas.microsoft.com/office/drawing/2014/main" id="{805E91FD-66F6-2188-6B6F-EA694D9C8F2F}"/>
              </a:ext>
            </a:extLst>
          </p:cNvPr>
          <p:cNvGrpSpPr/>
          <p:nvPr/>
        </p:nvGrpSpPr>
        <p:grpSpPr>
          <a:xfrm>
            <a:off x="6327915" y="17342163"/>
            <a:ext cx="2421390" cy="1946952"/>
            <a:chOff x="0" y="0"/>
            <a:chExt cx="3228520" cy="2595937"/>
          </a:xfrm>
        </p:grpSpPr>
        <p:sp>
          <p:nvSpPr>
            <p:cNvPr id="21" name="Freeform 21">
              <a:extLst>
                <a:ext uri="{FF2B5EF4-FFF2-40B4-BE49-F238E27FC236}">
                  <a16:creationId xmlns:a16="http://schemas.microsoft.com/office/drawing/2014/main" id="{99212330-5C85-389A-4E73-0A7F2F067E6A}"/>
                </a:ext>
              </a:extLst>
            </p:cNvPr>
            <p:cNvSpPr/>
            <p:nvPr/>
          </p:nvSpPr>
          <p:spPr>
            <a:xfrm>
              <a:off x="0" y="0"/>
              <a:ext cx="3228520" cy="2595937"/>
            </a:xfrm>
            <a:custGeom>
              <a:avLst/>
              <a:gdLst/>
              <a:ahLst/>
              <a:cxnLst/>
              <a:rect l="l" t="t" r="r" b="b"/>
              <a:pathLst>
                <a:path w="3228520" h="2595937">
                  <a:moveTo>
                    <a:pt x="0" y="0"/>
                  </a:moveTo>
                  <a:lnTo>
                    <a:pt x="3228520" y="0"/>
                  </a:lnTo>
                  <a:lnTo>
                    <a:pt x="3228520" y="2595937"/>
                  </a:lnTo>
                  <a:lnTo>
                    <a:pt x="0" y="259593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5">
                <a:extLst>
                  <a:ext uri="{96DAC541-7B7A-43D3-8B79-37D633B846F1}">
                    <asvg:svgBlip xmlns:asvg="http://schemas.microsoft.com/office/drawing/2016/SVG/main" r:embed="rId16"/>
                  </a:ext>
                </a:extLst>
              </a:blip>
              <a:stretch>
                <a:fillRect t="-12184" b="-12184"/>
              </a:stretch>
            </a:blipFill>
          </p:spPr>
          <p:txBody>
            <a:bodyPr/>
            <a:lstStyle/>
            <a:p>
              <a:endParaRPr lang="en-GB"/>
            </a:p>
          </p:txBody>
        </p:sp>
        <p:sp>
          <p:nvSpPr>
            <p:cNvPr id="22" name="TextBox 22">
              <a:extLst>
                <a:ext uri="{FF2B5EF4-FFF2-40B4-BE49-F238E27FC236}">
                  <a16:creationId xmlns:a16="http://schemas.microsoft.com/office/drawing/2014/main" id="{CA42FAF9-E9BF-CA9D-4FC8-D5CC3A8D55BB}"/>
                </a:ext>
              </a:extLst>
            </p:cNvPr>
            <p:cNvSpPr txBox="1"/>
            <p:nvPr/>
          </p:nvSpPr>
          <p:spPr>
            <a:xfrm>
              <a:off x="91812" y="363768"/>
              <a:ext cx="3044897" cy="1913671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15364"/>
                </a:lnSpc>
              </a:pPr>
              <a:r>
                <a:rPr lang="en-US" sz="10974">
                  <a:solidFill>
                    <a:srgbClr val="FFFFFF"/>
                  </a:solidFill>
                  <a:latin typeface="League Spartan"/>
                  <a:ea typeface="League Spartan"/>
                  <a:cs typeface="League Spartan"/>
                  <a:sym typeface="League Spartan"/>
                </a:rPr>
                <a:t>Yr 1</a:t>
              </a:r>
            </a:p>
          </p:txBody>
        </p:sp>
      </p:grpSp>
      <p:grpSp>
        <p:nvGrpSpPr>
          <p:cNvPr id="23" name="Group 23">
            <a:extLst>
              <a:ext uri="{FF2B5EF4-FFF2-40B4-BE49-F238E27FC236}">
                <a16:creationId xmlns:a16="http://schemas.microsoft.com/office/drawing/2014/main" id="{E2A3D065-53D3-C18A-FE6C-FE78144957DD}"/>
              </a:ext>
            </a:extLst>
          </p:cNvPr>
          <p:cNvGrpSpPr/>
          <p:nvPr/>
        </p:nvGrpSpPr>
        <p:grpSpPr>
          <a:xfrm>
            <a:off x="13061133" y="15987083"/>
            <a:ext cx="3039327" cy="1946952"/>
            <a:chOff x="0" y="0"/>
            <a:chExt cx="4052436" cy="2595937"/>
          </a:xfrm>
        </p:grpSpPr>
        <p:sp>
          <p:nvSpPr>
            <p:cNvPr id="24" name="Freeform 24">
              <a:extLst>
                <a:ext uri="{FF2B5EF4-FFF2-40B4-BE49-F238E27FC236}">
                  <a16:creationId xmlns:a16="http://schemas.microsoft.com/office/drawing/2014/main" id="{569226BA-DF02-C70C-F144-2660DDE3F868}"/>
                </a:ext>
              </a:extLst>
            </p:cNvPr>
            <p:cNvSpPr/>
            <p:nvPr/>
          </p:nvSpPr>
          <p:spPr>
            <a:xfrm>
              <a:off x="0" y="0"/>
              <a:ext cx="4052436" cy="2595937"/>
            </a:xfrm>
            <a:custGeom>
              <a:avLst/>
              <a:gdLst/>
              <a:ahLst/>
              <a:cxnLst/>
              <a:rect l="l" t="t" r="r" b="b"/>
              <a:pathLst>
                <a:path w="4052436" h="2595937">
                  <a:moveTo>
                    <a:pt x="0" y="0"/>
                  </a:moveTo>
                  <a:lnTo>
                    <a:pt x="4052436" y="0"/>
                  </a:lnTo>
                  <a:lnTo>
                    <a:pt x="4052436" y="2595937"/>
                  </a:lnTo>
                  <a:lnTo>
                    <a:pt x="0" y="259593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7">
                <a:extLst>
                  <a:ext uri="{96DAC541-7B7A-43D3-8B79-37D633B846F1}">
                    <asvg:svgBlip xmlns:asvg="http://schemas.microsoft.com/office/drawing/2016/SVG/main" r:embed="rId18"/>
                  </a:ext>
                </a:extLst>
              </a:blip>
              <a:stretch>
                <a:fillRect t="-28053" b="-28053"/>
              </a:stretch>
            </a:blipFill>
          </p:spPr>
          <p:txBody>
            <a:bodyPr/>
            <a:lstStyle/>
            <a:p>
              <a:endParaRPr lang="en-GB"/>
            </a:p>
          </p:txBody>
        </p:sp>
        <p:sp>
          <p:nvSpPr>
            <p:cNvPr id="25" name="TextBox 25">
              <a:extLst>
                <a:ext uri="{FF2B5EF4-FFF2-40B4-BE49-F238E27FC236}">
                  <a16:creationId xmlns:a16="http://schemas.microsoft.com/office/drawing/2014/main" id="{922403AD-ED16-6A8C-5EC4-7E85D02BE015}"/>
                </a:ext>
              </a:extLst>
            </p:cNvPr>
            <p:cNvSpPr txBox="1"/>
            <p:nvPr/>
          </p:nvSpPr>
          <p:spPr>
            <a:xfrm>
              <a:off x="115242" y="550082"/>
              <a:ext cx="3821951" cy="1913671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15364"/>
                </a:lnSpc>
              </a:pPr>
              <a:r>
                <a:rPr lang="en-US" sz="10974">
                  <a:solidFill>
                    <a:srgbClr val="FFFFFF"/>
                  </a:solidFill>
                  <a:latin typeface="League Spartan"/>
                  <a:ea typeface="League Spartan"/>
                  <a:cs typeface="League Spartan"/>
                  <a:sym typeface="League Spartan"/>
                </a:rPr>
                <a:t>Yr 2</a:t>
              </a:r>
            </a:p>
          </p:txBody>
        </p:sp>
      </p:grpSp>
      <p:grpSp>
        <p:nvGrpSpPr>
          <p:cNvPr id="26" name="Group 26">
            <a:extLst>
              <a:ext uri="{FF2B5EF4-FFF2-40B4-BE49-F238E27FC236}">
                <a16:creationId xmlns:a16="http://schemas.microsoft.com/office/drawing/2014/main" id="{BE5BF2D2-117C-D108-1587-809B2D5BC870}"/>
              </a:ext>
            </a:extLst>
          </p:cNvPr>
          <p:cNvGrpSpPr/>
          <p:nvPr/>
        </p:nvGrpSpPr>
        <p:grpSpPr>
          <a:xfrm>
            <a:off x="21477301" y="15557678"/>
            <a:ext cx="2540000" cy="1946952"/>
            <a:chOff x="0" y="0"/>
            <a:chExt cx="3386666" cy="2595937"/>
          </a:xfrm>
        </p:grpSpPr>
        <p:sp>
          <p:nvSpPr>
            <p:cNvPr id="27" name="Freeform 27">
              <a:extLst>
                <a:ext uri="{FF2B5EF4-FFF2-40B4-BE49-F238E27FC236}">
                  <a16:creationId xmlns:a16="http://schemas.microsoft.com/office/drawing/2014/main" id="{7C730C76-7E58-AF93-6EED-69AB87441A0B}"/>
                </a:ext>
              </a:extLst>
            </p:cNvPr>
            <p:cNvSpPr/>
            <p:nvPr/>
          </p:nvSpPr>
          <p:spPr>
            <a:xfrm>
              <a:off x="0" y="0"/>
              <a:ext cx="3386666" cy="2595937"/>
            </a:xfrm>
            <a:custGeom>
              <a:avLst/>
              <a:gdLst/>
              <a:ahLst/>
              <a:cxnLst/>
              <a:rect l="l" t="t" r="r" b="b"/>
              <a:pathLst>
                <a:path w="3386666" h="2595937">
                  <a:moveTo>
                    <a:pt x="0" y="0"/>
                  </a:moveTo>
                  <a:lnTo>
                    <a:pt x="3386666" y="0"/>
                  </a:lnTo>
                  <a:lnTo>
                    <a:pt x="3386666" y="2595937"/>
                  </a:lnTo>
                  <a:lnTo>
                    <a:pt x="0" y="259593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9">
                <a:extLst>
                  <a:ext uri="{96DAC541-7B7A-43D3-8B79-37D633B846F1}">
                    <asvg:svgBlip xmlns:asvg="http://schemas.microsoft.com/office/drawing/2016/SVG/main" r:embed="rId20"/>
                  </a:ext>
                </a:extLst>
              </a:blip>
              <a:stretch>
                <a:fillRect t="-15230" b="-15230"/>
              </a:stretch>
            </a:blipFill>
          </p:spPr>
          <p:txBody>
            <a:bodyPr/>
            <a:lstStyle/>
            <a:p>
              <a:endParaRPr lang="en-GB"/>
            </a:p>
          </p:txBody>
        </p:sp>
        <p:sp>
          <p:nvSpPr>
            <p:cNvPr id="28" name="TextBox 28">
              <a:extLst>
                <a:ext uri="{FF2B5EF4-FFF2-40B4-BE49-F238E27FC236}">
                  <a16:creationId xmlns:a16="http://schemas.microsoft.com/office/drawing/2014/main" id="{A8D71C45-261E-4E8E-8187-858A5308B677}"/>
                </a:ext>
              </a:extLst>
            </p:cNvPr>
            <p:cNvSpPr txBox="1"/>
            <p:nvPr/>
          </p:nvSpPr>
          <p:spPr>
            <a:xfrm>
              <a:off x="96309" y="518230"/>
              <a:ext cx="3194048" cy="1913671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15364"/>
                </a:lnSpc>
              </a:pPr>
              <a:r>
                <a:rPr lang="en-US" sz="10974" dirty="0">
                  <a:solidFill>
                    <a:srgbClr val="FFFFFF"/>
                  </a:solidFill>
                  <a:latin typeface="League Spartan"/>
                  <a:ea typeface="League Spartan"/>
                  <a:cs typeface="League Spartan"/>
                  <a:sym typeface="League Spartan"/>
                </a:rPr>
                <a:t>Yr 3</a:t>
              </a:r>
            </a:p>
          </p:txBody>
        </p:sp>
      </p:grpSp>
      <p:sp>
        <p:nvSpPr>
          <p:cNvPr id="29" name="TextBox 29">
            <a:extLst>
              <a:ext uri="{FF2B5EF4-FFF2-40B4-BE49-F238E27FC236}">
                <a16:creationId xmlns:a16="http://schemas.microsoft.com/office/drawing/2014/main" id="{5489E8BE-9F97-A41C-1DD1-E0900D04B43E}"/>
              </a:ext>
            </a:extLst>
          </p:cNvPr>
          <p:cNvSpPr txBox="1"/>
          <p:nvPr/>
        </p:nvSpPr>
        <p:spPr>
          <a:xfrm rot="-5400000">
            <a:off x="-3535443" y="31917644"/>
            <a:ext cx="15695057" cy="51904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299"/>
              </a:lnSpc>
            </a:pPr>
            <a:r>
              <a:rPr lang="en-US" sz="3071">
                <a:solidFill>
                  <a:srgbClr val="231F20"/>
                </a:solidFill>
                <a:latin typeface="League Spartan"/>
                <a:ea typeface="League Spartan"/>
                <a:cs typeface="League Spartan"/>
                <a:sym typeface="League Spartan"/>
              </a:rPr>
              <a:t>SKILLS PROGRESSION</a:t>
            </a:r>
          </a:p>
        </p:txBody>
      </p:sp>
      <p:sp>
        <p:nvSpPr>
          <p:cNvPr id="30" name="TextBox 30">
            <a:extLst>
              <a:ext uri="{FF2B5EF4-FFF2-40B4-BE49-F238E27FC236}">
                <a16:creationId xmlns:a16="http://schemas.microsoft.com/office/drawing/2014/main" id="{55D54FE5-810F-7D39-19BC-D2D5D3B137F2}"/>
              </a:ext>
            </a:extLst>
          </p:cNvPr>
          <p:cNvSpPr txBox="1"/>
          <p:nvPr/>
        </p:nvSpPr>
        <p:spPr>
          <a:xfrm rot="-5400000">
            <a:off x="-15204593" y="12294552"/>
            <a:ext cx="31779244" cy="53554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354"/>
              </a:lnSpc>
            </a:pPr>
            <a:r>
              <a:rPr lang="en-US" sz="3110">
                <a:solidFill>
                  <a:srgbClr val="231F20"/>
                </a:solidFill>
                <a:latin typeface="League Spartan"/>
                <a:ea typeface="League Spartan"/>
                <a:cs typeface="League Spartan"/>
                <a:sym typeface="League Spartan"/>
              </a:rPr>
              <a:t>SKILLS PROGRESSION</a:t>
            </a:r>
          </a:p>
        </p:txBody>
      </p:sp>
      <p:sp>
        <p:nvSpPr>
          <p:cNvPr id="31" name="TextBox 31">
            <a:extLst>
              <a:ext uri="{FF2B5EF4-FFF2-40B4-BE49-F238E27FC236}">
                <a16:creationId xmlns:a16="http://schemas.microsoft.com/office/drawing/2014/main" id="{800B1F89-C900-DC7F-F4C8-42BE0B854AFA}"/>
              </a:ext>
            </a:extLst>
          </p:cNvPr>
          <p:cNvSpPr txBox="1"/>
          <p:nvPr/>
        </p:nvSpPr>
        <p:spPr>
          <a:xfrm rot="-5400000">
            <a:off x="-15204593" y="22460744"/>
            <a:ext cx="31779244" cy="53554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354"/>
              </a:lnSpc>
            </a:pPr>
            <a:r>
              <a:rPr lang="en-US" sz="3110">
                <a:solidFill>
                  <a:srgbClr val="231F20"/>
                </a:solidFill>
                <a:latin typeface="League Spartan"/>
                <a:ea typeface="League Spartan"/>
                <a:cs typeface="League Spartan"/>
                <a:sym typeface="League Spartan"/>
              </a:rPr>
              <a:t>KNOWLEDGE PROGRESSION</a:t>
            </a:r>
          </a:p>
        </p:txBody>
      </p:sp>
      <p:sp>
        <p:nvSpPr>
          <p:cNvPr id="32" name="TextBox 32">
            <a:extLst>
              <a:ext uri="{FF2B5EF4-FFF2-40B4-BE49-F238E27FC236}">
                <a16:creationId xmlns:a16="http://schemas.microsoft.com/office/drawing/2014/main" id="{C823DE04-1FFD-333D-043E-F8E1DA6B8C9A}"/>
              </a:ext>
            </a:extLst>
          </p:cNvPr>
          <p:cNvSpPr txBox="1"/>
          <p:nvPr/>
        </p:nvSpPr>
        <p:spPr>
          <a:xfrm>
            <a:off x="1152691" y="20647573"/>
            <a:ext cx="4560636" cy="349544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lvl="0"/>
            <a:r>
              <a:rPr lang="en-GB" sz="2400" dirty="0">
                <a:solidFill>
                  <a:srgbClr val="FFC000"/>
                </a:solidFill>
                <a:latin typeface="ABeeZee Bold" panose="020B0604020202020204" charset="0"/>
              </a:rPr>
              <a:t>Know how to move safely in a space and on apparatus.</a:t>
            </a:r>
          </a:p>
          <a:p>
            <a:pPr lvl="0"/>
            <a:r>
              <a:rPr lang="en-GB" sz="2400" dirty="0">
                <a:solidFill>
                  <a:srgbClr val="FFC000"/>
                </a:solidFill>
                <a:latin typeface="ABeeZee Bold" panose="020B0604020202020204" charset="0"/>
              </a:rPr>
              <a:t>Understand basic shapes: tall, small, wide, narrow.</a:t>
            </a:r>
          </a:p>
          <a:p>
            <a:pPr lvl="0"/>
            <a:r>
              <a:rPr lang="en-GB" sz="2400" dirty="0">
                <a:solidFill>
                  <a:srgbClr val="FFC000"/>
                </a:solidFill>
                <a:latin typeface="ABeeZee Bold" panose="020B0604020202020204" charset="0"/>
              </a:rPr>
              <a:t>Begin to recognise how to start and finish a movement.</a:t>
            </a:r>
          </a:p>
          <a:p>
            <a:endParaRPr lang="en-GB" dirty="0"/>
          </a:p>
          <a:p>
            <a:endParaRPr lang="en-GB" dirty="0"/>
          </a:p>
          <a:p>
            <a:pPr algn="l">
              <a:lnSpc>
                <a:spcPts val="2625"/>
              </a:lnSpc>
            </a:pPr>
            <a:endParaRPr lang="en-US" sz="2187" dirty="0">
              <a:solidFill>
                <a:srgbClr val="FFB615"/>
              </a:solidFill>
              <a:latin typeface="ABeeZee Bold"/>
              <a:ea typeface="ABeeZee Bold"/>
              <a:cs typeface="ABeeZee Bold"/>
              <a:sym typeface="ABeeZee Bold"/>
            </a:endParaRPr>
          </a:p>
          <a:p>
            <a:pPr algn="ctr">
              <a:lnSpc>
                <a:spcPts val="3319"/>
              </a:lnSpc>
            </a:pPr>
            <a:endParaRPr lang="en-US" sz="2187" dirty="0">
              <a:solidFill>
                <a:srgbClr val="FFB615"/>
              </a:solidFill>
              <a:latin typeface="ABeeZee Bold"/>
              <a:ea typeface="ABeeZee Bold"/>
              <a:cs typeface="ABeeZee Bold"/>
              <a:sym typeface="ABeeZee Bold"/>
            </a:endParaRPr>
          </a:p>
        </p:txBody>
      </p:sp>
      <p:sp>
        <p:nvSpPr>
          <p:cNvPr id="33" name="TextBox 33">
            <a:extLst>
              <a:ext uri="{FF2B5EF4-FFF2-40B4-BE49-F238E27FC236}">
                <a16:creationId xmlns:a16="http://schemas.microsoft.com/office/drawing/2014/main" id="{A09D192B-3851-16C5-2815-24A3F8DFD56C}"/>
              </a:ext>
            </a:extLst>
          </p:cNvPr>
          <p:cNvSpPr txBox="1"/>
          <p:nvPr/>
        </p:nvSpPr>
        <p:spPr>
          <a:xfrm>
            <a:off x="1203580" y="9699522"/>
            <a:ext cx="4342228" cy="563532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lvl="0"/>
            <a:r>
              <a:rPr lang="en-GB" sz="2400" dirty="0">
                <a:solidFill>
                  <a:srgbClr val="FFC000"/>
                </a:solidFill>
                <a:latin typeface="ABeeZee Bold" panose="020B0604020202020204" charset="0"/>
              </a:rPr>
              <a:t>Explore different ways of travelling: crawling, rolling, jumping, sliding.</a:t>
            </a:r>
          </a:p>
          <a:p>
            <a:pPr lvl="0"/>
            <a:r>
              <a:rPr lang="en-GB" sz="2400" dirty="0">
                <a:solidFill>
                  <a:srgbClr val="FFC000"/>
                </a:solidFill>
                <a:latin typeface="ABeeZee Bold" panose="020B0604020202020204" charset="0"/>
              </a:rPr>
              <a:t>Hold simple shapes with control.</a:t>
            </a:r>
          </a:p>
          <a:p>
            <a:pPr lvl="0"/>
            <a:r>
              <a:rPr lang="en-GB" sz="2400" dirty="0">
                <a:solidFill>
                  <a:srgbClr val="FFC000"/>
                </a:solidFill>
                <a:latin typeface="ABeeZee Bold" panose="020B0604020202020204" charset="0"/>
              </a:rPr>
              <a:t>Balance on different body parts (e.g., one foot, hands and knees).</a:t>
            </a:r>
          </a:p>
          <a:p>
            <a:pPr lvl="0"/>
            <a:r>
              <a:rPr lang="en-GB" sz="2400" dirty="0">
                <a:solidFill>
                  <a:srgbClr val="FFC000"/>
                </a:solidFill>
                <a:latin typeface="ABeeZee Bold" panose="020B0604020202020204" charset="0"/>
              </a:rPr>
              <a:t>Use low apparatus safely with support.</a:t>
            </a:r>
          </a:p>
          <a:p>
            <a:pPr lvl="0"/>
            <a:r>
              <a:rPr lang="en-GB" sz="2400" dirty="0">
                <a:solidFill>
                  <a:srgbClr val="FFC000"/>
                </a:solidFill>
                <a:latin typeface="ABeeZee Bold" panose="020B0604020202020204" charset="0"/>
              </a:rPr>
              <a:t>Copy and repeat simple movement patterns.</a:t>
            </a:r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pPr algn="ctr">
              <a:lnSpc>
                <a:spcPts val="3054"/>
              </a:lnSpc>
            </a:pPr>
            <a:endParaRPr lang="en-US" sz="2174" dirty="0">
              <a:solidFill>
                <a:srgbClr val="FFB615"/>
              </a:solidFill>
              <a:latin typeface="ABeeZee Bold"/>
              <a:ea typeface="ABeeZee Bold"/>
              <a:cs typeface="ABeeZee Bold"/>
              <a:sym typeface="ABeeZee Bold"/>
            </a:endParaRPr>
          </a:p>
        </p:txBody>
      </p:sp>
      <p:sp>
        <p:nvSpPr>
          <p:cNvPr id="34" name="TextBox 34">
            <a:extLst>
              <a:ext uri="{FF2B5EF4-FFF2-40B4-BE49-F238E27FC236}">
                <a16:creationId xmlns:a16="http://schemas.microsoft.com/office/drawing/2014/main" id="{88ECA6FF-A31B-576E-2C11-E7453F2C796C}"/>
              </a:ext>
            </a:extLst>
          </p:cNvPr>
          <p:cNvSpPr txBox="1"/>
          <p:nvPr/>
        </p:nvSpPr>
        <p:spPr>
          <a:xfrm>
            <a:off x="6448404" y="21446794"/>
            <a:ext cx="4560636" cy="390068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lvl="0"/>
            <a:r>
              <a:rPr lang="en-GB" sz="2400" dirty="0">
                <a:solidFill>
                  <a:srgbClr val="FF0000"/>
                </a:solidFill>
                <a:latin typeface="ABeeZee Bold" panose="020B0604020202020204" charset="0"/>
              </a:rPr>
              <a:t>Know how to make shapes clearly and hold them still.</a:t>
            </a:r>
          </a:p>
          <a:p>
            <a:pPr lvl="0"/>
            <a:r>
              <a:rPr lang="en-GB" sz="2400" dirty="0">
                <a:solidFill>
                  <a:srgbClr val="FF0000"/>
                </a:solidFill>
                <a:latin typeface="ABeeZee Bold" panose="020B0604020202020204" charset="0"/>
              </a:rPr>
              <a:t>Understand what makes a safe landing (bend knees, controlled finish).</a:t>
            </a:r>
          </a:p>
          <a:p>
            <a:pPr lvl="0"/>
            <a:r>
              <a:rPr lang="en-GB" sz="2400" dirty="0">
                <a:solidFill>
                  <a:srgbClr val="FF0000"/>
                </a:solidFill>
                <a:latin typeface="ABeeZee Bold" panose="020B0604020202020204" charset="0"/>
              </a:rPr>
              <a:t>Begin to understand what a sequence is.</a:t>
            </a:r>
          </a:p>
          <a:p>
            <a:endParaRPr lang="en-GB" sz="2400" dirty="0">
              <a:solidFill>
                <a:srgbClr val="FF0000"/>
              </a:solidFill>
              <a:latin typeface="ABeeZee Bold" panose="020B0604020202020204" charset="0"/>
            </a:endParaRPr>
          </a:p>
          <a:p>
            <a:endParaRPr lang="en-GB" dirty="0"/>
          </a:p>
          <a:p>
            <a:endParaRPr lang="en-GB" dirty="0"/>
          </a:p>
          <a:p>
            <a:pPr algn="ctr">
              <a:lnSpc>
                <a:spcPts val="3319"/>
              </a:lnSpc>
            </a:pPr>
            <a:endParaRPr lang="en-US" sz="2187" dirty="0">
              <a:solidFill>
                <a:srgbClr val="FF2315"/>
              </a:solidFill>
              <a:latin typeface="ABeeZee Bold"/>
              <a:ea typeface="ABeeZee Bold"/>
              <a:cs typeface="ABeeZee Bold"/>
              <a:sym typeface="ABeeZee Bold"/>
            </a:endParaRPr>
          </a:p>
        </p:txBody>
      </p:sp>
      <p:sp>
        <p:nvSpPr>
          <p:cNvPr id="35" name="TextBox 35">
            <a:extLst>
              <a:ext uri="{FF2B5EF4-FFF2-40B4-BE49-F238E27FC236}">
                <a16:creationId xmlns:a16="http://schemas.microsoft.com/office/drawing/2014/main" id="{766957D5-63C0-F028-BDA6-47FFA8949178}"/>
              </a:ext>
            </a:extLst>
          </p:cNvPr>
          <p:cNvSpPr txBox="1"/>
          <p:nvPr/>
        </p:nvSpPr>
        <p:spPr>
          <a:xfrm>
            <a:off x="5985568" y="12403754"/>
            <a:ext cx="5170493" cy="522707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2625"/>
              </a:lnSpc>
            </a:pPr>
            <a:r>
              <a:rPr lang="en-US" sz="2400" dirty="0">
                <a:solidFill>
                  <a:srgbClr val="FF0000"/>
                </a:solidFill>
                <a:latin typeface="ABeeZee Bold" panose="020B0604020202020204" charset="0"/>
                <a:ea typeface="ABeeZee Bold"/>
                <a:cs typeface="ABeeZee Bold"/>
                <a:sym typeface="ABeeZee Bold"/>
              </a:rPr>
              <a:t>I can :</a:t>
            </a:r>
          </a:p>
          <a:p>
            <a:pPr lvl="0"/>
            <a:r>
              <a:rPr lang="en-GB" sz="2400" dirty="0">
                <a:solidFill>
                  <a:srgbClr val="FF0000"/>
                </a:solidFill>
                <a:latin typeface="ABeeZee Bold" panose="020B0604020202020204" charset="0"/>
              </a:rPr>
              <a:t>Perform basic rolls (egg roll, log roll).</a:t>
            </a:r>
          </a:p>
          <a:p>
            <a:pPr lvl="0"/>
            <a:r>
              <a:rPr lang="en-GB" sz="2400" dirty="0">
                <a:solidFill>
                  <a:srgbClr val="FF0000"/>
                </a:solidFill>
                <a:latin typeface="ABeeZee Bold" panose="020B0604020202020204" charset="0"/>
              </a:rPr>
              <a:t>Travel in different ways on floor and apparatus.</a:t>
            </a:r>
          </a:p>
          <a:p>
            <a:pPr lvl="0"/>
            <a:r>
              <a:rPr lang="en-GB" sz="2400" dirty="0">
                <a:solidFill>
                  <a:srgbClr val="FF0000"/>
                </a:solidFill>
                <a:latin typeface="ABeeZee Bold" panose="020B0604020202020204" charset="0"/>
              </a:rPr>
              <a:t>Hold balances on one, two, or three body parts.</a:t>
            </a:r>
          </a:p>
          <a:p>
            <a:pPr lvl="0"/>
            <a:r>
              <a:rPr lang="en-GB" sz="2400" dirty="0">
                <a:solidFill>
                  <a:srgbClr val="FF0000"/>
                </a:solidFill>
                <a:latin typeface="ABeeZee Bold" panose="020B0604020202020204" charset="0"/>
              </a:rPr>
              <a:t>Jump and land safely from low apparatus.</a:t>
            </a:r>
          </a:p>
          <a:p>
            <a:pPr lvl="0"/>
            <a:r>
              <a:rPr lang="en-GB" sz="2400" dirty="0">
                <a:solidFill>
                  <a:srgbClr val="FF0000"/>
                </a:solidFill>
                <a:latin typeface="ABeeZee Bold" panose="020B0604020202020204" charset="0"/>
              </a:rPr>
              <a:t>Create and repeat a simple two‑ or three‑movement sequence.</a:t>
            </a:r>
          </a:p>
          <a:p>
            <a:endParaRPr lang="en-GB" dirty="0"/>
          </a:p>
          <a:p>
            <a:endParaRPr lang="en-GB" dirty="0"/>
          </a:p>
          <a:p>
            <a:endParaRPr lang="en-GB" dirty="0"/>
          </a:p>
        </p:txBody>
      </p:sp>
      <p:sp>
        <p:nvSpPr>
          <p:cNvPr id="36" name="TextBox 36">
            <a:extLst>
              <a:ext uri="{FF2B5EF4-FFF2-40B4-BE49-F238E27FC236}">
                <a16:creationId xmlns:a16="http://schemas.microsoft.com/office/drawing/2014/main" id="{BC8467E7-50B5-60BE-8DC9-67291E2486B5}"/>
              </a:ext>
            </a:extLst>
          </p:cNvPr>
          <p:cNvSpPr txBox="1"/>
          <p:nvPr/>
        </p:nvSpPr>
        <p:spPr>
          <a:xfrm>
            <a:off x="11299580" y="12119023"/>
            <a:ext cx="7574743" cy="451405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2627"/>
              </a:lnSpc>
            </a:pPr>
            <a:r>
              <a:rPr lang="en-GB" sz="2800" dirty="0">
                <a:solidFill>
                  <a:srgbClr val="00B050"/>
                </a:solidFill>
                <a:latin typeface="ABeeZee Bold" panose="020B0604020202020204" charset="0"/>
              </a:rPr>
              <a:t>I can:</a:t>
            </a:r>
          </a:p>
          <a:p>
            <a:pPr lvl="0"/>
            <a:r>
              <a:rPr lang="en-GB" sz="2800" dirty="0">
                <a:solidFill>
                  <a:srgbClr val="00B050"/>
                </a:solidFill>
              </a:rPr>
              <a:t>Perform a range of rolls (teddy bear roll, beginning of forward roll).</a:t>
            </a:r>
          </a:p>
          <a:p>
            <a:pPr lvl="0"/>
            <a:r>
              <a:rPr lang="en-GB" sz="2800" dirty="0">
                <a:solidFill>
                  <a:srgbClr val="00B050"/>
                </a:solidFill>
              </a:rPr>
              <a:t>Balance with increasing stillness and control.</a:t>
            </a:r>
          </a:p>
          <a:p>
            <a:pPr lvl="0"/>
            <a:r>
              <a:rPr lang="en-GB" sz="2800" dirty="0">
                <a:solidFill>
                  <a:srgbClr val="00B050"/>
                </a:solidFill>
              </a:rPr>
              <a:t>Travel with changes of speed, level, and direction.</a:t>
            </a:r>
          </a:p>
          <a:p>
            <a:pPr lvl="0"/>
            <a:r>
              <a:rPr lang="en-GB" sz="2800" dirty="0">
                <a:solidFill>
                  <a:srgbClr val="00B050"/>
                </a:solidFill>
              </a:rPr>
              <a:t>Jump with shape in the air (star, tuck, straight).</a:t>
            </a:r>
          </a:p>
          <a:p>
            <a:pPr lvl="0"/>
            <a:r>
              <a:rPr lang="en-GB" sz="2800" dirty="0">
                <a:solidFill>
                  <a:srgbClr val="00B050"/>
                </a:solidFill>
              </a:rPr>
              <a:t>Create a short sequence including travel, balance, and jump.</a:t>
            </a:r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pPr algn="l">
              <a:lnSpc>
                <a:spcPts val="2627"/>
              </a:lnSpc>
            </a:pPr>
            <a:endParaRPr lang="en-US" sz="2189" dirty="0">
              <a:solidFill>
                <a:srgbClr val="316602"/>
              </a:solidFill>
              <a:latin typeface="ABeeZee Bold"/>
              <a:ea typeface="ABeeZee Bold"/>
              <a:cs typeface="ABeeZee Bold"/>
              <a:sym typeface="ABeeZee Bold"/>
            </a:endParaRPr>
          </a:p>
        </p:txBody>
      </p:sp>
      <p:sp>
        <p:nvSpPr>
          <p:cNvPr id="37" name="TextBox 37">
            <a:extLst>
              <a:ext uri="{FF2B5EF4-FFF2-40B4-BE49-F238E27FC236}">
                <a16:creationId xmlns:a16="http://schemas.microsoft.com/office/drawing/2014/main" id="{A9467DE9-89DA-75E9-311F-A650FEC41D4D}"/>
              </a:ext>
            </a:extLst>
          </p:cNvPr>
          <p:cNvSpPr txBox="1"/>
          <p:nvPr/>
        </p:nvSpPr>
        <p:spPr>
          <a:xfrm>
            <a:off x="12154569" y="20349365"/>
            <a:ext cx="4560636" cy="332398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lvl="0"/>
            <a:r>
              <a:rPr lang="en-GB" sz="2400" dirty="0">
                <a:solidFill>
                  <a:srgbClr val="00B050"/>
                </a:solidFill>
                <a:latin typeface="ABeeZee Bold" panose="020B0604020202020204" charset="0"/>
              </a:rPr>
              <a:t>Know how to link movements smoothly.</a:t>
            </a:r>
          </a:p>
          <a:p>
            <a:pPr lvl="0"/>
            <a:r>
              <a:rPr lang="en-GB" sz="2400" dirty="0">
                <a:solidFill>
                  <a:srgbClr val="00B050"/>
                </a:solidFill>
                <a:latin typeface="ABeeZee Bold" panose="020B0604020202020204" charset="0"/>
              </a:rPr>
              <a:t>Understand how to use levels (high/low) and directions.</a:t>
            </a:r>
          </a:p>
          <a:p>
            <a:pPr lvl="0"/>
            <a:r>
              <a:rPr lang="en-GB" sz="2400" dirty="0">
                <a:solidFill>
                  <a:srgbClr val="00B050"/>
                </a:solidFill>
                <a:latin typeface="ABeeZee Bold" panose="020B0604020202020204" charset="0"/>
              </a:rPr>
              <a:t>Recognise how to improve a sequence by adding variety.</a:t>
            </a:r>
          </a:p>
          <a:p>
            <a:endParaRPr lang="en-GB" dirty="0">
              <a:solidFill>
                <a:srgbClr val="00B050"/>
              </a:solidFill>
            </a:endParaRPr>
          </a:p>
          <a:p>
            <a:endParaRPr lang="en-GB" dirty="0"/>
          </a:p>
          <a:p>
            <a:endParaRPr lang="en-GB" dirty="0"/>
          </a:p>
          <a:p>
            <a:endParaRPr lang="en-GB" dirty="0"/>
          </a:p>
        </p:txBody>
      </p:sp>
      <p:sp>
        <p:nvSpPr>
          <p:cNvPr id="38" name="TextBox 38">
            <a:extLst>
              <a:ext uri="{FF2B5EF4-FFF2-40B4-BE49-F238E27FC236}">
                <a16:creationId xmlns:a16="http://schemas.microsoft.com/office/drawing/2014/main" id="{BFE8D6E0-48BA-A406-4C79-4DC0FB522B29}"/>
              </a:ext>
            </a:extLst>
          </p:cNvPr>
          <p:cNvSpPr txBox="1"/>
          <p:nvPr/>
        </p:nvSpPr>
        <p:spPr>
          <a:xfrm>
            <a:off x="19479796" y="11437837"/>
            <a:ext cx="7665111" cy="399128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2650"/>
              </a:lnSpc>
            </a:pPr>
            <a:r>
              <a:rPr lang="en-US" sz="2400" dirty="0">
                <a:solidFill>
                  <a:srgbClr val="0070C0"/>
                </a:solidFill>
                <a:latin typeface="ABeeZee Bold" panose="020B0604020202020204" charset="0"/>
                <a:ea typeface="ABeeZee Bold"/>
                <a:cs typeface="ABeeZee Bold"/>
                <a:sym typeface="ABeeZee Bold"/>
              </a:rPr>
              <a:t>I can:</a:t>
            </a:r>
          </a:p>
          <a:p>
            <a:pPr lvl="0"/>
            <a:r>
              <a:rPr lang="en-GB" sz="2400" dirty="0">
                <a:solidFill>
                  <a:srgbClr val="0070C0"/>
                </a:solidFill>
                <a:latin typeface="ABeeZee Bold" panose="020B0604020202020204" charset="0"/>
              </a:rPr>
              <a:t>Perform controlled forward rolls from standing to standing.</a:t>
            </a:r>
          </a:p>
          <a:p>
            <a:pPr lvl="0"/>
            <a:r>
              <a:rPr lang="en-GB" sz="2400" dirty="0">
                <a:solidFill>
                  <a:srgbClr val="0070C0"/>
                </a:solidFill>
                <a:latin typeface="ABeeZee Bold" panose="020B0604020202020204" charset="0"/>
              </a:rPr>
              <a:t>Hold balances using points and patches (large/small body parts).</a:t>
            </a:r>
          </a:p>
          <a:p>
            <a:pPr lvl="0"/>
            <a:r>
              <a:rPr lang="en-GB" sz="2400" dirty="0">
                <a:solidFill>
                  <a:srgbClr val="0070C0"/>
                </a:solidFill>
                <a:latin typeface="ABeeZee Bold" panose="020B0604020202020204" charset="0"/>
              </a:rPr>
              <a:t>Travel with fluency across apparatus.</a:t>
            </a:r>
          </a:p>
          <a:p>
            <a:pPr lvl="0"/>
            <a:r>
              <a:rPr lang="en-GB" sz="2400" dirty="0">
                <a:solidFill>
                  <a:srgbClr val="0070C0"/>
                </a:solidFill>
                <a:latin typeface="ABeeZee Bold" panose="020B0604020202020204" charset="0"/>
              </a:rPr>
              <a:t>Jump with control from apparatus, showing clear shapes.</a:t>
            </a:r>
          </a:p>
          <a:p>
            <a:pPr lvl="0"/>
            <a:r>
              <a:rPr lang="en-GB" sz="2400" dirty="0">
                <a:solidFill>
                  <a:srgbClr val="0070C0"/>
                </a:solidFill>
                <a:latin typeface="ABeeZee Bold" panose="020B0604020202020204" charset="0"/>
              </a:rPr>
              <a:t>Create a sequence of 3–5 movements with smooth transitions.</a:t>
            </a:r>
          </a:p>
          <a:p>
            <a:pPr>
              <a:lnSpc>
                <a:spcPts val="2650"/>
              </a:lnSpc>
            </a:pPr>
            <a:endParaRPr lang="en-GB" dirty="0">
              <a:solidFill>
                <a:srgbClr val="0070C0"/>
              </a:solidFill>
              <a:latin typeface="ABeeZee Bold" panose="020B0604020202020204" charset="0"/>
            </a:endParaRPr>
          </a:p>
        </p:txBody>
      </p:sp>
      <p:sp>
        <p:nvSpPr>
          <p:cNvPr id="39" name="TextBox 39">
            <a:extLst>
              <a:ext uri="{FF2B5EF4-FFF2-40B4-BE49-F238E27FC236}">
                <a16:creationId xmlns:a16="http://schemas.microsoft.com/office/drawing/2014/main" id="{AF0E6152-29F6-63B0-A039-A96D5D31C3A4}"/>
              </a:ext>
            </a:extLst>
          </p:cNvPr>
          <p:cNvSpPr txBox="1"/>
          <p:nvPr/>
        </p:nvSpPr>
        <p:spPr>
          <a:xfrm>
            <a:off x="20676037" y="20925676"/>
            <a:ext cx="5187513" cy="264655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lvl="0"/>
            <a:r>
              <a:rPr lang="en-GB" sz="2400" dirty="0">
                <a:solidFill>
                  <a:srgbClr val="0070C0"/>
                </a:solidFill>
                <a:latin typeface="ABeeZee Bold" panose="020B0604020202020204" charset="0"/>
              </a:rPr>
              <a:t>Understand how to create tension in shapes for clarity.</a:t>
            </a:r>
          </a:p>
          <a:p>
            <a:pPr lvl="0"/>
            <a:r>
              <a:rPr lang="en-GB" sz="2400" dirty="0">
                <a:solidFill>
                  <a:srgbClr val="0070C0"/>
                </a:solidFill>
                <a:latin typeface="ABeeZee Bold" panose="020B0604020202020204" charset="0"/>
              </a:rPr>
              <a:t>Know how to perform safe forward rolls.</a:t>
            </a:r>
          </a:p>
          <a:p>
            <a:pPr lvl="0"/>
            <a:r>
              <a:rPr lang="en-GB" sz="2400" dirty="0">
                <a:solidFill>
                  <a:srgbClr val="0070C0"/>
                </a:solidFill>
                <a:latin typeface="ABeeZee Bold" panose="020B0604020202020204" charset="0"/>
              </a:rPr>
              <a:t>Understand how to use apparatus to vary height and challenge.</a:t>
            </a:r>
          </a:p>
          <a:p>
            <a:pPr algn="ctr">
              <a:lnSpc>
                <a:spcPts val="3653"/>
              </a:lnSpc>
            </a:pPr>
            <a:endParaRPr lang="en-US" sz="2189" dirty="0">
              <a:solidFill>
                <a:srgbClr val="0070C0"/>
              </a:solidFill>
              <a:latin typeface="ABeeZee Bold" panose="020B0604020202020204" charset="0"/>
              <a:ea typeface="ABeeZee Bold"/>
              <a:cs typeface="ABeeZee Bold"/>
              <a:sym typeface="ABeeZee Bold"/>
            </a:endParaRPr>
          </a:p>
        </p:txBody>
      </p:sp>
      <p:sp>
        <p:nvSpPr>
          <p:cNvPr id="40" name="TextBox 40">
            <a:extLst>
              <a:ext uri="{FF2B5EF4-FFF2-40B4-BE49-F238E27FC236}">
                <a16:creationId xmlns:a16="http://schemas.microsoft.com/office/drawing/2014/main" id="{1D5C66EA-64CC-F16D-7257-A84B7B4EEAD5}"/>
              </a:ext>
            </a:extLst>
          </p:cNvPr>
          <p:cNvSpPr txBox="1"/>
          <p:nvPr/>
        </p:nvSpPr>
        <p:spPr>
          <a:xfrm>
            <a:off x="27917308" y="21446794"/>
            <a:ext cx="6320384" cy="221599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lvl="0"/>
            <a:r>
              <a:rPr lang="en-GB" sz="2400" dirty="0">
                <a:solidFill>
                  <a:srgbClr val="CC00CC"/>
                </a:solidFill>
                <a:latin typeface="ABeeZee Bold" panose="020B0604020202020204" charset="0"/>
              </a:rPr>
              <a:t>Understand how to combine actions to create a routine.</a:t>
            </a:r>
          </a:p>
          <a:p>
            <a:pPr lvl="0"/>
            <a:r>
              <a:rPr lang="en-GB" sz="2400" dirty="0">
                <a:solidFill>
                  <a:srgbClr val="CC00CC"/>
                </a:solidFill>
                <a:latin typeface="ABeeZee Bold" panose="020B0604020202020204" charset="0"/>
              </a:rPr>
              <a:t>Know how to use canon, unison, and mirroring in paired work.</a:t>
            </a:r>
          </a:p>
          <a:p>
            <a:pPr lvl="0"/>
            <a:r>
              <a:rPr lang="en-GB" sz="2400" dirty="0">
                <a:solidFill>
                  <a:srgbClr val="CC00CC"/>
                </a:solidFill>
                <a:latin typeface="ABeeZee Bold" panose="020B0604020202020204" charset="0"/>
              </a:rPr>
              <a:t>Understand how to evaluate and refine performance.</a:t>
            </a:r>
          </a:p>
        </p:txBody>
      </p:sp>
      <p:sp>
        <p:nvSpPr>
          <p:cNvPr id="41" name="TextBox 41">
            <a:extLst>
              <a:ext uri="{FF2B5EF4-FFF2-40B4-BE49-F238E27FC236}">
                <a16:creationId xmlns:a16="http://schemas.microsoft.com/office/drawing/2014/main" id="{0F6CF202-ADE3-BE85-08C9-F605CDF909F3}"/>
              </a:ext>
            </a:extLst>
          </p:cNvPr>
          <p:cNvSpPr txBox="1"/>
          <p:nvPr/>
        </p:nvSpPr>
        <p:spPr>
          <a:xfrm>
            <a:off x="28355853" y="13056151"/>
            <a:ext cx="6819938" cy="3621504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l">
              <a:lnSpc>
                <a:spcPts val="2573"/>
              </a:lnSpc>
            </a:pPr>
            <a:r>
              <a:rPr lang="en-US" sz="2400" dirty="0">
                <a:solidFill>
                  <a:srgbClr val="CC00CC"/>
                </a:solidFill>
                <a:latin typeface="ABeeZee Bold" panose="020B0604020202020204" charset="0"/>
                <a:ea typeface="ABeeZee Bold"/>
                <a:cs typeface="ABeeZee Bold"/>
                <a:sym typeface="ABeeZee Bold"/>
              </a:rPr>
              <a:t>I can: </a:t>
            </a:r>
          </a:p>
          <a:p>
            <a:pPr algn="l">
              <a:lnSpc>
                <a:spcPts val="2573"/>
              </a:lnSpc>
            </a:pPr>
            <a:endParaRPr lang="en-US" sz="2400" dirty="0">
              <a:solidFill>
                <a:srgbClr val="CC00CC"/>
              </a:solidFill>
              <a:latin typeface="ABeeZee Bold" panose="020B0604020202020204" charset="0"/>
              <a:ea typeface="ABeeZee Bold"/>
              <a:cs typeface="ABeeZee Bold"/>
              <a:sym typeface="ABeeZee Bold"/>
            </a:endParaRPr>
          </a:p>
          <a:p>
            <a:pPr lvl="0"/>
            <a:r>
              <a:rPr lang="en-GB" sz="2400" dirty="0">
                <a:solidFill>
                  <a:srgbClr val="CC00CC"/>
                </a:solidFill>
                <a:latin typeface="ABeeZee Bold" panose="020B0604020202020204" charset="0"/>
              </a:rPr>
              <a:t>Perform a range of rolls (forward, straddle, and beginning of backward roll).</a:t>
            </a:r>
          </a:p>
          <a:p>
            <a:pPr lvl="0"/>
            <a:r>
              <a:rPr lang="en-GB" sz="2400" dirty="0">
                <a:solidFill>
                  <a:srgbClr val="CC00CC"/>
                </a:solidFill>
                <a:latin typeface="ABeeZee Bold" panose="020B0604020202020204" charset="0"/>
              </a:rPr>
              <a:t>Hold balances with increased complexity (counterbalances, partner balances).</a:t>
            </a:r>
          </a:p>
          <a:p>
            <a:pPr lvl="0"/>
            <a:r>
              <a:rPr lang="en-GB" sz="2400" dirty="0">
                <a:solidFill>
                  <a:srgbClr val="CC00CC"/>
                </a:solidFill>
                <a:latin typeface="ABeeZee Bold" panose="020B0604020202020204" charset="0"/>
              </a:rPr>
              <a:t>Travel with control on higher apparatus.</a:t>
            </a:r>
          </a:p>
          <a:p>
            <a:pPr lvl="0"/>
            <a:r>
              <a:rPr lang="en-GB" sz="2400" dirty="0">
                <a:solidFill>
                  <a:srgbClr val="CC00CC"/>
                </a:solidFill>
                <a:latin typeface="ABeeZee Bold" panose="020B0604020202020204" charset="0"/>
              </a:rPr>
              <a:t>Jump with flight and controlled landings.</a:t>
            </a:r>
          </a:p>
          <a:p>
            <a:pPr lvl="0"/>
            <a:r>
              <a:rPr lang="en-GB" sz="2400" dirty="0">
                <a:solidFill>
                  <a:srgbClr val="CC00CC"/>
                </a:solidFill>
                <a:latin typeface="ABeeZee Bold" panose="020B0604020202020204" charset="0"/>
              </a:rPr>
              <a:t>Create a paired sequence using mirroring or matching</a:t>
            </a:r>
            <a:r>
              <a:rPr lang="en-GB" sz="2400" dirty="0">
                <a:solidFill>
                  <a:srgbClr val="CC00CC"/>
                </a:solidFill>
              </a:rPr>
              <a:t>.</a:t>
            </a:r>
          </a:p>
        </p:txBody>
      </p:sp>
      <p:sp>
        <p:nvSpPr>
          <p:cNvPr id="42" name="TextBox 42">
            <a:extLst>
              <a:ext uri="{FF2B5EF4-FFF2-40B4-BE49-F238E27FC236}">
                <a16:creationId xmlns:a16="http://schemas.microsoft.com/office/drawing/2014/main" id="{65A102DD-CFE4-FCAE-9489-AA49A0C41FBF}"/>
              </a:ext>
            </a:extLst>
          </p:cNvPr>
          <p:cNvSpPr txBox="1"/>
          <p:nvPr/>
        </p:nvSpPr>
        <p:spPr>
          <a:xfrm>
            <a:off x="43052269" y="21158352"/>
            <a:ext cx="5545926" cy="365741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lvl="0"/>
            <a:r>
              <a:rPr lang="en-GB" sz="2400" dirty="0">
                <a:solidFill>
                  <a:srgbClr val="FF66FF"/>
                </a:solidFill>
                <a:latin typeface="ABeeZee Bold" panose="020B0604020202020204" charset="0"/>
              </a:rPr>
              <a:t>Understand how to choreograph a routine with beginning, development, and ending.</a:t>
            </a:r>
          </a:p>
          <a:p>
            <a:pPr lvl="0"/>
            <a:r>
              <a:rPr lang="en-GB" sz="2400" dirty="0">
                <a:solidFill>
                  <a:srgbClr val="FF66FF"/>
                </a:solidFill>
                <a:latin typeface="ABeeZee Bold" panose="020B0604020202020204" charset="0"/>
              </a:rPr>
              <a:t>Know how to analyse performance and make tactical improvements.</a:t>
            </a:r>
          </a:p>
          <a:p>
            <a:pPr lvl="0"/>
            <a:r>
              <a:rPr lang="en-GB" sz="2400" dirty="0">
                <a:solidFill>
                  <a:srgbClr val="FF66FF"/>
                </a:solidFill>
                <a:latin typeface="ABeeZee Bold" panose="020B0604020202020204" charset="0"/>
              </a:rPr>
              <a:t>Understand how to use apparatus to enhance complexity and performance quality.</a:t>
            </a:r>
          </a:p>
          <a:p>
            <a:pPr lvl="0"/>
            <a:r>
              <a:rPr lang="en-GB" sz="2400" dirty="0">
                <a:solidFill>
                  <a:srgbClr val="FF66FF"/>
                </a:solidFill>
                <a:latin typeface="ABeeZee Bold" panose="020B0604020202020204" charset="0"/>
              </a:rPr>
              <a:t>.</a:t>
            </a:r>
          </a:p>
          <a:p>
            <a:pPr algn="l">
              <a:lnSpc>
                <a:spcPts val="2627"/>
              </a:lnSpc>
            </a:pPr>
            <a:endParaRPr lang="en-US" sz="2189" dirty="0">
              <a:solidFill>
                <a:srgbClr val="FF66C4"/>
              </a:solidFill>
              <a:latin typeface="ABeeZee Bold"/>
              <a:ea typeface="ABeeZee Bold"/>
              <a:cs typeface="ABeeZee Bold"/>
              <a:sym typeface="ABeeZee Bold"/>
            </a:endParaRPr>
          </a:p>
        </p:txBody>
      </p:sp>
      <p:sp>
        <p:nvSpPr>
          <p:cNvPr id="43" name="TextBox 43">
            <a:extLst>
              <a:ext uri="{FF2B5EF4-FFF2-40B4-BE49-F238E27FC236}">
                <a16:creationId xmlns:a16="http://schemas.microsoft.com/office/drawing/2014/main" id="{78130BA8-62F6-C894-ACE6-2FF39E8B7E11}"/>
              </a:ext>
            </a:extLst>
          </p:cNvPr>
          <p:cNvSpPr txBox="1"/>
          <p:nvPr/>
        </p:nvSpPr>
        <p:spPr>
          <a:xfrm>
            <a:off x="43796248" y="11040947"/>
            <a:ext cx="7074546" cy="472950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2625"/>
              </a:lnSpc>
            </a:pPr>
            <a:r>
              <a:rPr lang="en-US" sz="2400" dirty="0">
                <a:solidFill>
                  <a:srgbClr val="FF66FF"/>
                </a:solidFill>
                <a:latin typeface="ABeeZee Bold" panose="020B0604020202020204" charset="0"/>
                <a:ea typeface="ABeeZee Bold"/>
                <a:cs typeface="ABeeZee Bold"/>
                <a:sym typeface="ABeeZee Bold"/>
              </a:rPr>
              <a:t>·I can:</a:t>
            </a:r>
          </a:p>
          <a:p>
            <a:pPr lvl="0"/>
            <a:r>
              <a:rPr lang="en-GB" sz="2400" dirty="0">
                <a:solidFill>
                  <a:srgbClr val="FF66FF"/>
                </a:solidFill>
                <a:latin typeface="ABeeZee Bold" panose="020B0604020202020204" charset="0"/>
              </a:rPr>
              <a:t>Perform a range of advanced rolls (backward roll to straddle/standing).</a:t>
            </a:r>
          </a:p>
          <a:p>
            <a:pPr lvl="0"/>
            <a:r>
              <a:rPr lang="en-GB" sz="2400" dirty="0">
                <a:solidFill>
                  <a:srgbClr val="FF66FF"/>
                </a:solidFill>
                <a:latin typeface="ABeeZee Bold" panose="020B0604020202020204" charset="0"/>
              </a:rPr>
              <a:t>Hold balances requiring strength, flexibility, and coordination (partner counterbalances, group pyramids).</a:t>
            </a:r>
          </a:p>
          <a:p>
            <a:pPr lvl="0"/>
            <a:r>
              <a:rPr lang="en-GB" sz="2400" dirty="0">
                <a:solidFill>
                  <a:srgbClr val="FF66FF"/>
                </a:solidFill>
                <a:latin typeface="ABeeZee Bold" panose="020B0604020202020204" charset="0"/>
              </a:rPr>
              <a:t>Travel with precision and fluency across varied apparatus.</a:t>
            </a:r>
          </a:p>
          <a:p>
            <a:pPr lvl="0"/>
            <a:r>
              <a:rPr lang="en-GB" sz="2400" dirty="0">
                <a:solidFill>
                  <a:srgbClr val="FF66FF"/>
                </a:solidFill>
                <a:latin typeface="ABeeZee Bold" panose="020B0604020202020204" charset="0"/>
              </a:rPr>
              <a:t>Execute controlled vaults or springboard jumps (age‑appropriate).</a:t>
            </a:r>
          </a:p>
          <a:p>
            <a:pPr lvl="0"/>
            <a:r>
              <a:rPr lang="en-GB" sz="2400" dirty="0">
                <a:solidFill>
                  <a:srgbClr val="FF66FF"/>
                </a:solidFill>
                <a:latin typeface="ABeeZee Bold" panose="020B0604020202020204" charset="0"/>
              </a:rPr>
              <a:t>Create and perform a polished routine showing creativity, control, and expression.</a:t>
            </a:r>
          </a:p>
          <a:p>
            <a:pPr>
              <a:lnSpc>
                <a:spcPts val="2625"/>
              </a:lnSpc>
            </a:pPr>
            <a:endParaRPr lang="en-US" sz="2187" dirty="0">
              <a:solidFill>
                <a:srgbClr val="FF66C4"/>
              </a:solidFill>
              <a:latin typeface="ABeeZee Bold"/>
              <a:ea typeface="ABeeZee Bold"/>
              <a:cs typeface="ABeeZee Bold"/>
              <a:sym typeface="ABeeZee Bold"/>
            </a:endParaRPr>
          </a:p>
        </p:txBody>
      </p:sp>
      <p:sp>
        <p:nvSpPr>
          <p:cNvPr id="44" name="TextBox 44">
            <a:extLst>
              <a:ext uri="{FF2B5EF4-FFF2-40B4-BE49-F238E27FC236}">
                <a16:creationId xmlns:a16="http://schemas.microsoft.com/office/drawing/2014/main" id="{5DBCFFF0-E9D6-D802-0179-C74A939F954A}"/>
              </a:ext>
            </a:extLst>
          </p:cNvPr>
          <p:cNvSpPr txBox="1"/>
          <p:nvPr/>
        </p:nvSpPr>
        <p:spPr>
          <a:xfrm>
            <a:off x="35969678" y="19698977"/>
            <a:ext cx="5292185" cy="328808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lvl="0"/>
            <a:r>
              <a:rPr lang="en-GB" sz="2400" dirty="0">
                <a:solidFill>
                  <a:srgbClr val="002060"/>
                </a:solidFill>
                <a:latin typeface="ABeeZee Bold" panose="020B0604020202020204" charset="0"/>
              </a:rPr>
              <a:t>Understand how to vary dynamics (speed, strength, flow) to enhance performance.</a:t>
            </a:r>
          </a:p>
          <a:p>
            <a:pPr lvl="0"/>
            <a:r>
              <a:rPr lang="en-GB" sz="2400" dirty="0">
                <a:solidFill>
                  <a:srgbClr val="002060"/>
                </a:solidFill>
                <a:latin typeface="ABeeZee Bold" panose="020B0604020202020204" charset="0"/>
              </a:rPr>
              <a:t>Know how to plan and refine a longer routine with a clear structure.</a:t>
            </a:r>
          </a:p>
          <a:p>
            <a:pPr lvl="0"/>
            <a:r>
              <a:rPr lang="en-GB" sz="2400" dirty="0">
                <a:solidFill>
                  <a:srgbClr val="002060"/>
                </a:solidFill>
                <a:latin typeface="ABeeZee Bold" panose="020B0604020202020204" charset="0"/>
              </a:rPr>
              <a:t>Understand how to work safely and effectively with a partner or group.</a:t>
            </a:r>
          </a:p>
          <a:p>
            <a:pPr algn="l">
              <a:lnSpc>
                <a:spcPts val="2627"/>
              </a:lnSpc>
            </a:pPr>
            <a:endParaRPr lang="en-US" sz="2189" dirty="0">
              <a:solidFill>
                <a:srgbClr val="4F298A"/>
              </a:solidFill>
              <a:latin typeface="ABeeZee Bold"/>
              <a:ea typeface="ABeeZee Bold"/>
              <a:cs typeface="ABeeZee Bold"/>
              <a:sym typeface="ABeeZee Bold"/>
            </a:endParaRPr>
          </a:p>
        </p:txBody>
      </p:sp>
      <p:sp>
        <p:nvSpPr>
          <p:cNvPr id="45" name="TextBox 45">
            <a:extLst>
              <a:ext uri="{FF2B5EF4-FFF2-40B4-BE49-F238E27FC236}">
                <a16:creationId xmlns:a16="http://schemas.microsoft.com/office/drawing/2014/main" id="{71A0B0D5-8C25-DF48-99CC-5832E4288C03}"/>
              </a:ext>
            </a:extLst>
          </p:cNvPr>
          <p:cNvSpPr txBox="1"/>
          <p:nvPr/>
        </p:nvSpPr>
        <p:spPr>
          <a:xfrm>
            <a:off x="35775964" y="11495893"/>
            <a:ext cx="6819938" cy="328808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2625"/>
              </a:lnSpc>
            </a:pPr>
            <a:r>
              <a:rPr lang="en-US" sz="2400" dirty="0">
                <a:solidFill>
                  <a:srgbClr val="002060"/>
                </a:solidFill>
                <a:latin typeface="ABeeZee Bold" panose="020B0604020202020204" charset="0"/>
                <a:ea typeface="ABeeZee Bold"/>
                <a:cs typeface="ABeeZee Bold"/>
                <a:sym typeface="ABeeZee Bold"/>
              </a:rPr>
              <a:t>·I can:</a:t>
            </a:r>
          </a:p>
          <a:p>
            <a:pPr lvl="0"/>
            <a:r>
              <a:rPr lang="en-GB" sz="2400" dirty="0">
                <a:solidFill>
                  <a:srgbClr val="002060"/>
                </a:solidFill>
                <a:latin typeface="ABeeZee Bold" panose="020B0604020202020204" charset="0"/>
              </a:rPr>
              <a:t>Perform backward rolls with control.</a:t>
            </a:r>
          </a:p>
          <a:p>
            <a:pPr lvl="0"/>
            <a:r>
              <a:rPr lang="en-GB" sz="2400" dirty="0">
                <a:solidFill>
                  <a:srgbClr val="002060"/>
                </a:solidFill>
                <a:latin typeface="ABeeZee Bold" panose="020B0604020202020204" charset="0"/>
              </a:rPr>
              <a:t>Hold challenging balances (arabesque, Y‑balance, group balances).</a:t>
            </a:r>
          </a:p>
          <a:p>
            <a:pPr lvl="0"/>
            <a:r>
              <a:rPr lang="en-GB" sz="2400" dirty="0">
                <a:solidFill>
                  <a:srgbClr val="002060"/>
                </a:solidFill>
                <a:latin typeface="ABeeZee Bold" panose="020B0604020202020204" charset="0"/>
              </a:rPr>
              <a:t>Use complex pathways and levels in travel.</a:t>
            </a:r>
          </a:p>
          <a:p>
            <a:pPr lvl="0"/>
            <a:r>
              <a:rPr lang="en-GB" sz="2400" dirty="0">
                <a:solidFill>
                  <a:srgbClr val="002060"/>
                </a:solidFill>
                <a:latin typeface="ABeeZee Bold" panose="020B0604020202020204" charset="0"/>
              </a:rPr>
              <a:t>Combine jumps, rolls, and balances with fluent transitions.</a:t>
            </a:r>
          </a:p>
          <a:p>
            <a:pPr lvl="0"/>
            <a:r>
              <a:rPr lang="en-GB" sz="2400" dirty="0">
                <a:solidFill>
                  <a:srgbClr val="002060"/>
                </a:solidFill>
                <a:latin typeface="ABeeZee Bold" panose="020B0604020202020204" charset="0"/>
              </a:rPr>
              <a:t>Create a group sequence with formations, timing, and creativity.</a:t>
            </a:r>
          </a:p>
        </p:txBody>
      </p:sp>
      <p:sp>
        <p:nvSpPr>
          <p:cNvPr id="46" name="Rectangle 1">
            <a:extLst>
              <a:ext uri="{FF2B5EF4-FFF2-40B4-BE49-F238E27FC236}">
                <a16:creationId xmlns:a16="http://schemas.microsoft.com/office/drawing/2014/main" id="{E14D4D08-F4A0-44D1-66C1-BD6A2FD003E9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511175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Know how to move safely in a shared space.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Understand simple rules such as stopping on a signal or taking turns.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Begin to recognise what it means to be part of a team.</a:t>
            </a:r>
          </a:p>
        </p:txBody>
      </p:sp>
      <p:sp>
        <p:nvSpPr>
          <p:cNvPr id="47" name="Rectangle 2">
            <a:extLst>
              <a:ext uri="{FF2B5EF4-FFF2-40B4-BE49-F238E27FC236}">
                <a16:creationId xmlns:a16="http://schemas.microsoft.com/office/drawing/2014/main" id="{B4077F12-A1DB-4B1D-F04B-1C9059F8F505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" y="152400"/>
            <a:ext cx="511175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Know how to move safely in a shared space.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Understand simple rules such as stopping on a signal or taking turns.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Begin to recognise what it means to be part of a team.</a:t>
            </a:r>
          </a:p>
        </p:txBody>
      </p:sp>
      <p:sp>
        <p:nvSpPr>
          <p:cNvPr id="48" name="Rectangle 3">
            <a:extLst>
              <a:ext uri="{FF2B5EF4-FFF2-40B4-BE49-F238E27FC236}">
                <a16:creationId xmlns:a16="http://schemas.microsoft.com/office/drawing/2014/main" id="{550664A7-969D-96AA-F675-5EFE0FB5412B}"/>
              </a:ext>
            </a:extLst>
          </p:cNvPr>
          <p:cNvSpPr>
            <a:spLocks noChangeArrowheads="1"/>
          </p:cNvSpPr>
          <p:nvPr/>
        </p:nvSpPr>
        <p:spPr bwMode="auto">
          <a:xfrm>
            <a:off x="304800" y="304800"/>
            <a:ext cx="511175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Know how to move safely in a shared space.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Understand simple rules such as stopping on a signal or taking turns.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Begin to recognise what it means to be part of a team.</a:t>
            </a:r>
          </a:p>
        </p:txBody>
      </p:sp>
    </p:spTree>
    <p:extLst>
      <p:ext uri="{BB962C8B-B14F-4D97-AF65-F5344CB8AC3E}">
        <p14:creationId xmlns:p14="http://schemas.microsoft.com/office/powerpoint/2010/main" val="131553809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6E6E6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67AC1222-5810-7DFB-0614-B780C7DA7DE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>
            <a:extLst>
              <a:ext uri="{FF2B5EF4-FFF2-40B4-BE49-F238E27FC236}">
                <a16:creationId xmlns:a16="http://schemas.microsoft.com/office/drawing/2014/main" id="{E35C22DA-6522-519A-111F-386413764E22}"/>
              </a:ext>
            </a:extLst>
          </p:cNvPr>
          <p:cNvSpPr/>
          <p:nvPr/>
        </p:nvSpPr>
        <p:spPr>
          <a:xfrm>
            <a:off x="314583" y="3399581"/>
            <a:ext cx="3809401" cy="2937989"/>
          </a:xfrm>
          <a:custGeom>
            <a:avLst/>
            <a:gdLst/>
            <a:ahLst/>
            <a:cxnLst/>
            <a:rect l="l" t="t" r="r" b="b"/>
            <a:pathLst>
              <a:path w="3809401" h="2937989">
                <a:moveTo>
                  <a:pt x="0" y="0"/>
                </a:moveTo>
                <a:lnTo>
                  <a:pt x="3809401" y="0"/>
                </a:lnTo>
                <a:lnTo>
                  <a:pt x="3809401" y="2937989"/>
                </a:lnTo>
                <a:lnTo>
                  <a:pt x="0" y="2937989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r="-2235"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3" name="Freeform 3">
            <a:extLst>
              <a:ext uri="{FF2B5EF4-FFF2-40B4-BE49-F238E27FC236}">
                <a16:creationId xmlns:a16="http://schemas.microsoft.com/office/drawing/2014/main" id="{097F3CFB-3359-54E3-99D0-404E0C48644A}"/>
              </a:ext>
            </a:extLst>
          </p:cNvPr>
          <p:cNvSpPr/>
          <p:nvPr/>
        </p:nvSpPr>
        <p:spPr>
          <a:xfrm>
            <a:off x="48442647" y="4020497"/>
            <a:ext cx="2214568" cy="2214568"/>
          </a:xfrm>
          <a:custGeom>
            <a:avLst/>
            <a:gdLst/>
            <a:ahLst/>
            <a:cxnLst/>
            <a:rect l="l" t="t" r="r" b="b"/>
            <a:pathLst>
              <a:path w="2214568" h="2214568">
                <a:moveTo>
                  <a:pt x="0" y="0"/>
                </a:moveTo>
                <a:lnTo>
                  <a:pt x="2214568" y="0"/>
                </a:lnTo>
                <a:lnTo>
                  <a:pt x="2214568" y="2214568"/>
                </a:lnTo>
                <a:lnTo>
                  <a:pt x="0" y="2214568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4" name="TextBox 4">
            <a:extLst>
              <a:ext uri="{FF2B5EF4-FFF2-40B4-BE49-F238E27FC236}">
                <a16:creationId xmlns:a16="http://schemas.microsoft.com/office/drawing/2014/main" id="{D86C5D27-3535-9139-DB2A-124FC3CAA197}"/>
              </a:ext>
            </a:extLst>
          </p:cNvPr>
          <p:cNvSpPr txBox="1"/>
          <p:nvPr/>
        </p:nvSpPr>
        <p:spPr>
          <a:xfrm>
            <a:off x="1356985" y="6225540"/>
            <a:ext cx="14743475" cy="174017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4969"/>
              </a:lnSpc>
            </a:pPr>
            <a:endParaRPr dirty="0"/>
          </a:p>
          <a:p>
            <a:pPr marL="676198" lvl="1" indent="-338099" algn="l">
              <a:lnSpc>
                <a:spcPts val="3758"/>
              </a:lnSpc>
              <a:buFont typeface="Arial"/>
              <a:buChar char="•"/>
            </a:pPr>
            <a:r>
              <a:rPr lang="en-US" sz="3131" dirty="0">
                <a:solidFill>
                  <a:srgbClr val="000000"/>
                </a:solidFill>
                <a:latin typeface="ABeeZee Bold"/>
                <a:ea typeface="ABeeZee Bold"/>
                <a:cs typeface="ABeeZee Bold"/>
                <a:sym typeface="ABeeZee Bold"/>
              </a:rPr>
              <a:t>Interschool gymnastic competition </a:t>
            </a:r>
          </a:p>
          <a:p>
            <a:pPr algn="ctr">
              <a:lnSpc>
                <a:spcPts val="4969"/>
              </a:lnSpc>
            </a:pPr>
            <a:endParaRPr lang="en-US" sz="3131" dirty="0">
              <a:solidFill>
                <a:srgbClr val="000000"/>
              </a:solidFill>
              <a:latin typeface="ABeeZee Bold"/>
              <a:ea typeface="ABeeZee Bold"/>
              <a:cs typeface="ABeeZee Bold"/>
              <a:sym typeface="ABeeZee Bold"/>
            </a:endParaRPr>
          </a:p>
        </p:txBody>
      </p:sp>
      <p:sp>
        <p:nvSpPr>
          <p:cNvPr id="5" name="TextBox 5">
            <a:extLst>
              <a:ext uri="{FF2B5EF4-FFF2-40B4-BE49-F238E27FC236}">
                <a16:creationId xmlns:a16="http://schemas.microsoft.com/office/drawing/2014/main" id="{F2D50C7F-7101-EBA4-4234-303853C37BD2}"/>
              </a:ext>
            </a:extLst>
          </p:cNvPr>
          <p:cNvSpPr txBox="1"/>
          <p:nvPr/>
        </p:nvSpPr>
        <p:spPr>
          <a:xfrm rot="-5400000">
            <a:off x="-14930658" y="7244888"/>
            <a:ext cx="31779244" cy="108341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354"/>
              </a:lnSpc>
            </a:pPr>
            <a:r>
              <a:rPr lang="en-US" sz="3110">
                <a:solidFill>
                  <a:srgbClr val="231F20"/>
                </a:solidFill>
                <a:latin typeface="League Spartan"/>
                <a:ea typeface="League Spartan"/>
                <a:cs typeface="League Spartan"/>
                <a:sym typeface="League Spartan"/>
              </a:rPr>
              <a:t>WHOLE SCHOOL</a:t>
            </a:r>
          </a:p>
          <a:p>
            <a:pPr algn="ctr">
              <a:lnSpc>
                <a:spcPts val="4354"/>
              </a:lnSpc>
            </a:pPr>
            <a:r>
              <a:rPr lang="en-US" sz="3110">
                <a:solidFill>
                  <a:srgbClr val="231F20"/>
                </a:solidFill>
                <a:latin typeface="League Spartan"/>
                <a:ea typeface="League Spartan"/>
                <a:cs typeface="League Spartan"/>
                <a:sym typeface="League Spartan"/>
              </a:rPr>
              <a:t>INITATIVES:</a:t>
            </a:r>
          </a:p>
        </p:txBody>
      </p:sp>
      <p:sp>
        <p:nvSpPr>
          <p:cNvPr id="6" name="Freeform 6">
            <a:extLst>
              <a:ext uri="{FF2B5EF4-FFF2-40B4-BE49-F238E27FC236}">
                <a16:creationId xmlns:a16="http://schemas.microsoft.com/office/drawing/2014/main" id="{2F2012AF-EA22-0ED6-F5D2-C74B466889DF}"/>
              </a:ext>
            </a:extLst>
          </p:cNvPr>
          <p:cNvSpPr/>
          <p:nvPr/>
        </p:nvSpPr>
        <p:spPr>
          <a:xfrm>
            <a:off x="25933962" y="15987083"/>
            <a:ext cx="24723253" cy="4759226"/>
          </a:xfrm>
          <a:custGeom>
            <a:avLst/>
            <a:gdLst/>
            <a:ahLst/>
            <a:cxnLst/>
            <a:rect l="l" t="t" r="r" b="b"/>
            <a:pathLst>
              <a:path w="24723253" h="4759226">
                <a:moveTo>
                  <a:pt x="0" y="0"/>
                </a:moveTo>
                <a:lnTo>
                  <a:pt x="24723253" y="0"/>
                </a:lnTo>
                <a:lnTo>
                  <a:pt x="24723253" y="4759226"/>
                </a:lnTo>
                <a:lnTo>
                  <a:pt x="0" y="4759226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alphaModFix amt="34000"/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grpSp>
        <p:nvGrpSpPr>
          <p:cNvPr id="7" name="Group 7">
            <a:extLst>
              <a:ext uri="{FF2B5EF4-FFF2-40B4-BE49-F238E27FC236}">
                <a16:creationId xmlns:a16="http://schemas.microsoft.com/office/drawing/2014/main" id="{E1E51BE3-4B56-C2AA-B1A5-79B9407B4449}"/>
              </a:ext>
            </a:extLst>
          </p:cNvPr>
          <p:cNvGrpSpPr/>
          <p:nvPr/>
        </p:nvGrpSpPr>
        <p:grpSpPr>
          <a:xfrm>
            <a:off x="30082691" y="17393220"/>
            <a:ext cx="2599304" cy="1946952"/>
            <a:chOff x="0" y="0"/>
            <a:chExt cx="3465739" cy="2595937"/>
          </a:xfrm>
        </p:grpSpPr>
        <p:sp>
          <p:nvSpPr>
            <p:cNvPr id="8" name="Freeform 8">
              <a:extLst>
                <a:ext uri="{FF2B5EF4-FFF2-40B4-BE49-F238E27FC236}">
                  <a16:creationId xmlns:a16="http://schemas.microsoft.com/office/drawing/2014/main" id="{01DFA843-9B33-DDFF-A65C-6AAEC10F91E5}"/>
                </a:ext>
              </a:extLst>
            </p:cNvPr>
            <p:cNvSpPr/>
            <p:nvPr/>
          </p:nvSpPr>
          <p:spPr>
            <a:xfrm>
              <a:off x="0" y="0"/>
              <a:ext cx="3465739" cy="2595937"/>
            </a:xfrm>
            <a:custGeom>
              <a:avLst/>
              <a:gdLst/>
              <a:ahLst/>
              <a:cxnLst/>
              <a:rect l="l" t="t" r="r" b="b"/>
              <a:pathLst>
                <a:path w="3465739" h="2595937">
                  <a:moveTo>
                    <a:pt x="0" y="0"/>
                  </a:moveTo>
                  <a:lnTo>
                    <a:pt x="3465739" y="0"/>
                  </a:lnTo>
                  <a:lnTo>
                    <a:pt x="3465739" y="2595937"/>
                  </a:lnTo>
                  <a:lnTo>
                    <a:pt x="0" y="259593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7">
                <a:extLst>
                  <a:ext uri="{96DAC541-7B7A-43D3-8B79-37D633B846F1}">
                    <asvg:svgBlip xmlns:asvg="http://schemas.microsoft.com/office/drawing/2016/SVG/main" r:embed="rId8"/>
                  </a:ext>
                </a:extLst>
              </a:blip>
              <a:stretch>
                <a:fillRect t="-16753" b="-16753"/>
              </a:stretch>
            </a:blipFill>
          </p:spPr>
          <p:txBody>
            <a:bodyPr/>
            <a:lstStyle/>
            <a:p>
              <a:endParaRPr lang="en-GB"/>
            </a:p>
          </p:txBody>
        </p:sp>
        <p:sp>
          <p:nvSpPr>
            <p:cNvPr id="9" name="TextBox 9">
              <a:extLst>
                <a:ext uri="{FF2B5EF4-FFF2-40B4-BE49-F238E27FC236}">
                  <a16:creationId xmlns:a16="http://schemas.microsoft.com/office/drawing/2014/main" id="{F1A39527-B26F-F9D0-584E-C83A3609486F}"/>
                </a:ext>
              </a:extLst>
            </p:cNvPr>
            <p:cNvSpPr txBox="1"/>
            <p:nvPr/>
          </p:nvSpPr>
          <p:spPr>
            <a:xfrm>
              <a:off x="98558" y="486377"/>
              <a:ext cx="3268623" cy="1913671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15364"/>
                </a:lnSpc>
              </a:pPr>
              <a:r>
                <a:rPr lang="en-US" sz="10974">
                  <a:solidFill>
                    <a:srgbClr val="FFFFFF"/>
                  </a:solidFill>
                  <a:latin typeface="League Spartan"/>
                  <a:ea typeface="League Spartan"/>
                  <a:cs typeface="League Spartan"/>
                  <a:sym typeface="League Spartan"/>
                </a:rPr>
                <a:t>Yr 4</a:t>
              </a:r>
            </a:p>
          </p:txBody>
        </p:sp>
      </p:grpSp>
      <p:grpSp>
        <p:nvGrpSpPr>
          <p:cNvPr id="10" name="Group 10">
            <a:extLst>
              <a:ext uri="{FF2B5EF4-FFF2-40B4-BE49-F238E27FC236}">
                <a16:creationId xmlns:a16="http://schemas.microsoft.com/office/drawing/2014/main" id="{40A9FB37-9A47-9C7C-1A59-E919C97A429A}"/>
              </a:ext>
            </a:extLst>
          </p:cNvPr>
          <p:cNvGrpSpPr/>
          <p:nvPr/>
        </p:nvGrpSpPr>
        <p:grpSpPr>
          <a:xfrm>
            <a:off x="37346293" y="15334847"/>
            <a:ext cx="2599304" cy="1946952"/>
            <a:chOff x="0" y="0"/>
            <a:chExt cx="3465739" cy="2595937"/>
          </a:xfrm>
        </p:grpSpPr>
        <p:sp>
          <p:nvSpPr>
            <p:cNvPr id="11" name="Freeform 11">
              <a:extLst>
                <a:ext uri="{FF2B5EF4-FFF2-40B4-BE49-F238E27FC236}">
                  <a16:creationId xmlns:a16="http://schemas.microsoft.com/office/drawing/2014/main" id="{D6661036-F7F1-5872-E4E2-81C8BED69C7F}"/>
                </a:ext>
              </a:extLst>
            </p:cNvPr>
            <p:cNvSpPr/>
            <p:nvPr/>
          </p:nvSpPr>
          <p:spPr>
            <a:xfrm>
              <a:off x="0" y="0"/>
              <a:ext cx="3465739" cy="2595937"/>
            </a:xfrm>
            <a:custGeom>
              <a:avLst/>
              <a:gdLst/>
              <a:ahLst/>
              <a:cxnLst/>
              <a:rect l="l" t="t" r="r" b="b"/>
              <a:pathLst>
                <a:path w="3465739" h="2595937">
                  <a:moveTo>
                    <a:pt x="0" y="0"/>
                  </a:moveTo>
                  <a:lnTo>
                    <a:pt x="3465739" y="0"/>
                  </a:lnTo>
                  <a:lnTo>
                    <a:pt x="3465739" y="2595937"/>
                  </a:lnTo>
                  <a:lnTo>
                    <a:pt x="0" y="259593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9">
                <a:extLst>
                  <a:ext uri="{96DAC541-7B7A-43D3-8B79-37D633B846F1}">
                    <asvg:svgBlip xmlns:asvg="http://schemas.microsoft.com/office/drawing/2016/SVG/main" r:embed="rId10"/>
                  </a:ext>
                </a:extLst>
              </a:blip>
              <a:stretch>
                <a:fillRect t="-16753" b="-16753"/>
              </a:stretch>
            </a:blipFill>
          </p:spPr>
          <p:txBody>
            <a:bodyPr/>
            <a:lstStyle/>
            <a:p>
              <a:endParaRPr lang="en-GB"/>
            </a:p>
          </p:txBody>
        </p:sp>
        <p:sp>
          <p:nvSpPr>
            <p:cNvPr id="12" name="TextBox 12">
              <a:extLst>
                <a:ext uri="{FF2B5EF4-FFF2-40B4-BE49-F238E27FC236}">
                  <a16:creationId xmlns:a16="http://schemas.microsoft.com/office/drawing/2014/main" id="{616C661F-367E-28A6-6B58-88234E23A59E}"/>
                </a:ext>
              </a:extLst>
            </p:cNvPr>
            <p:cNvSpPr txBox="1"/>
            <p:nvPr/>
          </p:nvSpPr>
          <p:spPr>
            <a:xfrm>
              <a:off x="98558" y="236358"/>
              <a:ext cx="3268623" cy="1913671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15364"/>
                </a:lnSpc>
              </a:pPr>
              <a:r>
                <a:rPr lang="en-US" sz="10974">
                  <a:solidFill>
                    <a:srgbClr val="FFFFFF"/>
                  </a:solidFill>
                  <a:latin typeface="League Spartan"/>
                  <a:ea typeface="League Spartan"/>
                  <a:cs typeface="League Spartan"/>
                  <a:sym typeface="League Spartan"/>
                </a:rPr>
                <a:t>Yr 5</a:t>
              </a:r>
            </a:p>
          </p:txBody>
        </p:sp>
      </p:grpSp>
      <p:sp>
        <p:nvSpPr>
          <p:cNvPr id="13" name="Freeform 13">
            <a:extLst>
              <a:ext uri="{FF2B5EF4-FFF2-40B4-BE49-F238E27FC236}">
                <a16:creationId xmlns:a16="http://schemas.microsoft.com/office/drawing/2014/main" id="{B014B5CC-4C0E-D2C6-B40B-EC42B5AA87F5}"/>
              </a:ext>
            </a:extLst>
          </p:cNvPr>
          <p:cNvSpPr/>
          <p:nvPr/>
        </p:nvSpPr>
        <p:spPr>
          <a:xfrm>
            <a:off x="44165334" y="17504631"/>
            <a:ext cx="2836523" cy="1946952"/>
          </a:xfrm>
          <a:custGeom>
            <a:avLst/>
            <a:gdLst/>
            <a:ahLst/>
            <a:cxnLst/>
            <a:rect l="l" t="t" r="r" b="b"/>
            <a:pathLst>
              <a:path w="2836523" h="1946952">
                <a:moveTo>
                  <a:pt x="0" y="0"/>
                </a:moveTo>
                <a:lnTo>
                  <a:pt x="2836523" y="0"/>
                </a:lnTo>
                <a:lnTo>
                  <a:pt x="2836523" y="1946952"/>
                </a:lnTo>
                <a:lnTo>
                  <a:pt x="0" y="1946952"/>
                </a:lnTo>
                <a:lnTo>
                  <a:pt x="0" y="0"/>
                </a:lnTo>
                <a:close/>
              </a:path>
            </a:pathLst>
          </a:custGeom>
          <a:blipFill>
            <a:blip r:embed="rId11">
              <a:extLst>
                <a:ext uri="{96DAC541-7B7A-43D3-8B79-37D633B846F1}">
                  <asvg:svgBlip xmlns:asvg="http://schemas.microsoft.com/office/drawing/2016/SVG/main" r:embed="rId12"/>
                </a:ext>
              </a:extLst>
            </a:blip>
            <a:stretch>
              <a:fillRect t="-22845" b="-22845"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4" name="TextBox 14">
            <a:extLst>
              <a:ext uri="{FF2B5EF4-FFF2-40B4-BE49-F238E27FC236}">
                <a16:creationId xmlns:a16="http://schemas.microsoft.com/office/drawing/2014/main" id="{FC9CBAD2-A5B5-B8BF-4711-4E217E866D10}"/>
              </a:ext>
            </a:extLst>
          </p:cNvPr>
          <p:cNvSpPr txBox="1"/>
          <p:nvPr/>
        </p:nvSpPr>
        <p:spPr>
          <a:xfrm>
            <a:off x="9502556" y="4260058"/>
            <a:ext cx="32862812" cy="177849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4502"/>
              </a:lnSpc>
            </a:pPr>
            <a:r>
              <a:rPr lang="en-US" sz="10358" dirty="0">
                <a:solidFill>
                  <a:srgbClr val="231F20"/>
                </a:solidFill>
                <a:latin typeface="League Spartan"/>
                <a:ea typeface="League Spartan"/>
                <a:cs typeface="League Spartan"/>
                <a:sym typeface="League Spartan"/>
              </a:rPr>
              <a:t>PE (athletics) PROGRESSION DOCUMENT</a:t>
            </a:r>
          </a:p>
        </p:txBody>
      </p:sp>
      <p:sp>
        <p:nvSpPr>
          <p:cNvPr id="15" name="TextBox 15">
            <a:extLst>
              <a:ext uri="{FF2B5EF4-FFF2-40B4-BE49-F238E27FC236}">
                <a16:creationId xmlns:a16="http://schemas.microsoft.com/office/drawing/2014/main" id="{C8DB4056-8F1A-627B-2EE8-1C4FC70DA553}"/>
              </a:ext>
            </a:extLst>
          </p:cNvPr>
          <p:cNvSpPr txBox="1"/>
          <p:nvPr/>
        </p:nvSpPr>
        <p:spPr>
          <a:xfrm>
            <a:off x="44245999" y="17890632"/>
            <a:ext cx="2675195" cy="144954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1930"/>
              </a:lnSpc>
            </a:pPr>
            <a:r>
              <a:rPr lang="en-US" sz="8521">
                <a:solidFill>
                  <a:srgbClr val="FFFFFF"/>
                </a:solidFill>
                <a:latin typeface="League Spartan"/>
                <a:ea typeface="League Spartan"/>
                <a:cs typeface="League Spartan"/>
                <a:sym typeface="League Spartan"/>
              </a:rPr>
              <a:t>Yr 6</a:t>
            </a:r>
          </a:p>
        </p:txBody>
      </p:sp>
      <p:sp>
        <p:nvSpPr>
          <p:cNvPr id="16" name="Freeform 16">
            <a:extLst>
              <a:ext uri="{FF2B5EF4-FFF2-40B4-BE49-F238E27FC236}">
                <a16:creationId xmlns:a16="http://schemas.microsoft.com/office/drawing/2014/main" id="{12069ED8-E6F5-EFCD-BE10-9A9374C01759}"/>
              </a:ext>
            </a:extLst>
          </p:cNvPr>
          <p:cNvSpPr/>
          <p:nvPr/>
        </p:nvSpPr>
        <p:spPr>
          <a:xfrm>
            <a:off x="1210710" y="15987083"/>
            <a:ext cx="24723253" cy="4759226"/>
          </a:xfrm>
          <a:custGeom>
            <a:avLst/>
            <a:gdLst/>
            <a:ahLst/>
            <a:cxnLst/>
            <a:rect l="l" t="t" r="r" b="b"/>
            <a:pathLst>
              <a:path w="24723253" h="4759226">
                <a:moveTo>
                  <a:pt x="0" y="0"/>
                </a:moveTo>
                <a:lnTo>
                  <a:pt x="24723252" y="0"/>
                </a:lnTo>
                <a:lnTo>
                  <a:pt x="24723252" y="4759226"/>
                </a:lnTo>
                <a:lnTo>
                  <a:pt x="0" y="4759226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alphaModFix amt="34000"/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grpSp>
        <p:nvGrpSpPr>
          <p:cNvPr id="17" name="Group 17">
            <a:extLst>
              <a:ext uri="{FF2B5EF4-FFF2-40B4-BE49-F238E27FC236}">
                <a16:creationId xmlns:a16="http://schemas.microsoft.com/office/drawing/2014/main" id="{250AF7FC-8FD0-959C-DABF-30A5C88FFD0F}"/>
              </a:ext>
            </a:extLst>
          </p:cNvPr>
          <p:cNvGrpSpPr/>
          <p:nvPr/>
        </p:nvGrpSpPr>
        <p:grpSpPr>
          <a:xfrm>
            <a:off x="786209" y="14526387"/>
            <a:ext cx="3785399" cy="1946952"/>
            <a:chOff x="0" y="0"/>
            <a:chExt cx="5047199" cy="2595937"/>
          </a:xfrm>
        </p:grpSpPr>
        <p:sp>
          <p:nvSpPr>
            <p:cNvPr id="18" name="Freeform 18">
              <a:extLst>
                <a:ext uri="{FF2B5EF4-FFF2-40B4-BE49-F238E27FC236}">
                  <a16:creationId xmlns:a16="http://schemas.microsoft.com/office/drawing/2014/main" id="{B4585A19-3587-D0F4-DCF4-2567B9E05713}"/>
                </a:ext>
              </a:extLst>
            </p:cNvPr>
            <p:cNvSpPr/>
            <p:nvPr/>
          </p:nvSpPr>
          <p:spPr>
            <a:xfrm>
              <a:off x="0" y="0"/>
              <a:ext cx="5047199" cy="2595937"/>
            </a:xfrm>
            <a:custGeom>
              <a:avLst/>
              <a:gdLst/>
              <a:ahLst/>
              <a:cxnLst/>
              <a:rect l="l" t="t" r="r" b="b"/>
              <a:pathLst>
                <a:path w="5047199" h="2595937">
                  <a:moveTo>
                    <a:pt x="0" y="0"/>
                  </a:moveTo>
                  <a:lnTo>
                    <a:pt x="5047199" y="0"/>
                  </a:lnTo>
                  <a:lnTo>
                    <a:pt x="5047199" y="2595937"/>
                  </a:lnTo>
                  <a:lnTo>
                    <a:pt x="0" y="259593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3">
                <a:extLst>
                  <a:ext uri="{96DAC541-7B7A-43D3-8B79-37D633B846F1}">
                    <asvg:svgBlip xmlns:asvg="http://schemas.microsoft.com/office/drawing/2016/SVG/main" r:embed="rId14"/>
                  </a:ext>
                </a:extLst>
              </a:blip>
              <a:stretch>
                <a:fillRect t="-47213" b="-47213"/>
              </a:stretch>
            </a:blipFill>
          </p:spPr>
          <p:txBody>
            <a:bodyPr/>
            <a:lstStyle/>
            <a:p>
              <a:endParaRPr lang="en-GB"/>
            </a:p>
          </p:txBody>
        </p:sp>
        <p:sp>
          <p:nvSpPr>
            <p:cNvPr id="19" name="TextBox 19">
              <a:extLst>
                <a:ext uri="{FF2B5EF4-FFF2-40B4-BE49-F238E27FC236}">
                  <a16:creationId xmlns:a16="http://schemas.microsoft.com/office/drawing/2014/main" id="{F1FC2E89-CB3A-3CB3-BC34-1754D9DFCF89}"/>
                </a:ext>
              </a:extLst>
            </p:cNvPr>
            <p:cNvSpPr txBox="1"/>
            <p:nvPr/>
          </p:nvSpPr>
          <p:spPr>
            <a:xfrm>
              <a:off x="488643" y="363768"/>
              <a:ext cx="4069912" cy="1913671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15364"/>
                </a:lnSpc>
              </a:pPr>
              <a:r>
                <a:rPr lang="en-US" sz="10974">
                  <a:solidFill>
                    <a:srgbClr val="FFFFFF"/>
                  </a:solidFill>
                  <a:latin typeface="League Spartan"/>
                  <a:ea typeface="League Spartan"/>
                  <a:cs typeface="League Spartan"/>
                  <a:sym typeface="League Spartan"/>
                </a:rPr>
                <a:t>EYFS</a:t>
              </a:r>
            </a:p>
          </p:txBody>
        </p:sp>
      </p:grpSp>
      <p:grpSp>
        <p:nvGrpSpPr>
          <p:cNvPr id="20" name="Group 20">
            <a:extLst>
              <a:ext uri="{FF2B5EF4-FFF2-40B4-BE49-F238E27FC236}">
                <a16:creationId xmlns:a16="http://schemas.microsoft.com/office/drawing/2014/main" id="{616897E0-714C-2DED-CBCF-829E1A6FE857}"/>
              </a:ext>
            </a:extLst>
          </p:cNvPr>
          <p:cNvGrpSpPr/>
          <p:nvPr/>
        </p:nvGrpSpPr>
        <p:grpSpPr>
          <a:xfrm>
            <a:off x="6327915" y="17342163"/>
            <a:ext cx="2421390" cy="1946952"/>
            <a:chOff x="0" y="0"/>
            <a:chExt cx="3228520" cy="2595937"/>
          </a:xfrm>
        </p:grpSpPr>
        <p:sp>
          <p:nvSpPr>
            <p:cNvPr id="21" name="Freeform 21">
              <a:extLst>
                <a:ext uri="{FF2B5EF4-FFF2-40B4-BE49-F238E27FC236}">
                  <a16:creationId xmlns:a16="http://schemas.microsoft.com/office/drawing/2014/main" id="{15FF1CBC-C430-AB34-47B9-B5A455A5E959}"/>
                </a:ext>
              </a:extLst>
            </p:cNvPr>
            <p:cNvSpPr/>
            <p:nvPr/>
          </p:nvSpPr>
          <p:spPr>
            <a:xfrm>
              <a:off x="0" y="0"/>
              <a:ext cx="3228520" cy="2595937"/>
            </a:xfrm>
            <a:custGeom>
              <a:avLst/>
              <a:gdLst/>
              <a:ahLst/>
              <a:cxnLst/>
              <a:rect l="l" t="t" r="r" b="b"/>
              <a:pathLst>
                <a:path w="3228520" h="2595937">
                  <a:moveTo>
                    <a:pt x="0" y="0"/>
                  </a:moveTo>
                  <a:lnTo>
                    <a:pt x="3228520" y="0"/>
                  </a:lnTo>
                  <a:lnTo>
                    <a:pt x="3228520" y="2595937"/>
                  </a:lnTo>
                  <a:lnTo>
                    <a:pt x="0" y="259593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5">
                <a:extLst>
                  <a:ext uri="{96DAC541-7B7A-43D3-8B79-37D633B846F1}">
                    <asvg:svgBlip xmlns:asvg="http://schemas.microsoft.com/office/drawing/2016/SVG/main" r:embed="rId16"/>
                  </a:ext>
                </a:extLst>
              </a:blip>
              <a:stretch>
                <a:fillRect t="-12184" b="-12184"/>
              </a:stretch>
            </a:blipFill>
          </p:spPr>
          <p:txBody>
            <a:bodyPr/>
            <a:lstStyle/>
            <a:p>
              <a:endParaRPr lang="en-GB"/>
            </a:p>
          </p:txBody>
        </p:sp>
        <p:sp>
          <p:nvSpPr>
            <p:cNvPr id="22" name="TextBox 22">
              <a:extLst>
                <a:ext uri="{FF2B5EF4-FFF2-40B4-BE49-F238E27FC236}">
                  <a16:creationId xmlns:a16="http://schemas.microsoft.com/office/drawing/2014/main" id="{7476F7F0-4546-8295-6003-5EC39AC58093}"/>
                </a:ext>
              </a:extLst>
            </p:cNvPr>
            <p:cNvSpPr txBox="1"/>
            <p:nvPr/>
          </p:nvSpPr>
          <p:spPr>
            <a:xfrm>
              <a:off x="91812" y="363768"/>
              <a:ext cx="3044897" cy="1913671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15364"/>
                </a:lnSpc>
              </a:pPr>
              <a:r>
                <a:rPr lang="en-US" sz="10974">
                  <a:solidFill>
                    <a:srgbClr val="FFFFFF"/>
                  </a:solidFill>
                  <a:latin typeface="League Spartan"/>
                  <a:ea typeface="League Spartan"/>
                  <a:cs typeface="League Spartan"/>
                  <a:sym typeface="League Spartan"/>
                </a:rPr>
                <a:t>Yr 1</a:t>
              </a:r>
            </a:p>
          </p:txBody>
        </p:sp>
      </p:grpSp>
      <p:grpSp>
        <p:nvGrpSpPr>
          <p:cNvPr id="23" name="Group 23">
            <a:extLst>
              <a:ext uri="{FF2B5EF4-FFF2-40B4-BE49-F238E27FC236}">
                <a16:creationId xmlns:a16="http://schemas.microsoft.com/office/drawing/2014/main" id="{9D2F8068-D369-1FF6-CCF7-D277A9E14607}"/>
              </a:ext>
            </a:extLst>
          </p:cNvPr>
          <p:cNvGrpSpPr/>
          <p:nvPr/>
        </p:nvGrpSpPr>
        <p:grpSpPr>
          <a:xfrm>
            <a:off x="13061133" y="15987083"/>
            <a:ext cx="3039327" cy="1946952"/>
            <a:chOff x="0" y="0"/>
            <a:chExt cx="4052436" cy="2595937"/>
          </a:xfrm>
        </p:grpSpPr>
        <p:sp>
          <p:nvSpPr>
            <p:cNvPr id="24" name="Freeform 24">
              <a:extLst>
                <a:ext uri="{FF2B5EF4-FFF2-40B4-BE49-F238E27FC236}">
                  <a16:creationId xmlns:a16="http://schemas.microsoft.com/office/drawing/2014/main" id="{C055BA74-BCBE-E36D-28F9-8C20DEB57FB7}"/>
                </a:ext>
              </a:extLst>
            </p:cNvPr>
            <p:cNvSpPr/>
            <p:nvPr/>
          </p:nvSpPr>
          <p:spPr>
            <a:xfrm>
              <a:off x="0" y="0"/>
              <a:ext cx="4052436" cy="2595937"/>
            </a:xfrm>
            <a:custGeom>
              <a:avLst/>
              <a:gdLst/>
              <a:ahLst/>
              <a:cxnLst/>
              <a:rect l="l" t="t" r="r" b="b"/>
              <a:pathLst>
                <a:path w="4052436" h="2595937">
                  <a:moveTo>
                    <a:pt x="0" y="0"/>
                  </a:moveTo>
                  <a:lnTo>
                    <a:pt x="4052436" y="0"/>
                  </a:lnTo>
                  <a:lnTo>
                    <a:pt x="4052436" y="2595937"/>
                  </a:lnTo>
                  <a:lnTo>
                    <a:pt x="0" y="259593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7">
                <a:extLst>
                  <a:ext uri="{96DAC541-7B7A-43D3-8B79-37D633B846F1}">
                    <asvg:svgBlip xmlns:asvg="http://schemas.microsoft.com/office/drawing/2016/SVG/main" r:embed="rId18"/>
                  </a:ext>
                </a:extLst>
              </a:blip>
              <a:stretch>
                <a:fillRect t="-28053" b="-28053"/>
              </a:stretch>
            </a:blipFill>
          </p:spPr>
          <p:txBody>
            <a:bodyPr/>
            <a:lstStyle/>
            <a:p>
              <a:endParaRPr lang="en-GB"/>
            </a:p>
          </p:txBody>
        </p:sp>
        <p:sp>
          <p:nvSpPr>
            <p:cNvPr id="25" name="TextBox 25">
              <a:extLst>
                <a:ext uri="{FF2B5EF4-FFF2-40B4-BE49-F238E27FC236}">
                  <a16:creationId xmlns:a16="http://schemas.microsoft.com/office/drawing/2014/main" id="{F486B6F5-320E-2F49-87F6-1722A7601C47}"/>
                </a:ext>
              </a:extLst>
            </p:cNvPr>
            <p:cNvSpPr txBox="1"/>
            <p:nvPr/>
          </p:nvSpPr>
          <p:spPr>
            <a:xfrm>
              <a:off x="115242" y="550082"/>
              <a:ext cx="3821951" cy="1913671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15364"/>
                </a:lnSpc>
              </a:pPr>
              <a:r>
                <a:rPr lang="en-US" sz="10974">
                  <a:solidFill>
                    <a:srgbClr val="FFFFFF"/>
                  </a:solidFill>
                  <a:latin typeface="League Spartan"/>
                  <a:ea typeface="League Spartan"/>
                  <a:cs typeface="League Spartan"/>
                  <a:sym typeface="League Spartan"/>
                </a:rPr>
                <a:t>Yr 2</a:t>
              </a:r>
            </a:p>
          </p:txBody>
        </p:sp>
      </p:grpSp>
      <p:grpSp>
        <p:nvGrpSpPr>
          <p:cNvPr id="26" name="Group 26">
            <a:extLst>
              <a:ext uri="{FF2B5EF4-FFF2-40B4-BE49-F238E27FC236}">
                <a16:creationId xmlns:a16="http://schemas.microsoft.com/office/drawing/2014/main" id="{20B1B21B-8B66-D430-93B5-7BFBB6CD54E6}"/>
              </a:ext>
            </a:extLst>
          </p:cNvPr>
          <p:cNvGrpSpPr/>
          <p:nvPr/>
        </p:nvGrpSpPr>
        <p:grpSpPr>
          <a:xfrm>
            <a:off x="21477301" y="15557678"/>
            <a:ext cx="2540000" cy="1946952"/>
            <a:chOff x="0" y="0"/>
            <a:chExt cx="3386666" cy="2595937"/>
          </a:xfrm>
        </p:grpSpPr>
        <p:sp>
          <p:nvSpPr>
            <p:cNvPr id="27" name="Freeform 27">
              <a:extLst>
                <a:ext uri="{FF2B5EF4-FFF2-40B4-BE49-F238E27FC236}">
                  <a16:creationId xmlns:a16="http://schemas.microsoft.com/office/drawing/2014/main" id="{DAE3F1C9-EBB4-34B7-121F-8B3895D12CAF}"/>
                </a:ext>
              </a:extLst>
            </p:cNvPr>
            <p:cNvSpPr/>
            <p:nvPr/>
          </p:nvSpPr>
          <p:spPr>
            <a:xfrm>
              <a:off x="0" y="0"/>
              <a:ext cx="3386666" cy="2595937"/>
            </a:xfrm>
            <a:custGeom>
              <a:avLst/>
              <a:gdLst/>
              <a:ahLst/>
              <a:cxnLst/>
              <a:rect l="l" t="t" r="r" b="b"/>
              <a:pathLst>
                <a:path w="3386666" h="2595937">
                  <a:moveTo>
                    <a:pt x="0" y="0"/>
                  </a:moveTo>
                  <a:lnTo>
                    <a:pt x="3386666" y="0"/>
                  </a:lnTo>
                  <a:lnTo>
                    <a:pt x="3386666" y="2595937"/>
                  </a:lnTo>
                  <a:lnTo>
                    <a:pt x="0" y="259593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9">
                <a:extLst>
                  <a:ext uri="{96DAC541-7B7A-43D3-8B79-37D633B846F1}">
                    <asvg:svgBlip xmlns:asvg="http://schemas.microsoft.com/office/drawing/2016/SVG/main" r:embed="rId20"/>
                  </a:ext>
                </a:extLst>
              </a:blip>
              <a:stretch>
                <a:fillRect t="-15230" b="-15230"/>
              </a:stretch>
            </a:blipFill>
          </p:spPr>
          <p:txBody>
            <a:bodyPr/>
            <a:lstStyle/>
            <a:p>
              <a:endParaRPr lang="en-GB"/>
            </a:p>
          </p:txBody>
        </p:sp>
        <p:sp>
          <p:nvSpPr>
            <p:cNvPr id="28" name="TextBox 28">
              <a:extLst>
                <a:ext uri="{FF2B5EF4-FFF2-40B4-BE49-F238E27FC236}">
                  <a16:creationId xmlns:a16="http://schemas.microsoft.com/office/drawing/2014/main" id="{A272732D-38E9-EA27-897B-29DF8A04C260}"/>
                </a:ext>
              </a:extLst>
            </p:cNvPr>
            <p:cNvSpPr txBox="1"/>
            <p:nvPr/>
          </p:nvSpPr>
          <p:spPr>
            <a:xfrm>
              <a:off x="96309" y="518230"/>
              <a:ext cx="3194048" cy="1913671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15364"/>
                </a:lnSpc>
              </a:pPr>
              <a:r>
                <a:rPr lang="en-US" sz="10974" dirty="0">
                  <a:solidFill>
                    <a:srgbClr val="FFFFFF"/>
                  </a:solidFill>
                  <a:latin typeface="League Spartan"/>
                  <a:ea typeface="League Spartan"/>
                  <a:cs typeface="League Spartan"/>
                  <a:sym typeface="League Spartan"/>
                </a:rPr>
                <a:t>Yr 3</a:t>
              </a:r>
            </a:p>
          </p:txBody>
        </p:sp>
      </p:grpSp>
      <p:sp>
        <p:nvSpPr>
          <p:cNvPr id="29" name="TextBox 29">
            <a:extLst>
              <a:ext uri="{FF2B5EF4-FFF2-40B4-BE49-F238E27FC236}">
                <a16:creationId xmlns:a16="http://schemas.microsoft.com/office/drawing/2014/main" id="{BBE0F63E-0D26-61FB-5C9B-BE840B204EDB}"/>
              </a:ext>
            </a:extLst>
          </p:cNvPr>
          <p:cNvSpPr txBox="1"/>
          <p:nvPr/>
        </p:nvSpPr>
        <p:spPr>
          <a:xfrm rot="-5400000">
            <a:off x="-3535443" y="31917644"/>
            <a:ext cx="15695057" cy="51904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299"/>
              </a:lnSpc>
            </a:pPr>
            <a:r>
              <a:rPr lang="en-US" sz="3071">
                <a:solidFill>
                  <a:srgbClr val="231F20"/>
                </a:solidFill>
                <a:latin typeface="League Spartan"/>
                <a:ea typeface="League Spartan"/>
                <a:cs typeface="League Spartan"/>
                <a:sym typeface="League Spartan"/>
              </a:rPr>
              <a:t>SKILLS PROGRESSION</a:t>
            </a:r>
          </a:p>
        </p:txBody>
      </p:sp>
      <p:sp>
        <p:nvSpPr>
          <p:cNvPr id="30" name="TextBox 30">
            <a:extLst>
              <a:ext uri="{FF2B5EF4-FFF2-40B4-BE49-F238E27FC236}">
                <a16:creationId xmlns:a16="http://schemas.microsoft.com/office/drawing/2014/main" id="{C8288D99-773D-30E0-6416-77DA1062D278}"/>
              </a:ext>
            </a:extLst>
          </p:cNvPr>
          <p:cNvSpPr txBox="1"/>
          <p:nvPr/>
        </p:nvSpPr>
        <p:spPr>
          <a:xfrm rot="-5400000">
            <a:off x="-15204593" y="12294552"/>
            <a:ext cx="31779244" cy="53554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354"/>
              </a:lnSpc>
            </a:pPr>
            <a:r>
              <a:rPr lang="en-US" sz="3110">
                <a:solidFill>
                  <a:srgbClr val="231F20"/>
                </a:solidFill>
                <a:latin typeface="League Spartan"/>
                <a:ea typeface="League Spartan"/>
                <a:cs typeface="League Spartan"/>
                <a:sym typeface="League Spartan"/>
              </a:rPr>
              <a:t>SKILLS PROGRESSION</a:t>
            </a:r>
          </a:p>
        </p:txBody>
      </p:sp>
      <p:sp>
        <p:nvSpPr>
          <p:cNvPr id="31" name="TextBox 31">
            <a:extLst>
              <a:ext uri="{FF2B5EF4-FFF2-40B4-BE49-F238E27FC236}">
                <a16:creationId xmlns:a16="http://schemas.microsoft.com/office/drawing/2014/main" id="{C2CD96BD-A3C6-2706-1EC9-E89C6FA7651B}"/>
              </a:ext>
            </a:extLst>
          </p:cNvPr>
          <p:cNvSpPr txBox="1"/>
          <p:nvPr/>
        </p:nvSpPr>
        <p:spPr>
          <a:xfrm rot="-5400000">
            <a:off x="-15204593" y="22460744"/>
            <a:ext cx="31779244" cy="53554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354"/>
              </a:lnSpc>
            </a:pPr>
            <a:r>
              <a:rPr lang="en-US" sz="3110">
                <a:solidFill>
                  <a:srgbClr val="231F20"/>
                </a:solidFill>
                <a:latin typeface="League Spartan"/>
                <a:ea typeface="League Spartan"/>
                <a:cs typeface="League Spartan"/>
                <a:sym typeface="League Spartan"/>
              </a:rPr>
              <a:t>KNOWLEDGE PROGRESSION</a:t>
            </a:r>
          </a:p>
        </p:txBody>
      </p:sp>
      <p:sp>
        <p:nvSpPr>
          <p:cNvPr id="32" name="TextBox 32">
            <a:extLst>
              <a:ext uri="{FF2B5EF4-FFF2-40B4-BE49-F238E27FC236}">
                <a16:creationId xmlns:a16="http://schemas.microsoft.com/office/drawing/2014/main" id="{FEDCDF4A-7DC6-2A88-19E1-4CA2DAE3169D}"/>
              </a:ext>
            </a:extLst>
          </p:cNvPr>
          <p:cNvSpPr txBox="1"/>
          <p:nvPr/>
        </p:nvSpPr>
        <p:spPr>
          <a:xfrm>
            <a:off x="1152691" y="20647573"/>
            <a:ext cx="4560636" cy="386477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lvl="0"/>
            <a:r>
              <a:rPr lang="en-GB" sz="2400" dirty="0">
                <a:solidFill>
                  <a:srgbClr val="FFC000"/>
                </a:solidFill>
                <a:latin typeface="ABeeZee Bold" panose="020B0604020202020204" charset="0"/>
              </a:rPr>
              <a:t>Know how to move safely in a shared space.</a:t>
            </a:r>
          </a:p>
          <a:p>
            <a:pPr lvl="0"/>
            <a:r>
              <a:rPr lang="en-GB" sz="2400" dirty="0">
                <a:solidFill>
                  <a:srgbClr val="FFC000"/>
                </a:solidFill>
                <a:latin typeface="ABeeZee Bold" panose="020B0604020202020204" charset="0"/>
              </a:rPr>
              <a:t>Understand simple concepts like fast/slow and near/far.</a:t>
            </a:r>
          </a:p>
          <a:p>
            <a:pPr lvl="0"/>
            <a:r>
              <a:rPr lang="en-GB" sz="2400" dirty="0">
                <a:solidFill>
                  <a:srgbClr val="FFC000"/>
                </a:solidFill>
                <a:latin typeface="ABeeZee Bold" panose="020B0604020202020204" charset="0"/>
              </a:rPr>
              <a:t>Begin to recognise different ways of travelling, jumping, and throwing.</a:t>
            </a:r>
          </a:p>
          <a:p>
            <a:endParaRPr lang="en-GB" dirty="0"/>
          </a:p>
          <a:p>
            <a:endParaRPr lang="en-GB" dirty="0"/>
          </a:p>
          <a:p>
            <a:pPr algn="l">
              <a:lnSpc>
                <a:spcPts val="2625"/>
              </a:lnSpc>
            </a:pPr>
            <a:endParaRPr lang="en-US" sz="2187" dirty="0">
              <a:solidFill>
                <a:srgbClr val="FFB615"/>
              </a:solidFill>
              <a:latin typeface="ABeeZee Bold"/>
              <a:ea typeface="ABeeZee Bold"/>
              <a:cs typeface="ABeeZee Bold"/>
              <a:sym typeface="ABeeZee Bold"/>
            </a:endParaRPr>
          </a:p>
          <a:p>
            <a:pPr algn="ctr">
              <a:lnSpc>
                <a:spcPts val="3319"/>
              </a:lnSpc>
            </a:pPr>
            <a:endParaRPr lang="en-US" sz="2187" dirty="0">
              <a:solidFill>
                <a:srgbClr val="FFB615"/>
              </a:solidFill>
              <a:latin typeface="ABeeZee Bold"/>
              <a:ea typeface="ABeeZee Bold"/>
              <a:cs typeface="ABeeZee Bold"/>
              <a:sym typeface="ABeeZee Bold"/>
            </a:endParaRPr>
          </a:p>
        </p:txBody>
      </p:sp>
      <p:sp>
        <p:nvSpPr>
          <p:cNvPr id="33" name="TextBox 33">
            <a:extLst>
              <a:ext uri="{FF2B5EF4-FFF2-40B4-BE49-F238E27FC236}">
                <a16:creationId xmlns:a16="http://schemas.microsoft.com/office/drawing/2014/main" id="{DAF9554A-3C7E-A9AE-47AA-0D7E3ED8C7CA}"/>
              </a:ext>
            </a:extLst>
          </p:cNvPr>
          <p:cNvSpPr txBox="1"/>
          <p:nvPr/>
        </p:nvSpPr>
        <p:spPr>
          <a:xfrm>
            <a:off x="1203580" y="9699522"/>
            <a:ext cx="4342228" cy="526599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lvl="0"/>
            <a:r>
              <a:rPr lang="en-GB" sz="2400" dirty="0">
                <a:solidFill>
                  <a:srgbClr val="FFC000"/>
                </a:solidFill>
                <a:latin typeface="ABeeZee Bold" panose="020B0604020202020204" charset="0"/>
              </a:rPr>
              <a:t>Run with increasing control, stopping and starting safely.</a:t>
            </a:r>
          </a:p>
          <a:p>
            <a:pPr lvl="0"/>
            <a:r>
              <a:rPr lang="en-GB" sz="2400" dirty="0">
                <a:solidFill>
                  <a:srgbClr val="FFC000"/>
                </a:solidFill>
                <a:latin typeface="ABeeZee Bold" panose="020B0604020202020204" charset="0"/>
              </a:rPr>
              <a:t>Explore different types of jumps (two‑footed, hopping, leaping).</a:t>
            </a:r>
          </a:p>
          <a:p>
            <a:pPr lvl="0"/>
            <a:r>
              <a:rPr lang="en-GB" sz="2400" dirty="0">
                <a:solidFill>
                  <a:srgbClr val="FFC000"/>
                </a:solidFill>
                <a:latin typeface="ABeeZee Bold" panose="020B0604020202020204" charset="0"/>
              </a:rPr>
              <a:t>Roll, push, or throw objects using two hands.</a:t>
            </a:r>
          </a:p>
          <a:p>
            <a:pPr lvl="0"/>
            <a:r>
              <a:rPr lang="en-GB" sz="2400" dirty="0">
                <a:solidFill>
                  <a:srgbClr val="FFC000"/>
                </a:solidFill>
                <a:latin typeface="ABeeZee Bold" panose="020B0604020202020204" charset="0"/>
              </a:rPr>
              <a:t>Begin to aim at large targets.</a:t>
            </a:r>
          </a:p>
          <a:p>
            <a:pPr lvl="0"/>
            <a:r>
              <a:rPr lang="en-GB" sz="2400" dirty="0">
                <a:solidFill>
                  <a:srgbClr val="FFC000"/>
                </a:solidFill>
                <a:latin typeface="ABeeZee Bold" panose="020B0604020202020204" charset="0"/>
              </a:rPr>
              <a:t>Take part in simple races and activities with growing confidence.</a:t>
            </a:r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pPr algn="ctr">
              <a:lnSpc>
                <a:spcPts val="3054"/>
              </a:lnSpc>
            </a:pPr>
            <a:endParaRPr lang="en-US" sz="2174" dirty="0">
              <a:solidFill>
                <a:srgbClr val="FFB615"/>
              </a:solidFill>
              <a:latin typeface="ABeeZee Bold"/>
              <a:ea typeface="ABeeZee Bold"/>
              <a:cs typeface="ABeeZee Bold"/>
              <a:sym typeface="ABeeZee Bold"/>
            </a:endParaRPr>
          </a:p>
        </p:txBody>
      </p:sp>
      <p:sp>
        <p:nvSpPr>
          <p:cNvPr id="34" name="TextBox 34">
            <a:extLst>
              <a:ext uri="{FF2B5EF4-FFF2-40B4-BE49-F238E27FC236}">
                <a16:creationId xmlns:a16="http://schemas.microsoft.com/office/drawing/2014/main" id="{9E7C57D6-863A-74FD-D130-C4C6D9590FA5}"/>
              </a:ext>
            </a:extLst>
          </p:cNvPr>
          <p:cNvSpPr txBox="1"/>
          <p:nvPr/>
        </p:nvSpPr>
        <p:spPr>
          <a:xfrm>
            <a:off x="6448404" y="21446794"/>
            <a:ext cx="4560636" cy="390068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lvl="0"/>
            <a:r>
              <a:rPr lang="en-GB" sz="2400" dirty="0">
                <a:solidFill>
                  <a:srgbClr val="FF0000"/>
                </a:solidFill>
                <a:latin typeface="ABeeZee Bold" panose="020B0604020202020204" charset="0"/>
              </a:rPr>
              <a:t>Know what makes a run faster (pumping arms, looking forward).</a:t>
            </a:r>
          </a:p>
          <a:p>
            <a:pPr lvl="0"/>
            <a:r>
              <a:rPr lang="en-GB" sz="2400" dirty="0">
                <a:solidFill>
                  <a:srgbClr val="FF0000"/>
                </a:solidFill>
                <a:latin typeface="ABeeZee Bold" panose="020B0604020202020204" charset="0"/>
              </a:rPr>
              <a:t>Understand how to land safely when jumping.</a:t>
            </a:r>
          </a:p>
          <a:p>
            <a:pPr lvl="0"/>
            <a:r>
              <a:rPr lang="en-GB" sz="2400" dirty="0">
                <a:solidFill>
                  <a:srgbClr val="FF0000"/>
                </a:solidFill>
                <a:latin typeface="ABeeZee Bold" panose="020B0604020202020204" charset="0"/>
              </a:rPr>
              <a:t>Know that different objects can be thrown in different ways.</a:t>
            </a:r>
          </a:p>
          <a:p>
            <a:endParaRPr lang="en-GB" sz="2400" dirty="0">
              <a:solidFill>
                <a:srgbClr val="FF0000"/>
              </a:solidFill>
              <a:latin typeface="ABeeZee Bold" panose="020B0604020202020204" charset="0"/>
            </a:endParaRPr>
          </a:p>
          <a:p>
            <a:endParaRPr lang="en-GB" dirty="0"/>
          </a:p>
          <a:p>
            <a:endParaRPr lang="en-GB" dirty="0"/>
          </a:p>
          <a:p>
            <a:pPr algn="ctr">
              <a:lnSpc>
                <a:spcPts val="3319"/>
              </a:lnSpc>
            </a:pPr>
            <a:endParaRPr lang="en-US" sz="2187" dirty="0">
              <a:solidFill>
                <a:srgbClr val="FF2315"/>
              </a:solidFill>
              <a:latin typeface="ABeeZee Bold"/>
              <a:ea typeface="ABeeZee Bold"/>
              <a:cs typeface="ABeeZee Bold"/>
              <a:sym typeface="ABeeZee Bold"/>
            </a:endParaRPr>
          </a:p>
        </p:txBody>
      </p:sp>
      <p:sp>
        <p:nvSpPr>
          <p:cNvPr id="35" name="TextBox 35">
            <a:extLst>
              <a:ext uri="{FF2B5EF4-FFF2-40B4-BE49-F238E27FC236}">
                <a16:creationId xmlns:a16="http://schemas.microsoft.com/office/drawing/2014/main" id="{A514339F-2238-2B52-A8FB-0CF7073E27F2}"/>
              </a:ext>
            </a:extLst>
          </p:cNvPr>
          <p:cNvSpPr txBox="1"/>
          <p:nvPr/>
        </p:nvSpPr>
        <p:spPr>
          <a:xfrm>
            <a:off x="5985568" y="12403754"/>
            <a:ext cx="5170493" cy="485774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2625"/>
              </a:lnSpc>
            </a:pPr>
            <a:r>
              <a:rPr lang="en-US" sz="2400" dirty="0">
                <a:solidFill>
                  <a:srgbClr val="FF0000"/>
                </a:solidFill>
                <a:latin typeface="ABeeZee Bold" panose="020B0604020202020204" charset="0"/>
                <a:ea typeface="ABeeZee Bold"/>
                <a:cs typeface="ABeeZee Bold"/>
                <a:sym typeface="ABeeZee Bold"/>
              </a:rPr>
              <a:t>I can :</a:t>
            </a:r>
          </a:p>
          <a:p>
            <a:pPr lvl="0"/>
            <a:r>
              <a:rPr lang="en-GB" sz="2400" dirty="0">
                <a:solidFill>
                  <a:srgbClr val="FF0000"/>
                </a:solidFill>
                <a:latin typeface="ABeeZee Bold" panose="020B0604020202020204" charset="0"/>
              </a:rPr>
              <a:t>Run at different speeds and change direction with control.</a:t>
            </a:r>
          </a:p>
          <a:p>
            <a:pPr lvl="0"/>
            <a:r>
              <a:rPr lang="en-GB" sz="2400" dirty="0">
                <a:solidFill>
                  <a:srgbClr val="FF0000"/>
                </a:solidFill>
                <a:latin typeface="ABeeZee Bold" panose="020B0604020202020204" charset="0"/>
              </a:rPr>
              <a:t>Jump for height and distance using two feet.</a:t>
            </a:r>
          </a:p>
          <a:p>
            <a:pPr lvl="0"/>
            <a:r>
              <a:rPr lang="en-GB" sz="2400" dirty="0">
                <a:solidFill>
                  <a:srgbClr val="FF0000"/>
                </a:solidFill>
                <a:latin typeface="ABeeZee Bold" panose="020B0604020202020204" charset="0"/>
              </a:rPr>
              <a:t>Throw underarm with increasing accuracy.</a:t>
            </a:r>
          </a:p>
          <a:p>
            <a:pPr lvl="0"/>
            <a:r>
              <a:rPr lang="en-GB" sz="2400" dirty="0">
                <a:solidFill>
                  <a:srgbClr val="FF0000"/>
                </a:solidFill>
                <a:latin typeface="ABeeZee Bold" panose="020B0604020202020204" charset="0"/>
              </a:rPr>
              <a:t>Begin to use overarm throwing actions.</a:t>
            </a:r>
          </a:p>
          <a:p>
            <a:pPr lvl="0"/>
            <a:r>
              <a:rPr lang="en-GB" sz="2400" dirty="0">
                <a:solidFill>
                  <a:srgbClr val="FF0000"/>
                </a:solidFill>
                <a:latin typeface="ABeeZee Bold" panose="020B0604020202020204" charset="0"/>
              </a:rPr>
              <a:t>Take part in simple relays and follow basic rules.</a:t>
            </a:r>
          </a:p>
          <a:p>
            <a:endParaRPr lang="en-GB" dirty="0"/>
          </a:p>
          <a:p>
            <a:endParaRPr lang="en-GB" dirty="0"/>
          </a:p>
          <a:p>
            <a:endParaRPr lang="en-GB" dirty="0"/>
          </a:p>
        </p:txBody>
      </p:sp>
      <p:sp>
        <p:nvSpPr>
          <p:cNvPr id="36" name="TextBox 36">
            <a:extLst>
              <a:ext uri="{FF2B5EF4-FFF2-40B4-BE49-F238E27FC236}">
                <a16:creationId xmlns:a16="http://schemas.microsoft.com/office/drawing/2014/main" id="{97EB5766-F171-46EE-885C-EB5E0FFDB978}"/>
              </a:ext>
            </a:extLst>
          </p:cNvPr>
          <p:cNvSpPr txBox="1"/>
          <p:nvPr/>
        </p:nvSpPr>
        <p:spPr>
          <a:xfrm>
            <a:off x="11299580" y="12119023"/>
            <a:ext cx="7574743" cy="408316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2627"/>
              </a:lnSpc>
            </a:pPr>
            <a:r>
              <a:rPr lang="en-GB" sz="2400" dirty="0">
                <a:solidFill>
                  <a:srgbClr val="00B050"/>
                </a:solidFill>
                <a:latin typeface="ABeeZee Bold" panose="020B0604020202020204" charset="0"/>
              </a:rPr>
              <a:t>I can:</a:t>
            </a:r>
          </a:p>
          <a:p>
            <a:pPr lvl="0"/>
            <a:r>
              <a:rPr lang="en-GB" sz="2400" dirty="0">
                <a:solidFill>
                  <a:srgbClr val="00B050"/>
                </a:solidFill>
                <a:latin typeface="ABeeZee Bold" panose="020B0604020202020204" charset="0"/>
              </a:rPr>
              <a:t>Run with improved coordination and control.</a:t>
            </a:r>
          </a:p>
          <a:p>
            <a:pPr lvl="0"/>
            <a:r>
              <a:rPr lang="en-GB" sz="2400" dirty="0">
                <a:solidFill>
                  <a:srgbClr val="00B050"/>
                </a:solidFill>
                <a:latin typeface="ABeeZee Bold" panose="020B0604020202020204" charset="0"/>
              </a:rPr>
              <a:t>Jump for distance using a short run‑up.</a:t>
            </a:r>
          </a:p>
          <a:p>
            <a:pPr lvl="0"/>
            <a:r>
              <a:rPr lang="en-GB" sz="2400" dirty="0">
                <a:solidFill>
                  <a:srgbClr val="00B050"/>
                </a:solidFill>
                <a:latin typeface="ABeeZee Bold" panose="020B0604020202020204" charset="0"/>
              </a:rPr>
              <a:t>Throw overarm with developing accuracy and technique.</a:t>
            </a:r>
          </a:p>
          <a:p>
            <a:pPr lvl="0"/>
            <a:r>
              <a:rPr lang="en-GB" sz="2400" dirty="0">
                <a:solidFill>
                  <a:srgbClr val="00B050"/>
                </a:solidFill>
                <a:latin typeface="ABeeZee Bold" panose="020B0604020202020204" charset="0"/>
              </a:rPr>
              <a:t>Aim for targets at different distances.</a:t>
            </a:r>
          </a:p>
          <a:p>
            <a:pPr lvl="0"/>
            <a:r>
              <a:rPr lang="en-GB" sz="2400" dirty="0">
                <a:solidFill>
                  <a:srgbClr val="00B050"/>
                </a:solidFill>
                <a:latin typeface="ABeeZee Bold" panose="020B0604020202020204" charset="0"/>
              </a:rPr>
              <a:t>Work with a partner to measure or compare performances.</a:t>
            </a:r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pPr algn="l">
              <a:lnSpc>
                <a:spcPts val="2627"/>
              </a:lnSpc>
            </a:pPr>
            <a:endParaRPr lang="en-US" sz="2189" dirty="0">
              <a:solidFill>
                <a:srgbClr val="316602"/>
              </a:solidFill>
              <a:latin typeface="ABeeZee Bold"/>
              <a:ea typeface="ABeeZee Bold"/>
              <a:cs typeface="ABeeZee Bold"/>
              <a:sym typeface="ABeeZee Bold"/>
            </a:endParaRPr>
          </a:p>
        </p:txBody>
      </p:sp>
      <p:sp>
        <p:nvSpPr>
          <p:cNvPr id="37" name="TextBox 37">
            <a:extLst>
              <a:ext uri="{FF2B5EF4-FFF2-40B4-BE49-F238E27FC236}">
                <a16:creationId xmlns:a16="http://schemas.microsoft.com/office/drawing/2014/main" id="{86A49000-9AC6-F7DA-B818-66D56021A750}"/>
              </a:ext>
            </a:extLst>
          </p:cNvPr>
          <p:cNvSpPr txBox="1"/>
          <p:nvPr/>
        </p:nvSpPr>
        <p:spPr>
          <a:xfrm>
            <a:off x="12154569" y="20349365"/>
            <a:ext cx="4560636" cy="387798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lvl="0"/>
            <a:r>
              <a:rPr lang="en-GB" sz="2400" dirty="0">
                <a:solidFill>
                  <a:srgbClr val="00B050"/>
                </a:solidFill>
                <a:latin typeface="ABeeZee Bold" panose="020B0604020202020204" charset="0"/>
              </a:rPr>
              <a:t>Understand how to pace themselves over short distances.</a:t>
            </a:r>
          </a:p>
          <a:p>
            <a:pPr lvl="0"/>
            <a:r>
              <a:rPr lang="en-GB" sz="2400" dirty="0">
                <a:solidFill>
                  <a:srgbClr val="00B050"/>
                </a:solidFill>
                <a:latin typeface="ABeeZee Bold" panose="020B0604020202020204" charset="0"/>
              </a:rPr>
              <a:t>Know how to prepare for a jump (bend knees, swing arms).</a:t>
            </a:r>
          </a:p>
          <a:p>
            <a:pPr lvl="0"/>
            <a:r>
              <a:rPr lang="en-GB" sz="2400" dirty="0">
                <a:solidFill>
                  <a:srgbClr val="00B050"/>
                </a:solidFill>
                <a:latin typeface="ABeeZee Bold" panose="020B0604020202020204" charset="0"/>
              </a:rPr>
              <a:t>Recognise how to improve accuracy when throwing.</a:t>
            </a:r>
          </a:p>
          <a:p>
            <a:endParaRPr lang="en-GB" sz="2400" dirty="0">
              <a:solidFill>
                <a:srgbClr val="00B050"/>
              </a:solidFill>
              <a:latin typeface="ABeeZee Bold" panose="020B0604020202020204" charset="0"/>
            </a:endParaRPr>
          </a:p>
          <a:p>
            <a:endParaRPr lang="en-GB" sz="2400" dirty="0">
              <a:solidFill>
                <a:srgbClr val="00B050"/>
              </a:solidFill>
              <a:latin typeface="ABeeZee Bold" panose="020B0604020202020204" charset="0"/>
            </a:endParaRPr>
          </a:p>
          <a:p>
            <a:endParaRPr lang="en-GB" dirty="0"/>
          </a:p>
          <a:p>
            <a:endParaRPr lang="en-GB" dirty="0"/>
          </a:p>
        </p:txBody>
      </p:sp>
      <p:sp>
        <p:nvSpPr>
          <p:cNvPr id="38" name="TextBox 38">
            <a:extLst>
              <a:ext uri="{FF2B5EF4-FFF2-40B4-BE49-F238E27FC236}">
                <a16:creationId xmlns:a16="http://schemas.microsoft.com/office/drawing/2014/main" id="{3764A35F-0AD9-3127-FE70-8DAA897EEA22}"/>
              </a:ext>
            </a:extLst>
          </p:cNvPr>
          <p:cNvSpPr txBox="1"/>
          <p:nvPr/>
        </p:nvSpPr>
        <p:spPr>
          <a:xfrm>
            <a:off x="19479796" y="11437837"/>
            <a:ext cx="7665111" cy="362195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2650"/>
              </a:lnSpc>
            </a:pPr>
            <a:r>
              <a:rPr lang="en-US" sz="2400" dirty="0">
                <a:solidFill>
                  <a:srgbClr val="0070C0"/>
                </a:solidFill>
                <a:latin typeface="ABeeZee Bold" panose="020B0604020202020204" charset="0"/>
                <a:ea typeface="ABeeZee Bold"/>
                <a:cs typeface="ABeeZee Bold"/>
                <a:sym typeface="ABeeZee Bold"/>
              </a:rPr>
              <a:t>I can:</a:t>
            </a:r>
          </a:p>
          <a:p>
            <a:pPr lvl="0"/>
            <a:r>
              <a:rPr lang="en-GB" sz="2400" dirty="0">
                <a:solidFill>
                  <a:srgbClr val="0070C0"/>
                </a:solidFill>
                <a:latin typeface="ABeeZee Bold" panose="020B0604020202020204" charset="0"/>
              </a:rPr>
              <a:t>Sprint with improved posture and arm drive.</a:t>
            </a:r>
          </a:p>
          <a:p>
            <a:pPr lvl="0"/>
            <a:r>
              <a:rPr lang="en-GB" sz="2400" dirty="0">
                <a:solidFill>
                  <a:srgbClr val="0070C0"/>
                </a:solidFill>
                <a:latin typeface="ABeeZee Bold" panose="020B0604020202020204" charset="0"/>
              </a:rPr>
              <a:t>Run over longer distances with simple pacing.</a:t>
            </a:r>
          </a:p>
          <a:p>
            <a:pPr lvl="0"/>
            <a:r>
              <a:rPr lang="en-GB" sz="2400" dirty="0">
                <a:solidFill>
                  <a:srgbClr val="0070C0"/>
                </a:solidFill>
                <a:latin typeface="ABeeZee Bold" panose="020B0604020202020204" charset="0"/>
              </a:rPr>
              <a:t>Perform standing long jump and vertical jump with control.</a:t>
            </a:r>
          </a:p>
          <a:p>
            <a:pPr lvl="0"/>
            <a:r>
              <a:rPr lang="en-GB" sz="2400" dirty="0">
                <a:solidFill>
                  <a:srgbClr val="0070C0"/>
                </a:solidFill>
                <a:latin typeface="ABeeZee Bold" panose="020B0604020202020204" charset="0"/>
              </a:rPr>
              <a:t>Throw a variety of objects (foam javelin, beanbag, discus‑style) with technique.</a:t>
            </a:r>
          </a:p>
          <a:p>
            <a:pPr lvl="0"/>
            <a:r>
              <a:rPr lang="en-GB" sz="2400" dirty="0">
                <a:solidFill>
                  <a:srgbClr val="0070C0"/>
                </a:solidFill>
                <a:latin typeface="ABeeZee Bold" panose="020B0604020202020204" charset="0"/>
              </a:rPr>
              <a:t>Begin to take part in simple athletic events and record results.</a:t>
            </a:r>
          </a:p>
          <a:p>
            <a:pPr>
              <a:lnSpc>
                <a:spcPts val="2650"/>
              </a:lnSpc>
            </a:pPr>
            <a:endParaRPr lang="en-GB" dirty="0">
              <a:solidFill>
                <a:srgbClr val="0070C0"/>
              </a:solidFill>
              <a:latin typeface="ABeeZee Bold" panose="020B0604020202020204" charset="0"/>
            </a:endParaRPr>
          </a:p>
        </p:txBody>
      </p:sp>
      <p:sp>
        <p:nvSpPr>
          <p:cNvPr id="39" name="TextBox 39">
            <a:extLst>
              <a:ext uri="{FF2B5EF4-FFF2-40B4-BE49-F238E27FC236}">
                <a16:creationId xmlns:a16="http://schemas.microsoft.com/office/drawing/2014/main" id="{01A6B050-CF02-4B37-CE2E-B5717B0AE94E}"/>
              </a:ext>
            </a:extLst>
          </p:cNvPr>
          <p:cNvSpPr txBox="1"/>
          <p:nvPr/>
        </p:nvSpPr>
        <p:spPr>
          <a:xfrm>
            <a:off x="20676037" y="20925676"/>
            <a:ext cx="5187513" cy="301589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r>
              <a:rPr lang="en-GB" sz="2400" b="1" dirty="0">
                <a:solidFill>
                  <a:srgbClr val="0070C0"/>
                </a:solidFill>
                <a:latin typeface="ABeeZee Bold" panose="020B0604020202020204" charset="0"/>
              </a:rPr>
              <a:t>Knowledge</a:t>
            </a:r>
            <a:endParaRPr lang="en-GB" sz="2400" dirty="0">
              <a:solidFill>
                <a:srgbClr val="0070C0"/>
              </a:solidFill>
              <a:latin typeface="ABeeZee Bold" panose="020B0604020202020204" charset="0"/>
            </a:endParaRPr>
          </a:p>
          <a:p>
            <a:pPr lvl="0"/>
            <a:r>
              <a:rPr lang="en-GB" sz="2400" dirty="0">
                <a:solidFill>
                  <a:srgbClr val="0070C0"/>
                </a:solidFill>
                <a:latin typeface="ABeeZee Bold" panose="020B0604020202020204" charset="0"/>
              </a:rPr>
              <a:t>Know basic techniques for sprinting, jumping, and throwing.</a:t>
            </a:r>
          </a:p>
          <a:p>
            <a:pPr lvl="0"/>
            <a:r>
              <a:rPr lang="en-GB" sz="2400" dirty="0">
                <a:solidFill>
                  <a:srgbClr val="0070C0"/>
                </a:solidFill>
                <a:latin typeface="ABeeZee Bold" panose="020B0604020202020204" charset="0"/>
              </a:rPr>
              <a:t>Understand how to use arms and legs effectively when sprinting.</a:t>
            </a:r>
          </a:p>
          <a:p>
            <a:pPr lvl="0"/>
            <a:r>
              <a:rPr lang="en-GB" sz="2400" dirty="0">
                <a:solidFill>
                  <a:srgbClr val="0070C0"/>
                </a:solidFill>
                <a:latin typeface="ABeeZee Bold" panose="020B0604020202020204" charset="0"/>
              </a:rPr>
              <a:t>Know how to measure performance fairly.</a:t>
            </a:r>
          </a:p>
          <a:p>
            <a:pPr algn="ctr">
              <a:lnSpc>
                <a:spcPts val="3653"/>
              </a:lnSpc>
            </a:pPr>
            <a:endParaRPr lang="en-US" sz="2189" dirty="0">
              <a:solidFill>
                <a:srgbClr val="0070C0"/>
              </a:solidFill>
              <a:latin typeface="ABeeZee Bold" panose="020B0604020202020204" charset="0"/>
              <a:ea typeface="ABeeZee Bold"/>
              <a:cs typeface="ABeeZee Bold"/>
              <a:sym typeface="ABeeZee Bold"/>
            </a:endParaRPr>
          </a:p>
        </p:txBody>
      </p:sp>
      <p:sp>
        <p:nvSpPr>
          <p:cNvPr id="40" name="TextBox 40">
            <a:extLst>
              <a:ext uri="{FF2B5EF4-FFF2-40B4-BE49-F238E27FC236}">
                <a16:creationId xmlns:a16="http://schemas.microsoft.com/office/drawing/2014/main" id="{85A91E65-3596-6B29-6528-0A017DC5162C}"/>
              </a:ext>
            </a:extLst>
          </p:cNvPr>
          <p:cNvSpPr txBox="1"/>
          <p:nvPr/>
        </p:nvSpPr>
        <p:spPr>
          <a:xfrm>
            <a:off x="27917308" y="21446794"/>
            <a:ext cx="6320384" cy="221599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lvl="0"/>
            <a:r>
              <a:rPr lang="en-GB" sz="2400" dirty="0">
                <a:solidFill>
                  <a:srgbClr val="7030A0"/>
                </a:solidFill>
                <a:latin typeface="ABeeZee Bold" panose="020B0604020202020204" charset="0"/>
              </a:rPr>
              <a:t>Understand how to use pacing strategies for middle‑distance running.</a:t>
            </a:r>
          </a:p>
          <a:p>
            <a:pPr lvl="0"/>
            <a:r>
              <a:rPr lang="en-GB" sz="2400" dirty="0">
                <a:solidFill>
                  <a:srgbClr val="7030A0"/>
                </a:solidFill>
                <a:latin typeface="ABeeZee Bold" panose="020B0604020202020204" charset="0"/>
              </a:rPr>
              <a:t>Know how to generate power in jumps and throws.</a:t>
            </a:r>
          </a:p>
          <a:p>
            <a:pPr lvl="0"/>
            <a:r>
              <a:rPr lang="en-GB" sz="2400" dirty="0">
                <a:solidFill>
                  <a:srgbClr val="7030A0"/>
                </a:solidFill>
                <a:latin typeface="ABeeZee Bold" panose="020B0604020202020204" charset="0"/>
              </a:rPr>
              <a:t>Understand how to evaluate and improve performance.</a:t>
            </a:r>
          </a:p>
        </p:txBody>
      </p:sp>
      <p:sp>
        <p:nvSpPr>
          <p:cNvPr id="41" name="TextBox 41">
            <a:extLst>
              <a:ext uri="{FF2B5EF4-FFF2-40B4-BE49-F238E27FC236}">
                <a16:creationId xmlns:a16="http://schemas.microsoft.com/office/drawing/2014/main" id="{2E283034-B47A-88B6-E528-939562D74184}"/>
              </a:ext>
            </a:extLst>
          </p:cNvPr>
          <p:cNvSpPr txBox="1"/>
          <p:nvPr/>
        </p:nvSpPr>
        <p:spPr>
          <a:xfrm>
            <a:off x="28326662" y="12562326"/>
            <a:ext cx="6819938" cy="3990836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l">
              <a:lnSpc>
                <a:spcPts val="2573"/>
              </a:lnSpc>
            </a:pPr>
            <a:r>
              <a:rPr lang="en-US" sz="2400" dirty="0">
                <a:solidFill>
                  <a:srgbClr val="7030A0"/>
                </a:solidFill>
                <a:latin typeface="ABeeZee Bold" panose="020B0604020202020204" charset="0"/>
                <a:ea typeface="ABeeZee Bold"/>
                <a:cs typeface="ABeeZee Bold"/>
                <a:sym typeface="ABeeZee Bold"/>
              </a:rPr>
              <a:t>I can: </a:t>
            </a:r>
          </a:p>
          <a:p>
            <a:pPr algn="l">
              <a:lnSpc>
                <a:spcPts val="2573"/>
              </a:lnSpc>
            </a:pPr>
            <a:endParaRPr lang="en-US" sz="2400" dirty="0">
              <a:solidFill>
                <a:srgbClr val="7030A0"/>
              </a:solidFill>
              <a:latin typeface="ABeeZee Bold" panose="020B0604020202020204" charset="0"/>
              <a:ea typeface="ABeeZee Bold"/>
              <a:cs typeface="ABeeZee Bold"/>
              <a:sym typeface="ABeeZee Bold"/>
            </a:endParaRPr>
          </a:p>
          <a:p>
            <a:pPr lvl="0"/>
            <a:r>
              <a:rPr lang="en-GB" sz="2400" dirty="0">
                <a:solidFill>
                  <a:srgbClr val="7030A0"/>
                </a:solidFill>
                <a:latin typeface="ABeeZee Bold" panose="020B0604020202020204" charset="0"/>
              </a:rPr>
              <a:t>Sprint with consistent technique and improved acceleration.</a:t>
            </a:r>
          </a:p>
          <a:p>
            <a:pPr lvl="0"/>
            <a:r>
              <a:rPr lang="en-GB" sz="2400" dirty="0">
                <a:solidFill>
                  <a:srgbClr val="7030A0"/>
                </a:solidFill>
                <a:latin typeface="ABeeZee Bold" panose="020B0604020202020204" charset="0"/>
              </a:rPr>
              <a:t>Maintain a steady pace over longer distances.</a:t>
            </a:r>
          </a:p>
          <a:p>
            <a:pPr lvl="0"/>
            <a:r>
              <a:rPr lang="en-GB" sz="2400" dirty="0">
                <a:solidFill>
                  <a:srgbClr val="7030A0"/>
                </a:solidFill>
                <a:latin typeface="ABeeZee Bold" panose="020B0604020202020204" charset="0"/>
              </a:rPr>
              <a:t>Perform long jump with a controlled run‑up and take‑off.</a:t>
            </a:r>
          </a:p>
          <a:p>
            <a:pPr lvl="0"/>
            <a:r>
              <a:rPr lang="en-GB" sz="2400" dirty="0">
                <a:solidFill>
                  <a:srgbClr val="7030A0"/>
                </a:solidFill>
                <a:latin typeface="ABeeZee Bold" panose="020B0604020202020204" charset="0"/>
              </a:rPr>
              <a:t>Throw with greater power and accuracy using correct technique.</a:t>
            </a:r>
          </a:p>
          <a:p>
            <a:pPr lvl="0"/>
            <a:r>
              <a:rPr lang="en-GB" sz="2400" dirty="0">
                <a:solidFill>
                  <a:srgbClr val="7030A0"/>
                </a:solidFill>
                <a:latin typeface="ABeeZee Bold" panose="020B0604020202020204" charset="0"/>
              </a:rPr>
              <a:t>Work in teams for relay events, including baton passing.</a:t>
            </a:r>
          </a:p>
        </p:txBody>
      </p:sp>
      <p:sp>
        <p:nvSpPr>
          <p:cNvPr id="42" name="TextBox 42">
            <a:extLst>
              <a:ext uri="{FF2B5EF4-FFF2-40B4-BE49-F238E27FC236}">
                <a16:creationId xmlns:a16="http://schemas.microsoft.com/office/drawing/2014/main" id="{1C78C478-2CE4-7BC4-DDBE-B9BDC4A2E879}"/>
              </a:ext>
            </a:extLst>
          </p:cNvPr>
          <p:cNvSpPr txBox="1"/>
          <p:nvPr/>
        </p:nvSpPr>
        <p:spPr>
          <a:xfrm>
            <a:off x="44091933" y="21132310"/>
            <a:ext cx="5545926" cy="291874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lvl="0"/>
            <a:r>
              <a:rPr lang="en-GB" sz="2400" dirty="0">
                <a:solidFill>
                  <a:srgbClr val="FF66FF"/>
                </a:solidFill>
                <a:latin typeface="ABeeZee Bold" panose="020B0604020202020204" charset="0"/>
              </a:rPr>
              <a:t>Understand how to prepare for and perform in a range of athletic events.</a:t>
            </a:r>
          </a:p>
          <a:p>
            <a:pPr lvl="0"/>
            <a:r>
              <a:rPr lang="en-GB" sz="2400" dirty="0">
                <a:solidFill>
                  <a:srgbClr val="FF66FF"/>
                </a:solidFill>
                <a:latin typeface="ABeeZee Bold" panose="020B0604020202020204" charset="0"/>
              </a:rPr>
              <a:t>Know how to refine technique for maximum efficiency and performance.</a:t>
            </a:r>
          </a:p>
          <a:p>
            <a:pPr lvl="0"/>
            <a:r>
              <a:rPr lang="en-GB" sz="2400" dirty="0">
                <a:solidFill>
                  <a:srgbClr val="FF66FF"/>
                </a:solidFill>
                <a:latin typeface="ABeeZee Bold" panose="020B0604020202020204" charset="0"/>
              </a:rPr>
              <a:t>Understand how to set goals and evaluate progress.</a:t>
            </a:r>
          </a:p>
          <a:p>
            <a:pPr lvl="0"/>
            <a:r>
              <a:rPr lang="en-GB" sz="2400" dirty="0">
                <a:solidFill>
                  <a:srgbClr val="FF66FF"/>
                </a:solidFill>
                <a:latin typeface="ABeeZee Bold" panose="020B0604020202020204" charset="0"/>
              </a:rPr>
              <a:t>.</a:t>
            </a:r>
          </a:p>
          <a:p>
            <a:pPr algn="l">
              <a:lnSpc>
                <a:spcPts val="2627"/>
              </a:lnSpc>
            </a:pPr>
            <a:endParaRPr lang="en-US" sz="2189" dirty="0">
              <a:solidFill>
                <a:srgbClr val="FF66C4"/>
              </a:solidFill>
              <a:latin typeface="ABeeZee Bold"/>
              <a:ea typeface="ABeeZee Bold"/>
              <a:cs typeface="ABeeZee Bold"/>
              <a:sym typeface="ABeeZee Bold"/>
            </a:endParaRPr>
          </a:p>
        </p:txBody>
      </p:sp>
      <p:sp>
        <p:nvSpPr>
          <p:cNvPr id="43" name="TextBox 43">
            <a:extLst>
              <a:ext uri="{FF2B5EF4-FFF2-40B4-BE49-F238E27FC236}">
                <a16:creationId xmlns:a16="http://schemas.microsoft.com/office/drawing/2014/main" id="{8B98AA40-9039-FB4F-5742-08A3ED359725}"/>
              </a:ext>
            </a:extLst>
          </p:cNvPr>
          <p:cNvSpPr txBox="1"/>
          <p:nvPr/>
        </p:nvSpPr>
        <p:spPr>
          <a:xfrm>
            <a:off x="43796248" y="11040947"/>
            <a:ext cx="7074546" cy="509883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2625"/>
              </a:lnSpc>
            </a:pPr>
            <a:r>
              <a:rPr lang="en-US" sz="2400" dirty="0">
                <a:solidFill>
                  <a:srgbClr val="FF66FF"/>
                </a:solidFill>
                <a:latin typeface="ABeeZee Bold" panose="020B0604020202020204" charset="0"/>
                <a:ea typeface="ABeeZee Bold"/>
                <a:cs typeface="ABeeZee Bold"/>
                <a:sym typeface="ABeeZee Bold"/>
              </a:rPr>
              <a:t>·I can:</a:t>
            </a:r>
          </a:p>
          <a:p>
            <a:pPr lvl="0"/>
            <a:r>
              <a:rPr lang="en-GB" sz="2400" dirty="0">
                <a:solidFill>
                  <a:srgbClr val="FF66FF"/>
                </a:solidFill>
                <a:latin typeface="ABeeZee Bold" panose="020B0604020202020204" charset="0"/>
              </a:rPr>
              <a:t>Sprint with excellent technique, acceleration, and finish.</a:t>
            </a:r>
          </a:p>
          <a:p>
            <a:pPr lvl="0"/>
            <a:r>
              <a:rPr lang="en-GB" sz="2400" dirty="0">
                <a:solidFill>
                  <a:srgbClr val="FF66FF"/>
                </a:solidFill>
                <a:latin typeface="ABeeZee Bold" panose="020B0604020202020204" charset="0"/>
              </a:rPr>
              <a:t>Pace effectively over sustained distances, adjusting strategy as needed.</a:t>
            </a:r>
          </a:p>
          <a:p>
            <a:pPr lvl="0"/>
            <a:r>
              <a:rPr lang="en-GB" sz="2400" dirty="0">
                <a:solidFill>
                  <a:srgbClr val="FF66FF"/>
                </a:solidFill>
                <a:latin typeface="ABeeZee Bold" panose="020B0604020202020204" charset="0"/>
              </a:rPr>
              <a:t>Perform long jump, triple‑jump basics, or high jump with control and accuracy.</a:t>
            </a:r>
          </a:p>
          <a:p>
            <a:pPr lvl="0"/>
            <a:r>
              <a:rPr lang="en-GB" sz="2400" dirty="0">
                <a:solidFill>
                  <a:srgbClr val="FF66FF"/>
                </a:solidFill>
                <a:latin typeface="ABeeZee Bold" panose="020B0604020202020204" charset="0"/>
              </a:rPr>
              <a:t>Throw with power, accuracy, and event‑specific technique.</a:t>
            </a:r>
          </a:p>
          <a:p>
            <a:pPr lvl="0"/>
            <a:r>
              <a:rPr lang="en-GB" sz="2400" dirty="0">
                <a:solidFill>
                  <a:srgbClr val="FF66FF"/>
                </a:solidFill>
                <a:latin typeface="ABeeZee Bold" panose="020B0604020202020204" charset="0"/>
              </a:rPr>
              <a:t>Compete in relay events with precise timing and teamwork.</a:t>
            </a:r>
          </a:p>
          <a:p>
            <a:pPr lvl="0"/>
            <a:r>
              <a:rPr lang="en-GB" sz="2400" dirty="0">
                <a:solidFill>
                  <a:srgbClr val="FF66FF"/>
                </a:solidFill>
                <a:latin typeface="ABeeZee Bold" panose="020B0604020202020204" charset="0"/>
              </a:rPr>
              <a:t>Record, analyse, and improve personal performance.</a:t>
            </a:r>
          </a:p>
          <a:p>
            <a:pPr>
              <a:lnSpc>
                <a:spcPts val="2625"/>
              </a:lnSpc>
            </a:pPr>
            <a:endParaRPr lang="en-US" sz="2187" dirty="0">
              <a:solidFill>
                <a:srgbClr val="FF66C4"/>
              </a:solidFill>
              <a:latin typeface="ABeeZee Bold"/>
              <a:ea typeface="ABeeZee Bold"/>
              <a:cs typeface="ABeeZee Bold"/>
              <a:sym typeface="ABeeZee Bold"/>
            </a:endParaRPr>
          </a:p>
        </p:txBody>
      </p:sp>
      <p:sp>
        <p:nvSpPr>
          <p:cNvPr id="44" name="TextBox 44">
            <a:extLst>
              <a:ext uri="{FF2B5EF4-FFF2-40B4-BE49-F238E27FC236}">
                <a16:creationId xmlns:a16="http://schemas.microsoft.com/office/drawing/2014/main" id="{27D8C9DF-D10F-4669-6245-E6E3A9EB1AA3}"/>
              </a:ext>
            </a:extLst>
          </p:cNvPr>
          <p:cNvSpPr txBox="1"/>
          <p:nvPr/>
        </p:nvSpPr>
        <p:spPr>
          <a:xfrm>
            <a:off x="35969678" y="19698977"/>
            <a:ext cx="5292185" cy="254941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lvl="0"/>
            <a:r>
              <a:rPr lang="en-GB" sz="2400" dirty="0">
                <a:solidFill>
                  <a:srgbClr val="002060"/>
                </a:solidFill>
                <a:latin typeface="ABeeZee Bold" panose="020B0604020202020204" charset="0"/>
              </a:rPr>
              <a:t>Know how to adjust technique for different athletic events.</a:t>
            </a:r>
          </a:p>
          <a:p>
            <a:pPr lvl="0"/>
            <a:r>
              <a:rPr lang="en-GB" sz="2400" dirty="0">
                <a:solidFill>
                  <a:srgbClr val="002060"/>
                </a:solidFill>
                <a:latin typeface="ABeeZee Bold" panose="020B0604020202020204" charset="0"/>
              </a:rPr>
              <a:t>Understand how to use rhythm and timing in running and jumping.</a:t>
            </a:r>
          </a:p>
          <a:p>
            <a:pPr lvl="0"/>
            <a:r>
              <a:rPr lang="en-GB" sz="2400" dirty="0">
                <a:solidFill>
                  <a:srgbClr val="002060"/>
                </a:solidFill>
                <a:latin typeface="ABeeZee Bold" panose="020B0604020202020204" charset="0"/>
              </a:rPr>
              <a:t>Know how to analyse performance and identify strengths.</a:t>
            </a:r>
          </a:p>
          <a:p>
            <a:pPr algn="l">
              <a:lnSpc>
                <a:spcPts val="2627"/>
              </a:lnSpc>
            </a:pPr>
            <a:endParaRPr lang="en-US" sz="2189" dirty="0">
              <a:solidFill>
                <a:srgbClr val="4F298A"/>
              </a:solidFill>
              <a:latin typeface="ABeeZee Bold"/>
              <a:ea typeface="ABeeZee Bold"/>
              <a:cs typeface="ABeeZee Bold"/>
              <a:sym typeface="ABeeZee Bold"/>
            </a:endParaRPr>
          </a:p>
        </p:txBody>
      </p:sp>
      <p:sp>
        <p:nvSpPr>
          <p:cNvPr id="45" name="TextBox 45">
            <a:extLst>
              <a:ext uri="{FF2B5EF4-FFF2-40B4-BE49-F238E27FC236}">
                <a16:creationId xmlns:a16="http://schemas.microsoft.com/office/drawing/2014/main" id="{0AA337D8-981B-3F2E-0031-A63C41E188C9}"/>
              </a:ext>
            </a:extLst>
          </p:cNvPr>
          <p:cNvSpPr txBox="1"/>
          <p:nvPr/>
        </p:nvSpPr>
        <p:spPr>
          <a:xfrm>
            <a:off x="35775964" y="11495893"/>
            <a:ext cx="6819938" cy="402674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2625"/>
              </a:lnSpc>
            </a:pPr>
            <a:r>
              <a:rPr lang="en-US" sz="2400" dirty="0">
                <a:solidFill>
                  <a:srgbClr val="002060"/>
                </a:solidFill>
                <a:latin typeface="ABeeZee Bold" panose="020B0604020202020204" charset="0"/>
                <a:ea typeface="ABeeZee Bold"/>
                <a:cs typeface="ABeeZee Bold"/>
                <a:sym typeface="ABeeZee Bold"/>
              </a:rPr>
              <a:t>·I can:</a:t>
            </a:r>
          </a:p>
          <a:p>
            <a:pPr lvl="0"/>
            <a:r>
              <a:rPr lang="en-GB" sz="2400" dirty="0">
                <a:solidFill>
                  <a:srgbClr val="002060"/>
                </a:solidFill>
                <a:latin typeface="ABeeZee Bold" panose="020B0604020202020204" charset="0"/>
              </a:rPr>
              <a:t>Sprint with efficient stride length and arm action.</a:t>
            </a:r>
          </a:p>
          <a:p>
            <a:pPr lvl="0"/>
            <a:r>
              <a:rPr lang="en-GB" sz="2400" dirty="0">
                <a:solidFill>
                  <a:srgbClr val="002060"/>
                </a:solidFill>
                <a:latin typeface="ABeeZee Bold" panose="020B0604020202020204" charset="0"/>
              </a:rPr>
              <a:t>Use advanced pacing strategies for middle‑distance events.</a:t>
            </a:r>
          </a:p>
          <a:p>
            <a:pPr lvl="0"/>
            <a:r>
              <a:rPr lang="en-GB" sz="2400" dirty="0">
                <a:solidFill>
                  <a:srgbClr val="002060"/>
                </a:solidFill>
                <a:latin typeface="ABeeZee Bold" panose="020B0604020202020204" charset="0"/>
              </a:rPr>
              <a:t>Perform long jump and high jump techniques with improved form.</a:t>
            </a:r>
          </a:p>
          <a:p>
            <a:pPr lvl="0"/>
            <a:r>
              <a:rPr lang="en-GB" sz="2400" dirty="0">
                <a:solidFill>
                  <a:srgbClr val="002060"/>
                </a:solidFill>
                <a:latin typeface="ABeeZee Bold" panose="020B0604020202020204" charset="0"/>
              </a:rPr>
              <a:t>Throw with increased power using rotational or run‑up techniques (age‑appropriate).</a:t>
            </a:r>
          </a:p>
          <a:p>
            <a:pPr lvl="0"/>
            <a:r>
              <a:rPr lang="en-GB" sz="2400" dirty="0">
                <a:solidFill>
                  <a:srgbClr val="002060"/>
                </a:solidFill>
                <a:latin typeface="ABeeZee Bold" panose="020B0604020202020204" charset="0"/>
              </a:rPr>
              <a:t>Work effectively in relay teams, using smooth baton exchanges.</a:t>
            </a:r>
          </a:p>
        </p:txBody>
      </p:sp>
      <p:sp>
        <p:nvSpPr>
          <p:cNvPr id="46" name="Rectangle 1">
            <a:extLst>
              <a:ext uri="{FF2B5EF4-FFF2-40B4-BE49-F238E27FC236}">
                <a16:creationId xmlns:a16="http://schemas.microsoft.com/office/drawing/2014/main" id="{B6AA1F78-BA5F-FC74-782A-B67D80B8883E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511175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Know how to move safely in a shared space.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Understand simple rules such as stopping on a signal or taking turns.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Begin to recognise what it means to be part of a team.</a:t>
            </a:r>
          </a:p>
        </p:txBody>
      </p:sp>
      <p:sp>
        <p:nvSpPr>
          <p:cNvPr id="47" name="Rectangle 2">
            <a:extLst>
              <a:ext uri="{FF2B5EF4-FFF2-40B4-BE49-F238E27FC236}">
                <a16:creationId xmlns:a16="http://schemas.microsoft.com/office/drawing/2014/main" id="{6A849305-E1E9-BCB2-47E8-97155BC23D11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" y="152400"/>
            <a:ext cx="511175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Know how to move safely in a shared space.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Understand simple rules such as stopping on a signal or taking turns.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Begin to recognise what it means to be part of a team.</a:t>
            </a:r>
          </a:p>
        </p:txBody>
      </p:sp>
      <p:sp>
        <p:nvSpPr>
          <p:cNvPr id="48" name="Rectangle 3">
            <a:extLst>
              <a:ext uri="{FF2B5EF4-FFF2-40B4-BE49-F238E27FC236}">
                <a16:creationId xmlns:a16="http://schemas.microsoft.com/office/drawing/2014/main" id="{A2DDE50E-FB47-56C5-74D4-54D45BFF5CD1}"/>
              </a:ext>
            </a:extLst>
          </p:cNvPr>
          <p:cNvSpPr>
            <a:spLocks noChangeArrowheads="1"/>
          </p:cNvSpPr>
          <p:nvPr/>
        </p:nvSpPr>
        <p:spPr bwMode="auto">
          <a:xfrm>
            <a:off x="304800" y="304800"/>
            <a:ext cx="511175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Know how to move safely in a shared space.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Understand simple rules such as stopping on a signal or taking turns.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Begin to recognise what it means to be part of a team.</a:t>
            </a:r>
          </a:p>
        </p:txBody>
      </p:sp>
    </p:spTree>
    <p:extLst>
      <p:ext uri="{BB962C8B-B14F-4D97-AF65-F5344CB8AC3E}">
        <p14:creationId xmlns:p14="http://schemas.microsoft.com/office/powerpoint/2010/main" val="174877732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6E6E6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B4A9C851-8381-82BD-38BA-F278A5CF9DC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>
            <a:extLst>
              <a:ext uri="{FF2B5EF4-FFF2-40B4-BE49-F238E27FC236}">
                <a16:creationId xmlns:a16="http://schemas.microsoft.com/office/drawing/2014/main" id="{C13E4B52-1B0E-AA8B-477A-BC03A38D6F37}"/>
              </a:ext>
            </a:extLst>
          </p:cNvPr>
          <p:cNvSpPr/>
          <p:nvPr/>
        </p:nvSpPr>
        <p:spPr>
          <a:xfrm>
            <a:off x="314583" y="3399581"/>
            <a:ext cx="3809401" cy="2937989"/>
          </a:xfrm>
          <a:custGeom>
            <a:avLst/>
            <a:gdLst/>
            <a:ahLst/>
            <a:cxnLst/>
            <a:rect l="l" t="t" r="r" b="b"/>
            <a:pathLst>
              <a:path w="3809401" h="2937989">
                <a:moveTo>
                  <a:pt x="0" y="0"/>
                </a:moveTo>
                <a:lnTo>
                  <a:pt x="3809401" y="0"/>
                </a:lnTo>
                <a:lnTo>
                  <a:pt x="3809401" y="2937989"/>
                </a:lnTo>
                <a:lnTo>
                  <a:pt x="0" y="2937989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r="-2235"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3" name="Freeform 3">
            <a:extLst>
              <a:ext uri="{FF2B5EF4-FFF2-40B4-BE49-F238E27FC236}">
                <a16:creationId xmlns:a16="http://schemas.microsoft.com/office/drawing/2014/main" id="{D3033BB6-8575-B5F0-81CB-548AABB77541}"/>
              </a:ext>
            </a:extLst>
          </p:cNvPr>
          <p:cNvSpPr/>
          <p:nvPr/>
        </p:nvSpPr>
        <p:spPr>
          <a:xfrm>
            <a:off x="48442647" y="4020497"/>
            <a:ext cx="2214568" cy="2214568"/>
          </a:xfrm>
          <a:custGeom>
            <a:avLst/>
            <a:gdLst/>
            <a:ahLst/>
            <a:cxnLst/>
            <a:rect l="l" t="t" r="r" b="b"/>
            <a:pathLst>
              <a:path w="2214568" h="2214568">
                <a:moveTo>
                  <a:pt x="0" y="0"/>
                </a:moveTo>
                <a:lnTo>
                  <a:pt x="2214568" y="0"/>
                </a:lnTo>
                <a:lnTo>
                  <a:pt x="2214568" y="2214568"/>
                </a:lnTo>
                <a:lnTo>
                  <a:pt x="0" y="2214568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4" name="TextBox 4">
            <a:extLst>
              <a:ext uri="{FF2B5EF4-FFF2-40B4-BE49-F238E27FC236}">
                <a16:creationId xmlns:a16="http://schemas.microsoft.com/office/drawing/2014/main" id="{0ABAB8F8-8B67-BB06-F28B-E2F7BDEDC02D}"/>
              </a:ext>
            </a:extLst>
          </p:cNvPr>
          <p:cNvSpPr txBox="1"/>
          <p:nvPr/>
        </p:nvSpPr>
        <p:spPr>
          <a:xfrm>
            <a:off x="1356985" y="6225540"/>
            <a:ext cx="14743475" cy="174017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4969"/>
              </a:lnSpc>
            </a:pPr>
            <a:endParaRPr dirty="0"/>
          </a:p>
          <a:p>
            <a:pPr marL="676198" lvl="1" indent="-338099" algn="l">
              <a:lnSpc>
                <a:spcPts val="3758"/>
              </a:lnSpc>
              <a:buFont typeface="Arial"/>
              <a:buChar char="•"/>
            </a:pPr>
            <a:r>
              <a:rPr lang="en-US" sz="3131" dirty="0">
                <a:solidFill>
                  <a:srgbClr val="000000"/>
                </a:solidFill>
                <a:latin typeface="ABeeZee Bold"/>
                <a:ea typeface="ABeeZee Bold"/>
                <a:cs typeface="ABeeZee Bold"/>
                <a:sym typeface="ABeeZee Bold"/>
              </a:rPr>
              <a:t>Music enrichment: Young Voices, Choir</a:t>
            </a:r>
          </a:p>
          <a:p>
            <a:pPr algn="ctr">
              <a:lnSpc>
                <a:spcPts val="4969"/>
              </a:lnSpc>
            </a:pPr>
            <a:endParaRPr lang="en-US" sz="3131" dirty="0">
              <a:solidFill>
                <a:srgbClr val="000000"/>
              </a:solidFill>
              <a:latin typeface="ABeeZee Bold"/>
              <a:ea typeface="ABeeZee Bold"/>
              <a:cs typeface="ABeeZee Bold"/>
              <a:sym typeface="ABeeZee Bold"/>
            </a:endParaRPr>
          </a:p>
        </p:txBody>
      </p:sp>
      <p:sp>
        <p:nvSpPr>
          <p:cNvPr id="5" name="TextBox 5">
            <a:extLst>
              <a:ext uri="{FF2B5EF4-FFF2-40B4-BE49-F238E27FC236}">
                <a16:creationId xmlns:a16="http://schemas.microsoft.com/office/drawing/2014/main" id="{55089844-D87A-7D84-BEFF-95D7784CD249}"/>
              </a:ext>
            </a:extLst>
          </p:cNvPr>
          <p:cNvSpPr txBox="1"/>
          <p:nvPr/>
        </p:nvSpPr>
        <p:spPr>
          <a:xfrm rot="-5400000">
            <a:off x="-14930658" y="7244888"/>
            <a:ext cx="31779244" cy="108341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354"/>
              </a:lnSpc>
            </a:pPr>
            <a:r>
              <a:rPr lang="en-US" sz="3110">
                <a:solidFill>
                  <a:srgbClr val="231F20"/>
                </a:solidFill>
                <a:latin typeface="League Spartan"/>
                <a:ea typeface="League Spartan"/>
                <a:cs typeface="League Spartan"/>
                <a:sym typeface="League Spartan"/>
              </a:rPr>
              <a:t>WHOLE SCHOOL</a:t>
            </a:r>
          </a:p>
          <a:p>
            <a:pPr algn="ctr">
              <a:lnSpc>
                <a:spcPts val="4354"/>
              </a:lnSpc>
            </a:pPr>
            <a:r>
              <a:rPr lang="en-US" sz="3110">
                <a:solidFill>
                  <a:srgbClr val="231F20"/>
                </a:solidFill>
                <a:latin typeface="League Spartan"/>
                <a:ea typeface="League Spartan"/>
                <a:cs typeface="League Spartan"/>
                <a:sym typeface="League Spartan"/>
              </a:rPr>
              <a:t>INITATIVES:</a:t>
            </a:r>
          </a:p>
        </p:txBody>
      </p:sp>
      <p:sp>
        <p:nvSpPr>
          <p:cNvPr id="6" name="Freeform 6">
            <a:extLst>
              <a:ext uri="{FF2B5EF4-FFF2-40B4-BE49-F238E27FC236}">
                <a16:creationId xmlns:a16="http://schemas.microsoft.com/office/drawing/2014/main" id="{C6465069-2F9F-90BE-F695-09E944E4F8CF}"/>
              </a:ext>
            </a:extLst>
          </p:cNvPr>
          <p:cNvSpPr/>
          <p:nvPr/>
        </p:nvSpPr>
        <p:spPr>
          <a:xfrm>
            <a:off x="25933962" y="15987083"/>
            <a:ext cx="24723253" cy="4759226"/>
          </a:xfrm>
          <a:custGeom>
            <a:avLst/>
            <a:gdLst/>
            <a:ahLst/>
            <a:cxnLst/>
            <a:rect l="l" t="t" r="r" b="b"/>
            <a:pathLst>
              <a:path w="24723253" h="4759226">
                <a:moveTo>
                  <a:pt x="0" y="0"/>
                </a:moveTo>
                <a:lnTo>
                  <a:pt x="24723253" y="0"/>
                </a:lnTo>
                <a:lnTo>
                  <a:pt x="24723253" y="4759226"/>
                </a:lnTo>
                <a:lnTo>
                  <a:pt x="0" y="4759226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alphaModFix amt="34000"/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grpSp>
        <p:nvGrpSpPr>
          <p:cNvPr id="7" name="Group 7">
            <a:extLst>
              <a:ext uri="{FF2B5EF4-FFF2-40B4-BE49-F238E27FC236}">
                <a16:creationId xmlns:a16="http://schemas.microsoft.com/office/drawing/2014/main" id="{9B95EF59-3CE7-611D-6436-BA49D1D63135}"/>
              </a:ext>
            </a:extLst>
          </p:cNvPr>
          <p:cNvGrpSpPr/>
          <p:nvPr/>
        </p:nvGrpSpPr>
        <p:grpSpPr>
          <a:xfrm>
            <a:off x="30082691" y="17393220"/>
            <a:ext cx="2599304" cy="1946952"/>
            <a:chOff x="0" y="0"/>
            <a:chExt cx="3465739" cy="2595937"/>
          </a:xfrm>
        </p:grpSpPr>
        <p:sp>
          <p:nvSpPr>
            <p:cNvPr id="8" name="Freeform 8">
              <a:extLst>
                <a:ext uri="{FF2B5EF4-FFF2-40B4-BE49-F238E27FC236}">
                  <a16:creationId xmlns:a16="http://schemas.microsoft.com/office/drawing/2014/main" id="{E561535D-8DA4-463E-1E6E-CFB228A60723}"/>
                </a:ext>
              </a:extLst>
            </p:cNvPr>
            <p:cNvSpPr/>
            <p:nvPr/>
          </p:nvSpPr>
          <p:spPr>
            <a:xfrm>
              <a:off x="0" y="0"/>
              <a:ext cx="3465739" cy="2595937"/>
            </a:xfrm>
            <a:custGeom>
              <a:avLst/>
              <a:gdLst/>
              <a:ahLst/>
              <a:cxnLst/>
              <a:rect l="l" t="t" r="r" b="b"/>
              <a:pathLst>
                <a:path w="3465739" h="2595937">
                  <a:moveTo>
                    <a:pt x="0" y="0"/>
                  </a:moveTo>
                  <a:lnTo>
                    <a:pt x="3465739" y="0"/>
                  </a:lnTo>
                  <a:lnTo>
                    <a:pt x="3465739" y="2595937"/>
                  </a:lnTo>
                  <a:lnTo>
                    <a:pt x="0" y="259593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7">
                <a:extLst>
                  <a:ext uri="{96DAC541-7B7A-43D3-8B79-37D633B846F1}">
                    <asvg:svgBlip xmlns:asvg="http://schemas.microsoft.com/office/drawing/2016/SVG/main" r:embed="rId8"/>
                  </a:ext>
                </a:extLst>
              </a:blip>
              <a:stretch>
                <a:fillRect t="-16753" b="-16753"/>
              </a:stretch>
            </a:blipFill>
          </p:spPr>
          <p:txBody>
            <a:bodyPr/>
            <a:lstStyle/>
            <a:p>
              <a:endParaRPr lang="en-GB"/>
            </a:p>
          </p:txBody>
        </p:sp>
        <p:sp>
          <p:nvSpPr>
            <p:cNvPr id="9" name="TextBox 9">
              <a:extLst>
                <a:ext uri="{FF2B5EF4-FFF2-40B4-BE49-F238E27FC236}">
                  <a16:creationId xmlns:a16="http://schemas.microsoft.com/office/drawing/2014/main" id="{055A0A9A-EA6F-7BA0-E622-833A507E6FD1}"/>
                </a:ext>
              </a:extLst>
            </p:cNvPr>
            <p:cNvSpPr txBox="1"/>
            <p:nvPr/>
          </p:nvSpPr>
          <p:spPr>
            <a:xfrm>
              <a:off x="98558" y="486377"/>
              <a:ext cx="3268623" cy="1913671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15364"/>
                </a:lnSpc>
              </a:pPr>
              <a:r>
                <a:rPr lang="en-US" sz="10974">
                  <a:solidFill>
                    <a:srgbClr val="FFFFFF"/>
                  </a:solidFill>
                  <a:latin typeface="League Spartan"/>
                  <a:ea typeface="League Spartan"/>
                  <a:cs typeface="League Spartan"/>
                  <a:sym typeface="League Spartan"/>
                </a:rPr>
                <a:t>Yr 4</a:t>
              </a:r>
            </a:p>
          </p:txBody>
        </p:sp>
      </p:grpSp>
      <p:grpSp>
        <p:nvGrpSpPr>
          <p:cNvPr id="10" name="Group 10">
            <a:extLst>
              <a:ext uri="{FF2B5EF4-FFF2-40B4-BE49-F238E27FC236}">
                <a16:creationId xmlns:a16="http://schemas.microsoft.com/office/drawing/2014/main" id="{A053FF72-3383-0482-29A1-0B197D8B8134}"/>
              </a:ext>
            </a:extLst>
          </p:cNvPr>
          <p:cNvGrpSpPr/>
          <p:nvPr/>
        </p:nvGrpSpPr>
        <p:grpSpPr>
          <a:xfrm>
            <a:off x="37346293" y="15334847"/>
            <a:ext cx="2599304" cy="1946952"/>
            <a:chOff x="0" y="0"/>
            <a:chExt cx="3465739" cy="2595937"/>
          </a:xfrm>
        </p:grpSpPr>
        <p:sp>
          <p:nvSpPr>
            <p:cNvPr id="11" name="Freeform 11">
              <a:extLst>
                <a:ext uri="{FF2B5EF4-FFF2-40B4-BE49-F238E27FC236}">
                  <a16:creationId xmlns:a16="http://schemas.microsoft.com/office/drawing/2014/main" id="{99F05533-9879-9894-5AEE-5C1107FD49E9}"/>
                </a:ext>
              </a:extLst>
            </p:cNvPr>
            <p:cNvSpPr/>
            <p:nvPr/>
          </p:nvSpPr>
          <p:spPr>
            <a:xfrm>
              <a:off x="0" y="0"/>
              <a:ext cx="3465739" cy="2595937"/>
            </a:xfrm>
            <a:custGeom>
              <a:avLst/>
              <a:gdLst/>
              <a:ahLst/>
              <a:cxnLst/>
              <a:rect l="l" t="t" r="r" b="b"/>
              <a:pathLst>
                <a:path w="3465739" h="2595937">
                  <a:moveTo>
                    <a:pt x="0" y="0"/>
                  </a:moveTo>
                  <a:lnTo>
                    <a:pt x="3465739" y="0"/>
                  </a:lnTo>
                  <a:lnTo>
                    <a:pt x="3465739" y="2595937"/>
                  </a:lnTo>
                  <a:lnTo>
                    <a:pt x="0" y="259593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9">
                <a:extLst>
                  <a:ext uri="{96DAC541-7B7A-43D3-8B79-37D633B846F1}">
                    <asvg:svgBlip xmlns:asvg="http://schemas.microsoft.com/office/drawing/2016/SVG/main" r:embed="rId10"/>
                  </a:ext>
                </a:extLst>
              </a:blip>
              <a:stretch>
                <a:fillRect t="-16753" b="-16753"/>
              </a:stretch>
            </a:blipFill>
          </p:spPr>
          <p:txBody>
            <a:bodyPr/>
            <a:lstStyle/>
            <a:p>
              <a:endParaRPr lang="en-GB"/>
            </a:p>
          </p:txBody>
        </p:sp>
        <p:sp>
          <p:nvSpPr>
            <p:cNvPr id="12" name="TextBox 12">
              <a:extLst>
                <a:ext uri="{FF2B5EF4-FFF2-40B4-BE49-F238E27FC236}">
                  <a16:creationId xmlns:a16="http://schemas.microsoft.com/office/drawing/2014/main" id="{5393C645-945E-C0E1-1522-B79A2A905B90}"/>
                </a:ext>
              </a:extLst>
            </p:cNvPr>
            <p:cNvSpPr txBox="1"/>
            <p:nvPr/>
          </p:nvSpPr>
          <p:spPr>
            <a:xfrm>
              <a:off x="98558" y="236358"/>
              <a:ext cx="3268623" cy="1913671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15364"/>
                </a:lnSpc>
              </a:pPr>
              <a:r>
                <a:rPr lang="en-US" sz="10974">
                  <a:solidFill>
                    <a:srgbClr val="FFFFFF"/>
                  </a:solidFill>
                  <a:latin typeface="League Spartan"/>
                  <a:ea typeface="League Spartan"/>
                  <a:cs typeface="League Spartan"/>
                  <a:sym typeface="League Spartan"/>
                </a:rPr>
                <a:t>Yr 5</a:t>
              </a:r>
            </a:p>
          </p:txBody>
        </p:sp>
      </p:grpSp>
      <p:sp>
        <p:nvSpPr>
          <p:cNvPr id="13" name="Freeform 13">
            <a:extLst>
              <a:ext uri="{FF2B5EF4-FFF2-40B4-BE49-F238E27FC236}">
                <a16:creationId xmlns:a16="http://schemas.microsoft.com/office/drawing/2014/main" id="{4D3C5B25-9B31-0625-861B-7780DEDCB468}"/>
              </a:ext>
            </a:extLst>
          </p:cNvPr>
          <p:cNvSpPr/>
          <p:nvPr/>
        </p:nvSpPr>
        <p:spPr>
          <a:xfrm>
            <a:off x="44165334" y="17504631"/>
            <a:ext cx="2836523" cy="1946952"/>
          </a:xfrm>
          <a:custGeom>
            <a:avLst/>
            <a:gdLst/>
            <a:ahLst/>
            <a:cxnLst/>
            <a:rect l="l" t="t" r="r" b="b"/>
            <a:pathLst>
              <a:path w="2836523" h="1946952">
                <a:moveTo>
                  <a:pt x="0" y="0"/>
                </a:moveTo>
                <a:lnTo>
                  <a:pt x="2836523" y="0"/>
                </a:lnTo>
                <a:lnTo>
                  <a:pt x="2836523" y="1946952"/>
                </a:lnTo>
                <a:lnTo>
                  <a:pt x="0" y="1946952"/>
                </a:lnTo>
                <a:lnTo>
                  <a:pt x="0" y="0"/>
                </a:lnTo>
                <a:close/>
              </a:path>
            </a:pathLst>
          </a:custGeom>
          <a:blipFill>
            <a:blip r:embed="rId11">
              <a:extLst>
                <a:ext uri="{96DAC541-7B7A-43D3-8B79-37D633B846F1}">
                  <asvg:svgBlip xmlns:asvg="http://schemas.microsoft.com/office/drawing/2016/SVG/main" r:embed="rId12"/>
                </a:ext>
              </a:extLst>
            </a:blip>
            <a:stretch>
              <a:fillRect t="-22845" b="-22845"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4" name="TextBox 14">
            <a:extLst>
              <a:ext uri="{FF2B5EF4-FFF2-40B4-BE49-F238E27FC236}">
                <a16:creationId xmlns:a16="http://schemas.microsoft.com/office/drawing/2014/main" id="{4981726E-C54F-6CCD-B206-C4074FC8EDBC}"/>
              </a:ext>
            </a:extLst>
          </p:cNvPr>
          <p:cNvSpPr txBox="1"/>
          <p:nvPr/>
        </p:nvSpPr>
        <p:spPr>
          <a:xfrm>
            <a:off x="9502556" y="4260058"/>
            <a:ext cx="32862812" cy="177849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4502"/>
              </a:lnSpc>
            </a:pPr>
            <a:r>
              <a:rPr lang="en-US" sz="10358" dirty="0">
                <a:solidFill>
                  <a:srgbClr val="231F20"/>
                </a:solidFill>
                <a:latin typeface="League Spartan"/>
                <a:ea typeface="League Spartan"/>
                <a:cs typeface="League Spartan"/>
                <a:sym typeface="League Spartan"/>
              </a:rPr>
              <a:t>PE (Swimming) PROGRESSION DOCUMENT</a:t>
            </a:r>
          </a:p>
        </p:txBody>
      </p:sp>
      <p:sp>
        <p:nvSpPr>
          <p:cNvPr id="15" name="TextBox 15">
            <a:extLst>
              <a:ext uri="{FF2B5EF4-FFF2-40B4-BE49-F238E27FC236}">
                <a16:creationId xmlns:a16="http://schemas.microsoft.com/office/drawing/2014/main" id="{2A158C39-7B4F-9860-65EA-A25D9D835212}"/>
              </a:ext>
            </a:extLst>
          </p:cNvPr>
          <p:cNvSpPr txBox="1"/>
          <p:nvPr/>
        </p:nvSpPr>
        <p:spPr>
          <a:xfrm>
            <a:off x="44245999" y="17890632"/>
            <a:ext cx="2675195" cy="144954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1930"/>
              </a:lnSpc>
            </a:pPr>
            <a:r>
              <a:rPr lang="en-US" sz="8521">
                <a:solidFill>
                  <a:srgbClr val="FFFFFF"/>
                </a:solidFill>
                <a:latin typeface="League Spartan"/>
                <a:ea typeface="League Spartan"/>
                <a:cs typeface="League Spartan"/>
                <a:sym typeface="League Spartan"/>
              </a:rPr>
              <a:t>Yr 6</a:t>
            </a:r>
          </a:p>
        </p:txBody>
      </p:sp>
      <p:sp>
        <p:nvSpPr>
          <p:cNvPr id="16" name="Freeform 16">
            <a:extLst>
              <a:ext uri="{FF2B5EF4-FFF2-40B4-BE49-F238E27FC236}">
                <a16:creationId xmlns:a16="http://schemas.microsoft.com/office/drawing/2014/main" id="{B0B7F6D1-B078-E567-7AD9-A35D44FC9EF8}"/>
              </a:ext>
            </a:extLst>
          </p:cNvPr>
          <p:cNvSpPr/>
          <p:nvPr/>
        </p:nvSpPr>
        <p:spPr>
          <a:xfrm>
            <a:off x="1210710" y="15987083"/>
            <a:ext cx="24723253" cy="4759226"/>
          </a:xfrm>
          <a:custGeom>
            <a:avLst/>
            <a:gdLst/>
            <a:ahLst/>
            <a:cxnLst/>
            <a:rect l="l" t="t" r="r" b="b"/>
            <a:pathLst>
              <a:path w="24723253" h="4759226">
                <a:moveTo>
                  <a:pt x="0" y="0"/>
                </a:moveTo>
                <a:lnTo>
                  <a:pt x="24723252" y="0"/>
                </a:lnTo>
                <a:lnTo>
                  <a:pt x="24723252" y="4759226"/>
                </a:lnTo>
                <a:lnTo>
                  <a:pt x="0" y="4759226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alphaModFix amt="34000"/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grpSp>
        <p:nvGrpSpPr>
          <p:cNvPr id="17" name="Group 17">
            <a:extLst>
              <a:ext uri="{FF2B5EF4-FFF2-40B4-BE49-F238E27FC236}">
                <a16:creationId xmlns:a16="http://schemas.microsoft.com/office/drawing/2014/main" id="{1CCBC5FA-05A8-E625-02E5-67D9366B230A}"/>
              </a:ext>
            </a:extLst>
          </p:cNvPr>
          <p:cNvGrpSpPr/>
          <p:nvPr/>
        </p:nvGrpSpPr>
        <p:grpSpPr>
          <a:xfrm>
            <a:off x="786209" y="14526387"/>
            <a:ext cx="3785399" cy="1946952"/>
            <a:chOff x="0" y="0"/>
            <a:chExt cx="5047199" cy="2595937"/>
          </a:xfrm>
        </p:grpSpPr>
        <p:sp>
          <p:nvSpPr>
            <p:cNvPr id="18" name="Freeform 18">
              <a:extLst>
                <a:ext uri="{FF2B5EF4-FFF2-40B4-BE49-F238E27FC236}">
                  <a16:creationId xmlns:a16="http://schemas.microsoft.com/office/drawing/2014/main" id="{B70BC184-89EB-1EE1-3849-8020BC3AFAB9}"/>
                </a:ext>
              </a:extLst>
            </p:cNvPr>
            <p:cNvSpPr/>
            <p:nvPr/>
          </p:nvSpPr>
          <p:spPr>
            <a:xfrm>
              <a:off x="0" y="0"/>
              <a:ext cx="5047199" cy="2595937"/>
            </a:xfrm>
            <a:custGeom>
              <a:avLst/>
              <a:gdLst/>
              <a:ahLst/>
              <a:cxnLst/>
              <a:rect l="l" t="t" r="r" b="b"/>
              <a:pathLst>
                <a:path w="5047199" h="2595937">
                  <a:moveTo>
                    <a:pt x="0" y="0"/>
                  </a:moveTo>
                  <a:lnTo>
                    <a:pt x="5047199" y="0"/>
                  </a:lnTo>
                  <a:lnTo>
                    <a:pt x="5047199" y="2595937"/>
                  </a:lnTo>
                  <a:lnTo>
                    <a:pt x="0" y="259593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3">
                <a:extLst>
                  <a:ext uri="{96DAC541-7B7A-43D3-8B79-37D633B846F1}">
                    <asvg:svgBlip xmlns:asvg="http://schemas.microsoft.com/office/drawing/2016/SVG/main" r:embed="rId14"/>
                  </a:ext>
                </a:extLst>
              </a:blip>
              <a:stretch>
                <a:fillRect t="-47213" b="-47213"/>
              </a:stretch>
            </a:blipFill>
          </p:spPr>
          <p:txBody>
            <a:bodyPr/>
            <a:lstStyle/>
            <a:p>
              <a:endParaRPr lang="en-GB"/>
            </a:p>
          </p:txBody>
        </p:sp>
        <p:sp>
          <p:nvSpPr>
            <p:cNvPr id="19" name="TextBox 19">
              <a:extLst>
                <a:ext uri="{FF2B5EF4-FFF2-40B4-BE49-F238E27FC236}">
                  <a16:creationId xmlns:a16="http://schemas.microsoft.com/office/drawing/2014/main" id="{C6E43BBC-C5E0-0FA9-BB2A-946C25C8CE34}"/>
                </a:ext>
              </a:extLst>
            </p:cNvPr>
            <p:cNvSpPr txBox="1"/>
            <p:nvPr/>
          </p:nvSpPr>
          <p:spPr>
            <a:xfrm>
              <a:off x="488643" y="363768"/>
              <a:ext cx="4069912" cy="1913671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15364"/>
                </a:lnSpc>
              </a:pPr>
              <a:r>
                <a:rPr lang="en-US" sz="10974">
                  <a:solidFill>
                    <a:srgbClr val="FFFFFF"/>
                  </a:solidFill>
                  <a:latin typeface="League Spartan"/>
                  <a:ea typeface="League Spartan"/>
                  <a:cs typeface="League Spartan"/>
                  <a:sym typeface="League Spartan"/>
                </a:rPr>
                <a:t>EYFS</a:t>
              </a:r>
            </a:p>
          </p:txBody>
        </p:sp>
      </p:grpSp>
      <p:grpSp>
        <p:nvGrpSpPr>
          <p:cNvPr id="20" name="Group 20">
            <a:extLst>
              <a:ext uri="{FF2B5EF4-FFF2-40B4-BE49-F238E27FC236}">
                <a16:creationId xmlns:a16="http://schemas.microsoft.com/office/drawing/2014/main" id="{9752FD7B-877C-C9DD-F4E1-D77025A7B521}"/>
              </a:ext>
            </a:extLst>
          </p:cNvPr>
          <p:cNvGrpSpPr/>
          <p:nvPr/>
        </p:nvGrpSpPr>
        <p:grpSpPr>
          <a:xfrm>
            <a:off x="6327915" y="17342163"/>
            <a:ext cx="2421390" cy="1946952"/>
            <a:chOff x="0" y="0"/>
            <a:chExt cx="3228520" cy="2595937"/>
          </a:xfrm>
        </p:grpSpPr>
        <p:sp>
          <p:nvSpPr>
            <p:cNvPr id="21" name="Freeform 21">
              <a:extLst>
                <a:ext uri="{FF2B5EF4-FFF2-40B4-BE49-F238E27FC236}">
                  <a16:creationId xmlns:a16="http://schemas.microsoft.com/office/drawing/2014/main" id="{E5DB7A27-74FD-6BC4-0907-6272692C7836}"/>
                </a:ext>
              </a:extLst>
            </p:cNvPr>
            <p:cNvSpPr/>
            <p:nvPr/>
          </p:nvSpPr>
          <p:spPr>
            <a:xfrm>
              <a:off x="0" y="0"/>
              <a:ext cx="3228520" cy="2595937"/>
            </a:xfrm>
            <a:custGeom>
              <a:avLst/>
              <a:gdLst/>
              <a:ahLst/>
              <a:cxnLst/>
              <a:rect l="l" t="t" r="r" b="b"/>
              <a:pathLst>
                <a:path w="3228520" h="2595937">
                  <a:moveTo>
                    <a:pt x="0" y="0"/>
                  </a:moveTo>
                  <a:lnTo>
                    <a:pt x="3228520" y="0"/>
                  </a:lnTo>
                  <a:lnTo>
                    <a:pt x="3228520" y="2595937"/>
                  </a:lnTo>
                  <a:lnTo>
                    <a:pt x="0" y="259593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5">
                <a:extLst>
                  <a:ext uri="{96DAC541-7B7A-43D3-8B79-37D633B846F1}">
                    <asvg:svgBlip xmlns:asvg="http://schemas.microsoft.com/office/drawing/2016/SVG/main" r:embed="rId16"/>
                  </a:ext>
                </a:extLst>
              </a:blip>
              <a:stretch>
                <a:fillRect t="-12184" b="-12184"/>
              </a:stretch>
            </a:blipFill>
          </p:spPr>
          <p:txBody>
            <a:bodyPr/>
            <a:lstStyle/>
            <a:p>
              <a:endParaRPr lang="en-GB"/>
            </a:p>
          </p:txBody>
        </p:sp>
        <p:sp>
          <p:nvSpPr>
            <p:cNvPr id="22" name="TextBox 22">
              <a:extLst>
                <a:ext uri="{FF2B5EF4-FFF2-40B4-BE49-F238E27FC236}">
                  <a16:creationId xmlns:a16="http://schemas.microsoft.com/office/drawing/2014/main" id="{F9FF25E5-F856-B806-BB4A-2670EC37F1B7}"/>
                </a:ext>
              </a:extLst>
            </p:cNvPr>
            <p:cNvSpPr txBox="1"/>
            <p:nvPr/>
          </p:nvSpPr>
          <p:spPr>
            <a:xfrm>
              <a:off x="91812" y="363768"/>
              <a:ext cx="3044897" cy="1913671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15364"/>
                </a:lnSpc>
              </a:pPr>
              <a:r>
                <a:rPr lang="en-US" sz="10974">
                  <a:solidFill>
                    <a:srgbClr val="FFFFFF"/>
                  </a:solidFill>
                  <a:latin typeface="League Spartan"/>
                  <a:ea typeface="League Spartan"/>
                  <a:cs typeface="League Spartan"/>
                  <a:sym typeface="League Spartan"/>
                </a:rPr>
                <a:t>Yr 1</a:t>
              </a:r>
            </a:p>
          </p:txBody>
        </p:sp>
      </p:grpSp>
      <p:grpSp>
        <p:nvGrpSpPr>
          <p:cNvPr id="23" name="Group 23">
            <a:extLst>
              <a:ext uri="{FF2B5EF4-FFF2-40B4-BE49-F238E27FC236}">
                <a16:creationId xmlns:a16="http://schemas.microsoft.com/office/drawing/2014/main" id="{7AF8804B-B5A3-7429-6D6C-A3B333966F37}"/>
              </a:ext>
            </a:extLst>
          </p:cNvPr>
          <p:cNvGrpSpPr/>
          <p:nvPr/>
        </p:nvGrpSpPr>
        <p:grpSpPr>
          <a:xfrm>
            <a:off x="13061133" y="15987083"/>
            <a:ext cx="3039327" cy="1946952"/>
            <a:chOff x="0" y="0"/>
            <a:chExt cx="4052436" cy="2595937"/>
          </a:xfrm>
        </p:grpSpPr>
        <p:sp>
          <p:nvSpPr>
            <p:cNvPr id="24" name="Freeform 24">
              <a:extLst>
                <a:ext uri="{FF2B5EF4-FFF2-40B4-BE49-F238E27FC236}">
                  <a16:creationId xmlns:a16="http://schemas.microsoft.com/office/drawing/2014/main" id="{D3616D4E-75DF-B0BB-1755-361065F4B2E2}"/>
                </a:ext>
              </a:extLst>
            </p:cNvPr>
            <p:cNvSpPr/>
            <p:nvPr/>
          </p:nvSpPr>
          <p:spPr>
            <a:xfrm>
              <a:off x="0" y="0"/>
              <a:ext cx="4052436" cy="2595937"/>
            </a:xfrm>
            <a:custGeom>
              <a:avLst/>
              <a:gdLst/>
              <a:ahLst/>
              <a:cxnLst/>
              <a:rect l="l" t="t" r="r" b="b"/>
              <a:pathLst>
                <a:path w="4052436" h="2595937">
                  <a:moveTo>
                    <a:pt x="0" y="0"/>
                  </a:moveTo>
                  <a:lnTo>
                    <a:pt x="4052436" y="0"/>
                  </a:lnTo>
                  <a:lnTo>
                    <a:pt x="4052436" y="2595937"/>
                  </a:lnTo>
                  <a:lnTo>
                    <a:pt x="0" y="259593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7">
                <a:extLst>
                  <a:ext uri="{96DAC541-7B7A-43D3-8B79-37D633B846F1}">
                    <asvg:svgBlip xmlns:asvg="http://schemas.microsoft.com/office/drawing/2016/SVG/main" r:embed="rId18"/>
                  </a:ext>
                </a:extLst>
              </a:blip>
              <a:stretch>
                <a:fillRect t="-28053" b="-28053"/>
              </a:stretch>
            </a:blipFill>
          </p:spPr>
          <p:txBody>
            <a:bodyPr/>
            <a:lstStyle/>
            <a:p>
              <a:endParaRPr lang="en-GB"/>
            </a:p>
          </p:txBody>
        </p:sp>
        <p:sp>
          <p:nvSpPr>
            <p:cNvPr id="25" name="TextBox 25">
              <a:extLst>
                <a:ext uri="{FF2B5EF4-FFF2-40B4-BE49-F238E27FC236}">
                  <a16:creationId xmlns:a16="http://schemas.microsoft.com/office/drawing/2014/main" id="{20DF39D8-FDAD-B5FB-9BD9-62764BF498EF}"/>
                </a:ext>
              </a:extLst>
            </p:cNvPr>
            <p:cNvSpPr txBox="1"/>
            <p:nvPr/>
          </p:nvSpPr>
          <p:spPr>
            <a:xfrm>
              <a:off x="115242" y="550082"/>
              <a:ext cx="3821951" cy="1913671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15364"/>
                </a:lnSpc>
              </a:pPr>
              <a:r>
                <a:rPr lang="en-US" sz="10974">
                  <a:solidFill>
                    <a:srgbClr val="FFFFFF"/>
                  </a:solidFill>
                  <a:latin typeface="League Spartan"/>
                  <a:ea typeface="League Spartan"/>
                  <a:cs typeface="League Spartan"/>
                  <a:sym typeface="League Spartan"/>
                </a:rPr>
                <a:t>Yr 2</a:t>
              </a:r>
            </a:p>
          </p:txBody>
        </p:sp>
      </p:grpSp>
      <p:grpSp>
        <p:nvGrpSpPr>
          <p:cNvPr id="26" name="Group 26">
            <a:extLst>
              <a:ext uri="{FF2B5EF4-FFF2-40B4-BE49-F238E27FC236}">
                <a16:creationId xmlns:a16="http://schemas.microsoft.com/office/drawing/2014/main" id="{0A4AA914-6ECC-1B39-805B-60573868F818}"/>
              </a:ext>
            </a:extLst>
          </p:cNvPr>
          <p:cNvGrpSpPr/>
          <p:nvPr/>
        </p:nvGrpSpPr>
        <p:grpSpPr>
          <a:xfrm>
            <a:off x="21477301" y="15557678"/>
            <a:ext cx="2540000" cy="1946952"/>
            <a:chOff x="0" y="0"/>
            <a:chExt cx="3386666" cy="2595937"/>
          </a:xfrm>
        </p:grpSpPr>
        <p:sp>
          <p:nvSpPr>
            <p:cNvPr id="27" name="Freeform 27">
              <a:extLst>
                <a:ext uri="{FF2B5EF4-FFF2-40B4-BE49-F238E27FC236}">
                  <a16:creationId xmlns:a16="http://schemas.microsoft.com/office/drawing/2014/main" id="{DB66EEEF-C929-E8B1-B0B8-6EAFA2F15D01}"/>
                </a:ext>
              </a:extLst>
            </p:cNvPr>
            <p:cNvSpPr/>
            <p:nvPr/>
          </p:nvSpPr>
          <p:spPr>
            <a:xfrm>
              <a:off x="0" y="0"/>
              <a:ext cx="3386666" cy="2595937"/>
            </a:xfrm>
            <a:custGeom>
              <a:avLst/>
              <a:gdLst/>
              <a:ahLst/>
              <a:cxnLst/>
              <a:rect l="l" t="t" r="r" b="b"/>
              <a:pathLst>
                <a:path w="3386666" h="2595937">
                  <a:moveTo>
                    <a:pt x="0" y="0"/>
                  </a:moveTo>
                  <a:lnTo>
                    <a:pt x="3386666" y="0"/>
                  </a:lnTo>
                  <a:lnTo>
                    <a:pt x="3386666" y="2595937"/>
                  </a:lnTo>
                  <a:lnTo>
                    <a:pt x="0" y="259593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9">
                <a:extLst>
                  <a:ext uri="{96DAC541-7B7A-43D3-8B79-37D633B846F1}">
                    <asvg:svgBlip xmlns:asvg="http://schemas.microsoft.com/office/drawing/2016/SVG/main" r:embed="rId20"/>
                  </a:ext>
                </a:extLst>
              </a:blip>
              <a:stretch>
                <a:fillRect t="-15230" b="-15230"/>
              </a:stretch>
            </a:blipFill>
          </p:spPr>
          <p:txBody>
            <a:bodyPr/>
            <a:lstStyle/>
            <a:p>
              <a:endParaRPr lang="en-GB"/>
            </a:p>
          </p:txBody>
        </p:sp>
        <p:sp>
          <p:nvSpPr>
            <p:cNvPr id="28" name="TextBox 28">
              <a:extLst>
                <a:ext uri="{FF2B5EF4-FFF2-40B4-BE49-F238E27FC236}">
                  <a16:creationId xmlns:a16="http://schemas.microsoft.com/office/drawing/2014/main" id="{EB240E53-1E17-C032-E643-31F540384598}"/>
                </a:ext>
              </a:extLst>
            </p:cNvPr>
            <p:cNvSpPr txBox="1"/>
            <p:nvPr/>
          </p:nvSpPr>
          <p:spPr>
            <a:xfrm>
              <a:off x="96309" y="518230"/>
              <a:ext cx="3194048" cy="1913671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15364"/>
                </a:lnSpc>
              </a:pPr>
              <a:r>
                <a:rPr lang="en-US" sz="10974" dirty="0">
                  <a:solidFill>
                    <a:srgbClr val="FFFFFF"/>
                  </a:solidFill>
                  <a:latin typeface="League Spartan"/>
                  <a:ea typeface="League Spartan"/>
                  <a:cs typeface="League Spartan"/>
                  <a:sym typeface="League Spartan"/>
                </a:rPr>
                <a:t>Yr 3</a:t>
              </a:r>
            </a:p>
          </p:txBody>
        </p:sp>
      </p:grpSp>
      <p:sp>
        <p:nvSpPr>
          <p:cNvPr id="29" name="TextBox 29">
            <a:extLst>
              <a:ext uri="{FF2B5EF4-FFF2-40B4-BE49-F238E27FC236}">
                <a16:creationId xmlns:a16="http://schemas.microsoft.com/office/drawing/2014/main" id="{B794C225-A05D-2894-1669-B3386D94D4B2}"/>
              </a:ext>
            </a:extLst>
          </p:cNvPr>
          <p:cNvSpPr txBox="1"/>
          <p:nvPr/>
        </p:nvSpPr>
        <p:spPr>
          <a:xfrm rot="-5400000">
            <a:off x="-3535443" y="31917644"/>
            <a:ext cx="15695057" cy="51904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299"/>
              </a:lnSpc>
            </a:pPr>
            <a:r>
              <a:rPr lang="en-US" sz="3071">
                <a:solidFill>
                  <a:srgbClr val="231F20"/>
                </a:solidFill>
                <a:latin typeface="League Spartan"/>
                <a:ea typeface="League Spartan"/>
                <a:cs typeface="League Spartan"/>
                <a:sym typeface="League Spartan"/>
              </a:rPr>
              <a:t>SKILLS PROGRESSION</a:t>
            </a:r>
          </a:p>
        </p:txBody>
      </p:sp>
      <p:sp>
        <p:nvSpPr>
          <p:cNvPr id="30" name="TextBox 30">
            <a:extLst>
              <a:ext uri="{FF2B5EF4-FFF2-40B4-BE49-F238E27FC236}">
                <a16:creationId xmlns:a16="http://schemas.microsoft.com/office/drawing/2014/main" id="{2C1BE2A5-A40F-DFD0-E1FC-9E9B79DB5739}"/>
              </a:ext>
            </a:extLst>
          </p:cNvPr>
          <p:cNvSpPr txBox="1"/>
          <p:nvPr/>
        </p:nvSpPr>
        <p:spPr>
          <a:xfrm rot="-5400000">
            <a:off x="-15204593" y="12294552"/>
            <a:ext cx="31779244" cy="53554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354"/>
              </a:lnSpc>
            </a:pPr>
            <a:r>
              <a:rPr lang="en-US" sz="3110">
                <a:solidFill>
                  <a:srgbClr val="231F20"/>
                </a:solidFill>
                <a:latin typeface="League Spartan"/>
                <a:ea typeface="League Spartan"/>
                <a:cs typeface="League Spartan"/>
                <a:sym typeface="League Spartan"/>
              </a:rPr>
              <a:t>SKILLS PROGRESSION</a:t>
            </a:r>
          </a:p>
        </p:txBody>
      </p:sp>
      <p:sp>
        <p:nvSpPr>
          <p:cNvPr id="31" name="TextBox 31">
            <a:extLst>
              <a:ext uri="{FF2B5EF4-FFF2-40B4-BE49-F238E27FC236}">
                <a16:creationId xmlns:a16="http://schemas.microsoft.com/office/drawing/2014/main" id="{9C87C1B8-22A8-EB0D-6D55-4D0B1350B06D}"/>
              </a:ext>
            </a:extLst>
          </p:cNvPr>
          <p:cNvSpPr txBox="1"/>
          <p:nvPr/>
        </p:nvSpPr>
        <p:spPr>
          <a:xfrm rot="-5400000">
            <a:off x="-15204593" y="22460744"/>
            <a:ext cx="31779244" cy="53554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354"/>
              </a:lnSpc>
            </a:pPr>
            <a:r>
              <a:rPr lang="en-US" sz="3110">
                <a:solidFill>
                  <a:srgbClr val="231F20"/>
                </a:solidFill>
                <a:latin typeface="League Spartan"/>
                <a:ea typeface="League Spartan"/>
                <a:cs typeface="League Spartan"/>
                <a:sym typeface="League Spartan"/>
              </a:rPr>
              <a:t>KNOWLEDGE PROGRESSION</a:t>
            </a:r>
          </a:p>
        </p:txBody>
      </p:sp>
      <p:sp>
        <p:nvSpPr>
          <p:cNvPr id="38" name="TextBox 38">
            <a:extLst>
              <a:ext uri="{FF2B5EF4-FFF2-40B4-BE49-F238E27FC236}">
                <a16:creationId xmlns:a16="http://schemas.microsoft.com/office/drawing/2014/main" id="{6F4487E3-545F-F3E1-201B-D657E4C5F2D7}"/>
              </a:ext>
            </a:extLst>
          </p:cNvPr>
          <p:cNvSpPr txBox="1"/>
          <p:nvPr/>
        </p:nvSpPr>
        <p:spPr>
          <a:xfrm>
            <a:off x="18948775" y="8832049"/>
            <a:ext cx="7665111" cy="550567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lvl="0"/>
            <a:r>
              <a:rPr lang="en-US" sz="2400" dirty="0">
                <a:solidFill>
                  <a:schemeClr val="accent1"/>
                </a:solidFill>
                <a:latin typeface="ABeeZee Bold" panose="020B0604020202020204" charset="0"/>
                <a:ea typeface="ABeeZee Bold"/>
                <a:cs typeface="ABeeZee Bold"/>
                <a:sym typeface="ABeeZee Bold"/>
              </a:rPr>
              <a:t>I can:</a:t>
            </a:r>
          </a:p>
          <a:p>
            <a:pPr lvl="0"/>
            <a:endParaRPr lang="en-US" sz="2400" dirty="0">
              <a:solidFill>
                <a:schemeClr val="accent1"/>
              </a:solidFill>
              <a:latin typeface="ABeeZee Bold" panose="020B0604020202020204" charset="0"/>
              <a:sym typeface="ABeeZee Bold"/>
            </a:endParaRPr>
          </a:p>
          <a:p>
            <a:pPr lvl="0"/>
            <a:r>
              <a:rPr lang="en-GB" sz="2400" dirty="0">
                <a:solidFill>
                  <a:schemeClr val="accent1"/>
                </a:solidFill>
                <a:latin typeface="ABeeZee Bold" panose="020B0604020202020204" charset="0"/>
              </a:rPr>
              <a:t>Develop water confidence: blowing bubbles, submerging face, opening eyes underwater.</a:t>
            </a:r>
          </a:p>
          <a:p>
            <a:pPr lvl="0"/>
            <a:r>
              <a:rPr lang="en-GB" sz="2400" dirty="0">
                <a:solidFill>
                  <a:schemeClr val="accent1"/>
                </a:solidFill>
                <a:latin typeface="ABeeZee Bold" panose="020B0604020202020204" charset="0"/>
              </a:rPr>
              <a:t>Float on front and back with support, progressing to independent floating.</a:t>
            </a:r>
          </a:p>
          <a:p>
            <a:pPr lvl="0"/>
            <a:r>
              <a:rPr lang="en-GB" sz="2400" dirty="0">
                <a:solidFill>
                  <a:schemeClr val="accent1"/>
                </a:solidFill>
                <a:latin typeface="ABeeZee Bold" panose="020B0604020202020204" charset="0"/>
              </a:rPr>
              <a:t>Push and glide from the wall in a streamlined position.</a:t>
            </a:r>
          </a:p>
          <a:p>
            <a:pPr lvl="0"/>
            <a:r>
              <a:rPr lang="en-GB" sz="2400" dirty="0">
                <a:solidFill>
                  <a:schemeClr val="accent1"/>
                </a:solidFill>
                <a:latin typeface="ABeeZee Bold" panose="020B0604020202020204" charset="0"/>
              </a:rPr>
              <a:t>Begin leg actions for front crawl and backstroke using floats.</a:t>
            </a:r>
          </a:p>
          <a:p>
            <a:pPr lvl="0"/>
            <a:r>
              <a:rPr lang="en-GB" sz="2400" dirty="0">
                <a:solidFill>
                  <a:schemeClr val="accent1"/>
                </a:solidFill>
                <a:latin typeface="ABeeZee Bold" panose="020B0604020202020204" charset="0"/>
              </a:rPr>
              <a:t>Travel short distances (5–10m) using any stroke with aids if needed.</a:t>
            </a:r>
          </a:p>
          <a:p>
            <a:pPr lvl="0"/>
            <a:r>
              <a:rPr lang="en-GB" sz="2400" dirty="0">
                <a:solidFill>
                  <a:schemeClr val="accent1"/>
                </a:solidFill>
                <a:latin typeface="ABeeZee Bold" panose="020B0604020202020204" charset="0"/>
              </a:rPr>
              <a:t>Perform simple water safety actions (e.g., holding the side, moving along the pool edge).</a:t>
            </a:r>
          </a:p>
          <a:p>
            <a:pPr>
              <a:lnSpc>
                <a:spcPts val="2650"/>
              </a:lnSpc>
            </a:pPr>
            <a:endParaRPr lang="en-US" sz="2208" dirty="0">
              <a:solidFill>
                <a:srgbClr val="0070C0"/>
              </a:solidFill>
              <a:latin typeface="ABeeZee Bold" panose="020B0604020202020204" charset="0"/>
              <a:ea typeface="ABeeZee Bold"/>
              <a:cs typeface="ABeeZee Bold"/>
              <a:sym typeface="ABeeZee Bold"/>
            </a:endParaRPr>
          </a:p>
        </p:txBody>
      </p:sp>
      <p:sp>
        <p:nvSpPr>
          <p:cNvPr id="39" name="TextBox 39">
            <a:extLst>
              <a:ext uri="{FF2B5EF4-FFF2-40B4-BE49-F238E27FC236}">
                <a16:creationId xmlns:a16="http://schemas.microsoft.com/office/drawing/2014/main" id="{6BB77E42-89F1-25E8-9639-56DD1E529CD9}"/>
              </a:ext>
            </a:extLst>
          </p:cNvPr>
          <p:cNvSpPr txBox="1"/>
          <p:nvPr/>
        </p:nvSpPr>
        <p:spPr>
          <a:xfrm>
            <a:off x="19045290" y="21017542"/>
            <a:ext cx="6513460" cy="3015890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r>
              <a:rPr lang="en-GB" sz="2400" dirty="0">
                <a:solidFill>
                  <a:schemeClr val="accent1"/>
                </a:solidFill>
                <a:latin typeface="ABeeZee Bold" panose="020B0604020202020204" charset="0"/>
              </a:rPr>
              <a:t>Understand basic pool rules and safe behaviour in and around water.</a:t>
            </a:r>
          </a:p>
          <a:p>
            <a:r>
              <a:rPr lang="en-GB" sz="2400" dirty="0">
                <a:solidFill>
                  <a:schemeClr val="accent1"/>
                </a:solidFill>
                <a:latin typeface="ABeeZee Bold" panose="020B0604020202020204" charset="0"/>
              </a:rPr>
              <a:t>Know how to enter and exit the pool safely.</a:t>
            </a:r>
          </a:p>
          <a:p>
            <a:r>
              <a:rPr lang="en-GB" sz="2400" dirty="0">
                <a:solidFill>
                  <a:schemeClr val="accent1"/>
                </a:solidFill>
                <a:latin typeface="ABeeZee Bold" panose="020B0604020202020204" charset="0"/>
              </a:rPr>
              <a:t>Begin to understand body position in the water (floating, streamlined shapes).</a:t>
            </a:r>
          </a:p>
          <a:p>
            <a:r>
              <a:rPr lang="en-GB" sz="2400" dirty="0">
                <a:solidFill>
                  <a:schemeClr val="accent1"/>
                </a:solidFill>
                <a:latin typeface="ABeeZee Bold" panose="020B0604020202020204" charset="0"/>
              </a:rPr>
              <a:t>Know the names of basic strokes: front crawl, backstroke, breaststroke.</a:t>
            </a:r>
          </a:p>
          <a:p>
            <a:pPr marL="285750" indent="-285750" algn="ctr">
              <a:lnSpc>
                <a:spcPts val="3653"/>
              </a:lnSpc>
              <a:buFont typeface="Arial" panose="020B0604020202020204" pitchFamily="34" charset="0"/>
              <a:buChar char="•"/>
            </a:pPr>
            <a:endParaRPr lang="en-US" sz="2189" dirty="0">
              <a:solidFill>
                <a:srgbClr val="0070C0"/>
              </a:solidFill>
              <a:latin typeface="ABeeZee Bold" panose="020B0604020202020204" charset="0"/>
              <a:ea typeface="ABeeZee Bold"/>
              <a:cs typeface="ABeeZee Bold"/>
              <a:sym typeface="ABeeZee Bold"/>
            </a:endParaRPr>
          </a:p>
        </p:txBody>
      </p:sp>
      <p:sp>
        <p:nvSpPr>
          <p:cNvPr id="41" name="TextBox 41">
            <a:extLst>
              <a:ext uri="{FF2B5EF4-FFF2-40B4-BE49-F238E27FC236}">
                <a16:creationId xmlns:a16="http://schemas.microsoft.com/office/drawing/2014/main" id="{CA5528CF-9073-1AA9-20F2-F8B242551BC0}"/>
              </a:ext>
            </a:extLst>
          </p:cNvPr>
          <p:cNvSpPr txBox="1"/>
          <p:nvPr/>
        </p:nvSpPr>
        <p:spPr>
          <a:xfrm>
            <a:off x="27318456" y="9902303"/>
            <a:ext cx="7503152" cy="508857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2573"/>
              </a:lnSpc>
            </a:pPr>
            <a:r>
              <a:rPr lang="en-US" sz="2400" dirty="0">
                <a:solidFill>
                  <a:srgbClr val="CC00CC"/>
                </a:solidFill>
                <a:latin typeface="ABeeZee Bold" panose="020B0604020202020204" charset="0"/>
                <a:ea typeface="ABeeZee Bold"/>
                <a:cs typeface="ABeeZee Bold"/>
                <a:sym typeface="ABeeZee Bold"/>
              </a:rPr>
              <a:t>I can: </a:t>
            </a:r>
          </a:p>
          <a:p>
            <a:pPr lvl="0"/>
            <a:r>
              <a:rPr lang="en-GB" sz="2400" dirty="0">
                <a:solidFill>
                  <a:srgbClr val="CC00CC"/>
                </a:solidFill>
                <a:latin typeface="ABeeZee Bold" panose="020B0604020202020204" charset="0"/>
              </a:rPr>
              <a:t>Swim 10–15m with improved body position and reduced reliance on floats.</a:t>
            </a:r>
          </a:p>
          <a:p>
            <a:pPr lvl="0"/>
            <a:r>
              <a:rPr lang="en-GB" sz="2400" dirty="0">
                <a:solidFill>
                  <a:srgbClr val="CC00CC"/>
                </a:solidFill>
                <a:latin typeface="ABeeZee Bold" panose="020B0604020202020204" charset="0"/>
              </a:rPr>
              <a:t>Coordinate arms and legs for front crawl and backstroke with developing technique.</a:t>
            </a:r>
          </a:p>
          <a:p>
            <a:pPr lvl="0"/>
            <a:r>
              <a:rPr lang="en-GB" sz="2400" dirty="0">
                <a:solidFill>
                  <a:srgbClr val="CC00CC"/>
                </a:solidFill>
                <a:latin typeface="ABeeZee Bold" panose="020B0604020202020204" charset="0"/>
              </a:rPr>
              <a:t>Introduce breaststroke leg action and timing.</a:t>
            </a:r>
          </a:p>
          <a:p>
            <a:pPr lvl="0"/>
            <a:r>
              <a:rPr lang="en-GB" sz="2400" dirty="0">
                <a:solidFill>
                  <a:srgbClr val="CC00CC"/>
                </a:solidFill>
                <a:latin typeface="ABeeZee Bold" panose="020B0604020202020204" charset="0"/>
              </a:rPr>
              <a:t>Begin to tread water using sculling and kicking actions.</a:t>
            </a:r>
          </a:p>
          <a:p>
            <a:pPr lvl="0"/>
            <a:r>
              <a:rPr lang="en-GB" sz="2400" dirty="0">
                <a:solidFill>
                  <a:srgbClr val="CC00CC"/>
                </a:solidFill>
                <a:latin typeface="ABeeZee Bold" panose="020B0604020202020204" charset="0"/>
              </a:rPr>
              <a:t>Submerge fully and retrieve objects from the pool floor.</a:t>
            </a:r>
          </a:p>
          <a:p>
            <a:pPr lvl="0"/>
            <a:r>
              <a:rPr lang="en-GB" sz="2400" dirty="0">
                <a:solidFill>
                  <a:srgbClr val="CC00CC"/>
                </a:solidFill>
                <a:latin typeface="ABeeZee Bold" panose="020B0604020202020204" charset="0"/>
              </a:rPr>
              <a:t>Perform a safe, controlled jump into the water.</a:t>
            </a:r>
          </a:p>
          <a:p>
            <a:pPr lvl="0"/>
            <a:r>
              <a:rPr lang="en-GB" sz="2400" dirty="0">
                <a:solidFill>
                  <a:srgbClr val="CC00CC"/>
                </a:solidFill>
                <a:latin typeface="ABeeZee Bold" panose="020B0604020202020204" charset="0"/>
              </a:rPr>
              <a:t>Improve gliding and streamline position after push‑off.</a:t>
            </a:r>
          </a:p>
          <a:p>
            <a:pPr algn="l">
              <a:lnSpc>
                <a:spcPts val="2573"/>
              </a:lnSpc>
            </a:pPr>
            <a:endParaRPr lang="en-US" sz="2144" dirty="0">
              <a:solidFill>
                <a:srgbClr val="CC00CC"/>
              </a:solidFill>
              <a:latin typeface="ABeeZee Bold" panose="020B0604020202020204" charset="0"/>
              <a:ea typeface="ABeeZee Bold"/>
              <a:cs typeface="ABeeZee Bold"/>
              <a:sym typeface="ABeeZee Bold"/>
            </a:endParaRPr>
          </a:p>
        </p:txBody>
      </p:sp>
      <p:sp>
        <p:nvSpPr>
          <p:cNvPr id="44" name="TextBox 44">
            <a:extLst>
              <a:ext uri="{FF2B5EF4-FFF2-40B4-BE49-F238E27FC236}">
                <a16:creationId xmlns:a16="http://schemas.microsoft.com/office/drawing/2014/main" id="{5133FA12-9432-4AF8-5CE6-B92E5AD6B303}"/>
              </a:ext>
            </a:extLst>
          </p:cNvPr>
          <p:cNvSpPr txBox="1"/>
          <p:nvPr/>
        </p:nvSpPr>
        <p:spPr>
          <a:xfrm>
            <a:off x="35999851" y="19547982"/>
            <a:ext cx="5292185" cy="365741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lvl="0"/>
            <a:r>
              <a:rPr lang="en-GB" sz="2400" dirty="0">
                <a:solidFill>
                  <a:srgbClr val="7030A0"/>
                </a:solidFill>
                <a:latin typeface="ABeeZee Bold" panose="020B0604020202020204" charset="0"/>
              </a:rPr>
              <a:t>Understand how to swim efficiently: stroke length, breathing patterns, body alignment.</a:t>
            </a:r>
          </a:p>
          <a:p>
            <a:pPr lvl="0"/>
            <a:r>
              <a:rPr lang="en-GB" sz="2400" dirty="0">
                <a:solidFill>
                  <a:srgbClr val="7030A0"/>
                </a:solidFill>
                <a:latin typeface="ABeeZee Bold" panose="020B0604020202020204" charset="0"/>
              </a:rPr>
              <a:t>Know key water safety principles, including recognising hazards and safe self‑rescue strategies.</a:t>
            </a:r>
          </a:p>
          <a:p>
            <a:pPr lvl="0"/>
            <a:r>
              <a:rPr lang="en-GB" sz="2400" dirty="0">
                <a:solidFill>
                  <a:srgbClr val="7030A0"/>
                </a:solidFill>
                <a:latin typeface="ABeeZee Bold" panose="020B0604020202020204" charset="0"/>
              </a:rPr>
              <a:t>Understand how different strokes are used for different purposes (speed, endurance, rescue).</a:t>
            </a:r>
          </a:p>
          <a:p>
            <a:pPr algn="l">
              <a:lnSpc>
                <a:spcPts val="2627"/>
              </a:lnSpc>
            </a:pPr>
            <a:endParaRPr lang="en-US" sz="2189" dirty="0">
              <a:solidFill>
                <a:srgbClr val="4F298A"/>
              </a:solidFill>
              <a:latin typeface="ABeeZee Bold"/>
              <a:ea typeface="ABeeZee Bold"/>
              <a:cs typeface="ABeeZee Bold"/>
              <a:sym typeface="ABeeZee Bold"/>
            </a:endParaRPr>
          </a:p>
        </p:txBody>
      </p:sp>
      <p:sp>
        <p:nvSpPr>
          <p:cNvPr id="45" name="TextBox 45">
            <a:extLst>
              <a:ext uri="{FF2B5EF4-FFF2-40B4-BE49-F238E27FC236}">
                <a16:creationId xmlns:a16="http://schemas.microsoft.com/office/drawing/2014/main" id="{7DB8604F-1EA9-A609-BF77-579CED4FC91E}"/>
              </a:ext>
            </a:extLst>
          </p:cNvPr>
          <p:cNvSpPr txBox="1"/>
          <p:nvPr/>
        </p:nvSpPr>
        <p:spPr>
          <a:xfrm>
            <a:off x="35258028" y="8927434"/>
            <a:ext cx="6819938" cy="590931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lvl="0"/>
            <a:r>
              <a:rPr lang="en-US" sz="2400" dirty="0">
                <a:solidFill>
                  <a:srgbClr val="7030A0"/>
                </a:solidFill>
                <a:latin typeface="ABeeZee Bold" panose="020B0604020202020204" charset="0"/>
                <a:ea typeface="ABeeZee Bold"/>
                <a:cs typeface="ABeeZee Bold"/>
                <a:sym typeface="ABeeZee Bold"/>
              </a:rPr>
              <a:t>I can </a:t>
            </a:r>
          </a:p>
          <a:p>
            <a:pPr lvl="0"/>
            <a:r>
              <a:rPr lang="en-US" sz="2400" dirty="0">
                <a:solidFill>
                  <a:srgbClr val="7030A0"/>
                </a:solidFill>
                <a:latin typeface="ABeeZee Bold" panose="020B0604020202020204" charset="0"/>
                <a:ea typeface="ABeeZee Bold"/>
                <a:cs typeface="ABeeZee Bold"/>
                <a:sym typeface="ABeeZee Bold"/>
              </a:rPr>
              <a:t>·I </a:t>
            </a:r>
            <a:r>
              <a:rPr lang="en-GB" sz="2400" dirty="0">
                <a:solidFill>
                  <a:srgbClr val="7030A0"/>
                </a:solidFill>
                <a:latin typeface="ABeeZee Bold" panose="020B0604020202020204" charset="0"/>
              </a:rPr>
              <a:t>Swim 25m using at least one recognised stroke with consistent technique.</a:t>
            </a:r>
          </a:p>
          <a:p>
            <a:pPr lvl="0"/>
            <a:r>
              <a:rPr lang="en-GB" sz="2400" dirty="0">
                <a:solidFill>
                  <a:srgbClr val="7030A0"/>
                </a:solidFill>
                <a:latin typeface="ABeeZee Bold" panose="020B0604020202020204" charset="0"/>
              </a:rPr>
              <a:t>Show improved proficiency in all three strokes: front crawl, backstroke, breaststroke.</a:t>
            </a:r>
          </a:p>
          <a:p>
            <a:pPr lvl="0"/>
            <a:r>
              <a:rPr lang="en-GB" sz="2400" dirty="0">
                <a:solidFill>
                  <a:srgbClr val="7030A0"/>
                </a:solidFill>
                <a:latin typeface="ABeeZee Bold" panose="020B0604020202020204" charset="0"/>
              </a:rPr>
              <a:t>Demonstrate controlled breathing (bilateral breathing introduced for front crawl).</a:t>
            </a:r>
          </a:p>
          <a:p>
            <a:pPr lvl="0"/>
            <a:r>
              <a:rPr lang="en-GB" sz="2400" dirty="0">
                <a:solidFill>
                  <a:srgbClr val="7030A0"/>
                </a:solidFill>
                <a:latin typeface="ABeeZee Bold" panose="020B0604020202020204" charset="0"/>
              </a:rPr>
              <a:t>Tread water for sustained periods using effective sculling.</a:t>
            </a:r>
          </a:p>
          <a:p>
            <a:pPr lvl="0"/>
            <a:r>
              <a:rPr lang="en-GB" sz="2400" dirty="0">
                <a:solidFill>
                  <a:srgbClr val="7030A0"/>
                </a:solidFill>
                <a:latin typeface="ABeeZee Bold" panose="020B0604020202020204" charset="0"/>
              </a:rPr>
              <a:t>Perform a sequence of movements: jump in, submerge, float, swim to edge.</a:t>
            </a:r>
          </a:p>
          <a:p>
            <a:pPr lvl="0"/>
            <a:r>
              <a:rPr lang="en-GB" sz="2400" dirty="0">
                <a:solidFill>
                  <a:srgbClr val="7030A0"/>
                </a:solidFill>
                <a:latin typeface="ABeeZee Bold" panose="020B0604020202020204" charset="0"/>
              </a:rPr>
              <a:t>Begin to swim longer distances with pacing and stamina.</a:t>
            </a:r>
          </a:p>
          <a:p>
            <a:pPr lvl="0"/>
            <a:r>
              <a:rPr lang="en-GB" sz="2400" dirty="0">
                <a:solidFill>
                  <a:srgbClr val="7030A0"/>
                </a:solidFill>
                <a:latin typeface="ABeeZee Bold" panose="020B0604020202020204" charset="0"/>
              </a:rPr>
              <a:t>Perform safe entries including step‑in, seated entry, and simple dive (if appropriate and safe).</a:t>
            </a:r>
          </a:p>
        </p:txBody>
      </p:sp>
      <p:sp>
        <p:nvSpPr>
          <p:cNvPr id="46" name="Rectangle 1">
            <a:extLst>
              <a:ext uri="{FF2B5EF4-FFF2-40B4-BE49-F238E27FC236}">
                <a16:creationId xmlns:a16="http://schemas.microsoft.com/office/drawing/2014/main" id="{AB4BF132-8E42-F0A8-18FD-7522D849B413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511175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Develop water confidence: blowing bubbles, submerging face, opening eyes underwater.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Float on front and back with support, progressing to independent floating.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Push and glide from the wall in a streamlined position.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Begin leg actions for front crawl and backstroke using floats.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Travel short distances (5–10m) using any stroke with aids if needed.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Perform simple water safety actions (e.g., holding the side, moving along the pool edge).</a:t>
            </a:r>
          </a:p>
        </p:txBody>
      </p:sp>
      <p:sp>
        <p:nvSpPr>
          <p:cNvPr id="47" name="Rectangle 2">
            <a:extLst>
              <a:ext uri="{FF2B5EF4-FFF2-40B4-BE49-F238E27FC236}">
                <a16:creationId xmlns:a16="http://schemas.microsoft.com/office/drawing/2014/main" id="{09AC9962-0770-A4D9-90EE-54E3646BF93E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" y="152400"/>
            <a:ext cx="511175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Understand how breathing links to stroke rhythm.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Know how to use arms and legs together for basic strokes.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Begin to understand the purpose of warm‑ups and cool‑downs in swimming.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Know simple survival techniques (e.g., star float, treading water basics).</a:t>
            </a:r>
          </a:p>
        </p:txBody>
      </p:sp>
      <p:sp>
        <p:nvSpPr>
          <p:cNvPr id="48" name="Rectangle 3">
            <a:extLst>
              <a:ext uri="{FF2B5EF4-FFF2-40B4-BE49-F238E27FC236}">
                <a16:creationId xmlns:a16="http://schemas.microsoft.com/office/drawing/2014/main" id="{D189DE44-BBD9-7797-283A-42FB17BEBE60}"/>
              </a:ext>
            </a:extLst>
          </p:cNvPr>
          <p:cNvSpPr>
            <a:spLocks noChangeArrowheads="1"/>
          </p:cNvSpPr>
          <p:nvPr/>
        </p:nvSpPr>
        <p:spPr bwMode="auto">
          <a:xfrm>
            <a:off x="304800" y="304800"/>
            <a:ext cx="511175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Understand how breathing links to stroke rhythm.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Know how to use arms and legs together for basic strokes.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Begin to understand the purpose of warm‑ups and cool‑downs in swimming.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Know simple survival techniques (e.g., star float, treading water basics).</a:t>
            </a:r>
          </a:p>
        </p:txBody>
      </p:sp>
      <p:sp>
        <p:nvSpPr>
          <p:cNvPr id="49" name="Rectangle 4">
            <a:extLst>
              <a:ext uri="{FF2B5EF4-FFF2-40B4-BE49-F238E27FC236}">
                <a16:creationId xmlns:a16="http://schemas.microsoft.com/office/drawing/2014/main" id="{C50A3B9A-1CD6-BF5F-6905-9C7528130EC1}"/>
              </a:ext>
            </a:extLst>
          </p:cNvPr>
          <p:cNvSpPr>
            <a:spLocks noChangeArrowheads="1"/>
          </p:cNvSpPr>
          <p:nvPr/>
        </p:nvSpPr>
        <p:spPr bwMode="auto">
          <a:xfrm>
            <a:off x="457200" y="457200"/>
            <a:ext cx="511175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Understand how breathing links to stroke rhythm.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Know how to use arms and legs together for basic strokes.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Begin to understand the purpose of warm‑ups and cool‑downs in swimming.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Know simple survival techniques (e.g., star float, treading water basics).</a:t>
            </a:r>
          </a:p>
        </p:txBody>
      </p:sp>
      <p:sp>
        <p:nvSpPr>
          <p:cNvPr id="50" name="Rectangle 5">
            <a:extLst>
              <a:ext uri="{FF2B5EF4-FFF2-40B4-BE49-F238E27FC236}">
                <a16:creationId xmlns:a16="http://schemas.microsoft.com/office/drawing/2014/main" id="{9E9360C7-55FA-2CB2-F0A1-7068020FF6A1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9600" y="609600"/>
            <a:ext cx="511175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Understand how breathing links to stroke rhythm.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Know how to use arms and legs together for basic strokes.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Begin to understand the purpose of warm‑ups and cool‑downs in swimming.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Know simple survival techniques (e.g., star float, treading water basics)</a:t>
            </a:r>
          </a:p>
        </p:txBody>
      </p:sp>
      <p:sp>
        <p:nvSpPr>
          <p:cNvPr id="52" name="TextBox 51">
            <a:extLst>
              <a:ext uri="{FF2B5EF4-FFF2-40B4-BE49-F238E27FC236}">
                <a16:creationId xmlns:a16="http://schemas.microsoft.com/office/drawing/2014/main" id="{83D27685-81D5-6268-03D2-A4139ED1C7CD}"/>
              </a:ext>
            </a:extLst>
          </p:cNvPr>
          <p:cNvSpPr txBox="1"/>
          <p:nvPr/>
        </p:nvSpPr>
        <p:spPr>
          <a:xfrm>
            <a:off x="26377306" y="21221277"/>
            <a:ext cx="8476052" cy="33489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lvl="0" indent="-342900">
              <a:lnSpc>
                <a:spcPct val="115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GB" sz="2400" kern="100" dirty="0">
                <a:solidFill>
                  <a:srgbClr val="CC00CC"/>
                </a:solidFill>
                <a:effectLst/>
                <a:latin typeface="ABeeZee Bold" panose="020B0604020202020204" charset="0"/>
                <a:ea typeface="Aptos" panose="020B0004020202020204" pitchFamily="34" charset="0"/>
                <a:cs typeface="Times New Roman" panose="02020603050405020304" pitchFamily="18" charset="0"/>
              </a:rPr>
              <a:t>Understand how breathing links to stroke rhythm.</a:t>
            </a:r>
          </a:p>
          <a:p>
            <a:pPr marL="342900" lvl="0" indent="-342900">
              <a:lnSpc>
                <a:spcPct val="115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GB" sz="2400" kern="100" dirty="0">
                <a:solidFill>
                  <a:srgbClr val="CC00CC"/>
                </a:solidFill>
                <a:effectLst/>
                <a:latin typeface="ABeeZee Bold" panose="020B0604020202020204" charset="0"/>
                <a:ea typeface="Aptos" panose="020B0004020202020204" pitchFamily="34" charset="0"/>
                <a:cs typeface="Times New Roman" panose="02020603050405020304" pitchFamily="18" charset="0"/>
              </a:rPr>
              <a:t>Know how to use arms and legs together for basic strokes.</a:t>
            </a:r>
          </a:p>
          <a:p>
            <a:pPr marL="342900" lvl="0" indent="-342900">
              <a:lnSpc>
                <a:spcPct val="115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GB" sz="2400" kern="100" dirty="0">
                <a:solidFill>
                  <a:srgbClr val="CC00CC"/>
                </a:solidFill>
                <a:effectLst/>
                <a:latin typeface="ABeeZee Bold" panose="020B0604020202020204" charset="0"/>
                <a:ea typeface="Aptos" panose="020B0004020202020204" pitchFamily="34" charset="0"/>
                <a:cs typeface="Times New Roman" panose="02020603050405020304" pitchFamily="18" charset="0"/>
              </a:rPr>
              <a:t>Begin to understand the purpose of warm‑ups and cool‑downs in swimming.</a:t>
            </a:r>
          </a:p>
          <a:p>
            <a:pPr marL="342900" lvl="0" indent="-342900">
              <a:lnSpc>
                <a:spcPct val="115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GB" sz="2400" kern="100" dirty="0">
                <a:solidFill>
                  <a:srgbClr val="CC00CC"/>
                </a:solidFill>
                <a:effectLst/>
                <a:latin typeface="ABeeZee Bold" panose="020B0604020202020204" charset="0"/>
                <a:ea typeface="Aptos" panose="020B0004020202020204" pitchFamily="34" charset="0"/>
                <a:cs typeface="Times New Roman" panose="02020603050405020304" pitchFamily="18" charset="0"/>
              </a:rPr>
              <a:t>Know simple survival techniques (e.g., star float, treading water basics).</a:t>
            </a:r>
          </a:p>
        </p:txBody>
      </p:sp>
      <p:sp>
        <p:nvSpPr>
          <p:cNvPr id="53" name="TextBox 52">
            <a:extLst>
              <a:ext uri="{FF2B5EF4-FFF2-40B4-BE49-F238E27FC236}">
                <a16:creationId xmlns:a16="http://schemas.microsoft.com/office/drawing/2014/main" id="{75C08CB5-296B-2190-CF92-A0FC6A6E5195}"/>
              </a:ext>
            </a:extLst>
          </p:cNvPr>
          <p:cNvSpPr txBox="1"/>
          <p:nvPr/>
        </p:nvSpPr>
        <p:spPr>
          <a:xfrm>
            <a:off x="42916595" y="5929106"/>
            <a:ext cx="5334000" cy="92332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GB" sz="2400" dirty="0">
                <a:solidFill>
                  <a:srgbClr val="FF66FF"/>
                </a:solidFill>
                <a:latin typeface="ABeeZee Bold" panose="020B0604020202020204" charset="0"/>
              </a:rPr>
              <a:t>I can </a:t>
            </a:r>
          </a:p>
          <a:p>
            <a:pPr lvl="0"/>
            <a:r>
              <a:rPr lang="en-GB" sz="2400" dirty="0">
                <a:solidFill>
                  <a:srgbClr val="FF66FF"/>
                </a:solidFill>
                <a:latin typeface="ABeeZee Bold" panose="020B0604020202020204" charset="0"/>
              </a:rPr>
              <a:t>Swim </a:t>
            </a:r>
            <a:r>
              <a:rPr lang="en-GB" sz="2400" b="1" dirty="0">
                <a:solidFill>
                  <a:srgbClr val="FF66FF"/>
                </a:solidFill>
                <a:latin typeface="ABeeZee Bold" panose="020B0604020202020204" charset="0"/>
              </a:rPr>
              <a:t>at least 25m confidently and competently</a:t>
            </a:r>
            <a:r>
              <a:rPr lang="en-GB" sz="2400" dirty="0">
                <a:solidFill>
                  <a:srgbClr val="FF66FF"/>
                </a:solidFill>
                <a:latin typeface="ABeeZee Bold" panose="020B0604020202020204" charset="0"/>
              </a:rPr>
              <a:t> using a recognised stroke.</a:t>
            </a:r>
          </a:p>
          <a:p>
            <a:pPr lvl="0"/>
            <a:r>
              <a:rPr lang="en-GB" sz="2400" dirty="0">
                <a:solidFill>
                  <a:srgbClr val="FF66FF"/>
                </a:solidFill>
                <a:latin typeface="ABeeZee Bold" panose="020B0604020202020204" charset="0"/>
              </a:rPr>
              <a:t>Demonstrate </a:t>
            </a:r>
            <a:r>
              <a:rPr lang="en-GB" sz="2400" b="1" dirty="0">
                <a:solidFill>
                  <a:srgbClr val="FF66FF"/>
                </a:solidFill>
                <a:latin typeface="ABeeZee Bold" panose="020B0604020202020204" charset="0"/>
              </a:rPr>
              <a:t>proficient technique</a:t>
            </a:r>
            <a:r>
              <a:rPr lang="en-GB" sz="2400" dirty="0">
                <a:solidFill>
                  <a:srgbClr val="FF66FF"/>
                </a:solidFill>
                <a:latin typeface="ABeeZee Bold" panose="020B0604020202020204" charset="0"/>
              </a:rPr>
              <a:t> in front crawl, backstroke, and breaststroke.</a:t>
            </a:r>
          </a:p>
          <a:p>
            <a:pPr lvl="0"/>
            <a:r>
              <a:rPr lang="en-GB" sz="2400" dirty="0">
                <a:solidFill>
                  <a:srgbClr val="FF66FF"/>
                </a:solidFill>
                <a:latin typeface="ABeeZee Bold" panose="020B0604020202020204" charset="0"/>
              </a:rPr>
              <a:t>Perform a </a:t>
            </a:r>
            <a:r>
              <a:rPr lang="en-GB" sz="2400" b="1" dirty="0">
                <a:solidFill>
                  <a:srgbClr val="FF66FF"/>
                </a:solidFill>
                <a:latin typeface="ABeeZee Bold" panose="020B0604020202020204" charset="0"/>
              </a:rPr>
              <a:t>range of self‑rescue skills</a:t>
            </a:r>
            <a:r>
              <a:rPr lang="en-GB" sz="2400" dirty="0">
                <a:solidFill>
                  <a:srgbClr val="FF66FF"/>
                </a:solidFill>
                <a:latin typeface="ABeeZee Bold" panose="020B0604020202020204" charset="0"/>
              </a:rPr>
              <a:t>, such as: </a:t>
            </a:r>
          </a:p>
          <a:p>
            <a:pPr lvl="1"/>
            <a:r>
              <a:rPr lang="en-GB" sz="2400" dirty="0">
                <a:solidFill>
                  <a:srgbClr val="FF66FF"/>
                </a:solidFill>
                <a:latin typeface="ABeeZee Bold" panose="020B0604020202020204" charset="0"/>
              </a:rPr>
              <a:t>Treading water for extended periods</a:t>
            </a:r>
          </a:p>
          <a:p>
            <a:pPr lvl="1"/>
            <a:r>
              <a:rPr lang="en-GB" sz="2400" dirty="0">
                <a:solidFill>
                  <a:srgbClr val="FF66FF"/>
                </a:solidFill>
                <a:latin typeface="ABeeZee Bold" panose="020B0604020202020204" charset="0"/>
              </a:rPr>
              <a:t>Floating to rest</a:t>
            </a:r>
          </a:p>
          <a:p>
            <a:pPr lvl="1"/>
            <a:r>
              <a:rPr lang="en-GB" sz="2400" dirty="0">
                <a:solidFill>
                  <a:srgbClr val="FF66FF"/>
                </a:solidFill>
                <a:latin typeface="ABeeZee Bold" panose="020B0604020202020204" charset="0"/>
              </a:rPr>
              <a:t>Swimming to safety</a:t>
            </a:r>
          </a:p>
          <a:p>
            <a:pPr lvl="1"/>
            <a:r>
              <a:rPr lang="en-GB" sz="2400" dirty="0">
                <a:solidFill>
                  <a:srgbClr val="FF66FF"/>
                </a:solidFill>
                <a:latin typeface="ABeeZee Bold" panose="020B0604020202020204" charset="0"/>
              </a:rPr>
              <a:t>Using clothing as a flotation aid (if part of programme)</a:t>
            </a:r>
          </a:p>
          <a:p>
            <a:pPr lvl="0"/>
            <a:r>
              <a:rPr lang="en-GB" sz="2400" dirty="0">
                <a:solidFill>
                  <a:srgbClr val="FF66FF"/>
                </a:solidFill>
                <a:latin typeface="ABeeZee Bold" panose="020B0604020202020204" charset="0"/>
              </a:rPr>
              <a:t>Perform safe entries including jumps, dives (where appropriate), and controlled submersion.</a:t>
            </a:r>
          </a:p>
          <a:p>
            <a:pPr lvl="0"/>
            <a:r>
              <a:rPr lang="en-GB" sz="2400" dirty="0">
                <a:solidFill>
                  <a:srgbClr val="FF66FF"/>
                </a:solidFill>
                <a:latin typeface="ABeeZee Bold" panose="020B0604020202020204" charset="0"/>
              </a:rPr>
              <a:t>Swim longer distances with sustained stamina and efficient breathing.</a:t>
            </a:r>
          </a:p>
          <a:p>
            <a:pPr lvl="0"/>
            <a:r>
              <a:rPr lang="en-GB" sz="2400" dirty="0">
                <a:solidFill>
                  <a:srgbClr val="FF66FF"/>
                </a:solidFill>
                <a:latin typeface="ABeeZee Bold" panose="020B0604020202020204" charset="0"/>
              </a:rPr>
              <a:t>Combine skills into a survival sequence (e.g., swim, float, signal for help).</a:t>
            </a:r>
          </a:p>
          <a:p>
            <a:endParaRPr lang="en-GB" dirty="0"/>
          </a:p>
        </p:txBody>
      </p:sp>
      <p:sp>
        <p:nvSpPr>
          <p:cNvPr id="54" name="TextBox 53">
            <a:extLst>
              <a:ext uri="{FF2B5EF4-FFF2-40B4-BE49-F238E27FC236}">
                <a16:creationId xmlns:a16="http://schemas.microsoft.com/office/drawing/2014/main" id="{25BBC969-457C-976E-4EB2-0B86BEA4B39A}"/>
              </a:ext>
            </a:extLst>
          </p:cNvPr>
          <p:cNvSpPr txBox="1"/>
          <p:nvPr/>
        </p:nvSpPr>
        <p:spPr>
          <a:xfrm>
            <a:off x="43465750" y="20947568"/>
            <a:ext cx="4976897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GB" sz="2400" dirty="0">
                <a:solidFill>
                  <a:srgbClr val="FF66FF"/>
                </a:solidFill>
                <a:latin typeface="ABeeZee Bold" panose="020B0604020202020204" charset="0"/>
              </a:rPr>
              <a:t>Know and apply full water safety and self‑rescue strategies in a range of situations.</a:t>
            </a:r>
          </a:p>
          <a:p>
            <a:pPr lvl="0"/>
            <a:r>
              <a:rPr lang="en-GB" sz="2400" dirty="0">
                <a:solidFill>
                  <a:srgbClr val="FF66FF"/>
                </a:solidFill>
                <a:latin typeface="ABeeZee Bold" panose="020B0604020202020204" charset="0"/>
              </a:rPr>
              <a:t>Understand how to adapt swimming technique for efficiency, speed, or endurance.</a:t>
            </a:r>
          </a:p>
          <a:p>
            <a:pPr lvl="0"/>
            <a:r>
              <a:rPr lang="en-GB" sz="2400" dirty="0">
                <a:solidFill>
                  <a:srgbClr val="FF66FF"/>
                </a:solidFill>
                <a:latin typeface="ABeeZee Bold" panose="020B0604020202020204" charset="0"/>
              </a:rPr>
              <a:t>Know how to help others in difficulty without entering the water (throw‑rescue basics).</a:t>
            </a:r>
          </a:p>
        </p:txBody>
      </p:sp>
    </p:spTree>
    <p:extLst>
      <p:ext uri="{BB962C8B-B14F-4D97-AF65-F5344CB8AC3E}">
        <p14:creationId xmlns:p14="http://schemas.microsoft.com/office/powerpoint/2010/main" val="301470876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6E6E6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8E59DA79-283C-833B-F370-BFBF9D5FEDD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>
            <a:extLst>
              <a:ext uri="{FF2B5EF4-FFF2-40B4-BE49-F238E27FC236}">
                <a16:creationId xmlns:a16="http://schemas.microsoft.com/office/drawing/2014/main" id="{A445B4FD-A277-9633-96F9-501B0E5710AA}"/>
              </a:ext>
            </a:extLst>
          </p:cNvPr>
          <p:cNvSpPr/>
          <p:nvPr/>
        </p:nvSpPr>
        <p:spPr>
          <a:xfrm>
            <a:off x="314583" y="3399581"/>
            <a:ext cx="3809401" cy="2937989"/>
          </a:xfrm>
          <a:custGeom>
            <a:avLst/>
            <a:gdLst/>
            <a:ahLst/>
            <a:cxnLst/>
            <a:rect l="l" t="t" r="r" b="b"/>
            <a:pathLst>
              <a:path w="3809401" h="2937989">
                <a:moveTo>
                  <a:pt x="0" y="0"/>
                </a:moveTo>
                <a:lnTo>
                  <a:pt x="3809401" y="0"/>
                </a:lnTo>
                <a:lnTo>
                  <a:pt x="3809401" y="2937989"/>
                </a:lnTo>
                <a:lnTo>
                  <a:pt x="0" y="2937989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r="-2235"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3" name="Freeform 3">
            <a:extLst>
              <a:ext uri="{FF2B5EF4-FFF2-40B4-BE49-F238E27FC236}">
                <a16:creationId xmlns:a16="http://schemas.microsoft.com/office/drawing/2014/main" id="{99E2FA21-A64E-2051-8009-B29370040592}"/>
              </a:ext>
            </a:extLst>
          </p:cNvPr>
          <p:cNvSpPr/>
          <p:nvPr/>
        </p:nvSpPr>
        <p:spPr>
          <a:xfrm>
            <a:off x="48442647" y="4020497"/>
            <a:ext cx="2214568" cy="2214568"/>
          </a:xfrm>
          <a:custGeom>
            <a:avLst/>
            <a:gdLst/>
            <a:ahLst/>
            <a:cxnLst/>
            <a:rect l="l" t="t" r="r" b="b"/>
            <a:pathLst>
              <a:path w="2214568" h="2214568">
                <a:moveTo>
                  <a:pt x="0" y="0"/>
                </a:moveTo>
                <a:lnTo>
                  <a:pt x="2214568" y="0"/>
                </a:lnTo>
                <a:lnTo>
                  <a:pt x="2214568" y="2214568"/>
                </a:lnTo>
                <a:lnTo>
                  <a:pt x="0" y="2214568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5" name="TextBox 5">
            <a:extLst>
              <a:ext uri="{FF2B5EF4-FFF2-40B4-BE49-F238E27FC236}">
                <a16:creationId xmlns:a16="http://schemas.microsoft.com/office/drawing/2014/main" id="{B94D4BF7-82BB-C9CD-B54A-0D252868CECA}"/>
              </a:ext>
            </a:extLst>
          </p:cNvPr>
          <p:cNvSpPr txBox="1"/>
          <p:nvPr/>
        </p:nvSpPr>
        <p:spPr>
          <a:xfrm rot="-5400000">
            <a:off x="-14930658" y="7244888"/>
            <a:ext cx="31779244" cy="108341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354"/>
              </a:lnSpc>
            </a:pPr>
            <a:r>
              <a:rPr lang="en-US" sz="3110">
                <a:solidFill>
                  <a:srgbClr val="231F20"/>
                </a:solidFill>
                <a:latin typeface="League Spartan"/>
                <a:ea typeface="League Spartan"/>
                <a:cs typeface="League Spartan"/>
                <a:sym typeface="League Spartan"/>
              </a:rPr>
              <a:t>WHOLE SCHOOL</a:t>
            </a:r>
          </a:p>
          <a:p>
            <a:pPr algn="ctr">
              <a:lnSpc>
                <a:spcPts val="4354"/>
              </a:lnSpc>
            </a:pPr>
            <a:r>
              <a:rPr lang="en-US" sz="3110">
                <a:solidFill>
                  <a:srgbClr val="231F20"/>
                </a:solidFill>
                <a:latin typeface="League Spartan"/>
                <a:ea typeface="League Spartan"/>
                <a:cs typeface="League Spartan"/>
                <a:sym typeface="League Spartan"/>
              </a:rPr>
              <a:t>INITATIVES:</a:t>
            </a:r>
          </a:p>
        </p:txBody>
      </p:sp>
      <p:sp>
        <p:nvSpPr>
          <p:cNvPr id="6" name="Freeform 6">
            <a:extLst>
              <a:ext uri="{FF2B5EF4-FFF2-40B4-BE49-F238E27FC236}">
                <a16:creationId xmlns:a16="http://schemas.microsoft.com/office/drawing/2014/main" id="{884351B2-9E7B-89FD-A405-25A2667C14A4}"/>
              </a:ext>
            </a:extLst>
          </p:cNvPr>
          <p:cNvSpPr/>
          <p:nvPr/>
        </p:nvSpPr>
        <p:spPr>
          <a:xfrm>
            <a:off x="25933962" y="15987083"/>
            <a:ext cx="24723253" cy="4759226"/>
          </a:xfrm>
          <a:custGeom>
            <a:avLst/>
            <a:gdLst/>
            <a:ahLst/>
            <a:cxnLst/>
            <a:rect l="l" t="t" r="r" b="b"/>
            <a:pathLst>
              <a:path w="24723253" h="4759226">
                <a:moveTo>
                  <a:pt x="0" y="0"/>
                </a:moveTo>
                <a:lnTo>
                  <a:pt x="24723253" y="0"/>
                </a:lnTo>
                <a:lnTo>
                  <a:pt x="24723253" y="4759226"/>
                </a:lnTo>
                <a:lnTo>
                  <a:pt x="0" y="4759226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alphaModFix amt="34000"/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grpSp>
        <p:nvGrpSpPr>
          <p:cNvPr id="7" name="Group 7">
            <a:extLst>
              <a:ext uri="{FF2B5EF4-FFF2-40B4-BE49-F238E27FC236}">
                <a16:creationId xmlns:a16="http://schemas.microsoft.com/office/drawing/2014/main" id="{437D75E5-EAD8-EF57-0936-5A55D6435E61}"/>
              </a:ext>
            </a:extLst>
          </p:cNvPr>
          <p:cNvGrpSpPr/>
          <p:nvPr/>
        </p:nvGrpSpPr>
        <p:grpSpPr>
          <a:xfrm>
            <a:off x="30082691" y="17393220"/>
            <a:ext cx="2599304" cy="1946952"/>
            <a:chOff x="0" y="0"/>
            <a:chExt cx="3465739" cy="2595937"/>
          </a:xfrm>
        </p:grpSpPr>
        <p:sp>
          <p:nvSpPr>
            <p:cNvPr id="8" name="Freeform 8">
              <a:extLst>
                <a:ext uri="{FF2B5EF4-FFF2-40B4-BE49-F238E27FC236}">
                  <a16:creationId xmlns:a16="http://schemas.microsoft.com/office/drawing/2014/main" id="{0F7BC095-E465-3032-DE13-C87F9A62F969}"/>
                </a:ext>
              </a:extLst>
            </p:cNvPr>
            <p:cNvSpPr/>
            <p:nvPr/>
          </p:nvSpPr>
          <p:spPr>
            <a:xfrm>
              <a:off x="0" y="0"/>
              <a:ext cx="3465739" cy="2595937"/>
            </a:xfrm>
            <a:custGeom>
              <a:avLst/>
              <a:gdLst/>
              <a:ahLst/>
              <a:cxnLst/>
              <a:rect l="l" t="t" r="r" b="b"/>
              <a:pathLst>
                <a:path w="3465739" h="2595937">
                  <a:moveTo>
                    <a:pt x="0" y="0"/>
                  </a:moveTo>
                  <a:lnTo>
                    <a:pt x="3465739" y="0"/>
                  </a:lnTo>
                  <a:lnTo>
                    <a:pt x="3465739" y="2595937"/>
                  </a:lnTo>
                  <a:lnTo>
                    <a:pt x="0" y="259593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7">
                <a:extLst>
                  <a:ext uri="{96DAC541-7B7A-43D3-8B79-37D633B846F1}">
                    <asvg:svgBlip xmlns:asvg="http://schemas.microsoft.com/office/drawing/2016/SVG/main" r:embed="rId8"/>
                  </a:ext>
                </a:extLst>
              </a:blip>
              <a:stretch>
                <a:fillRect t="-16753" b="-16753"/>
              </a:stretch>
            </a:blipFill>
          </p:spPr>
          <p:txBody>
            <a:bodyPr/>
            <a:lstStyle/>
            <a:p>
              <a:endParaRPr lang="en-GB"/>
            </a:p>
          </p:txBody>
        </p:sp>
        <p:sp>
          <p:nvSpPr>
            <p:cNvPr id="9" name="TextBox 9">
              <a:extLst>
                <a:ext uri="{FF2B5EF4-FFF2-40B4-BE49-F238E27FC236}">
                  <a16:creationId xmlns:a16="http://schemas.microsoft.com/office/drawing/2014/main" id="{4C9C7DC6-F88F-FDC8-E791-2E1A752C984E}"/>
                </a:ext>
              </a:extLst>
            </p:cNvPr>
            <p:cNvSpPr txBox="1"/>
            <p:nvPr/>
          </p:nvSpPr>
          <p:spPr>
            <a:xfrm>
              <a:off x="98558" y="486377"/>
              <a:ext cx="3268623" cy="1913671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15364"/>
                </a:lnSpc>
              </a:pPr>
              <a:r>
                <a:rPr lang="en-US" sz="10974">
                  <a:solidFill>
                    <a:srgbClr val="FFFFFF"/>
                  </a:solidFill>
                  <a:latin typeface="League Spartan"/>
                  <a:ea typeface="League Spartan"/>
                  <a:cs typeface="League Spartan"/>
                  <a:sym typeface="League Spartan"/>
                </a:rPr>
                <a:t>Yr 4</a:t>
              </a:r>
            </a:p>
          </p:txBody>
        </p:sp>
      </p:grpSp>
      <p:grpSp>
        <p:nvGrpSpPr>
          <p:cNvPr id="10" name="Group 10">
            <a:extLst>
              <a:ext uri="{FF2B5EF4-FFF2-40B4-BE49-F238E27FC236}">
                <a16:creationId xmlns:a16="http://schemas.microsoft.com/office/drawing/2014/main" id="{1A346983-B77D-3132-F39B-483BBB3953CA}"/>
              </a:ext>
            </a:extLst>
          </p:cNvPr>
          <p:cNvGrpSpPr/>
          <p:nvPr/>
        </p:nvGrpSpPr>
        <p:grpSpPr>
          <a:xfrm>
            <a:off x="37346293" y="15334847"/>
            <a:ext cx="2599304" cy="1946952"/>
            <a:chOff x="0" y="0"/>
            <a:chExt cx="3465739" cy="2595937"/>
          </a:xfrm>
        </p:grpSpPr>
        <p:sp>
          <p:nvSpPr>
            <p:cNvPr id="11" name="Freeform 11">
              <a:extLst>
                <a:ext uri="{FF2B5EF4-FFF2-40B4-BE49-F238E27FC236}">
                  <a16:creationId xmlns:a16="http://schemas.microsoft.com/office/drawing/2014/main" id="{3FF23B76-8C6E-93E8-100C-A5216B412E55}"/>
                </a:ext>
              </a:extLst>
            </p:cNvPr>
            <p:cNvSpPr/>
            <p:nvPr/>
          </p:nvSpPr>
          <p:spPr>
            <a:xfrm>
              <a:off x="0" y="0"/>
              <a:ext cx="3465739" cy="2595937"/>
            </a:xfrm>
            <a:custGeom>
              <a:avLst/>
              <a:gdLst/>
              <a:ahLst/>
              <a:cxnLst/>
              <a:rect l="l" t="t" r="r" b="b"/>
              <a:pathLst>
                <a:path w="3465739" h="2595937">
                  <a:moveTo>
                    <a:pt x="0" y="0"/>
                  </a:moveTo>
                  <a:lnTo>
                    <a:pt x="3465739" y="0"/>
                  </a:lnTo>
                  <a:lnTo>
                    <a:pt x="3465739" y="2595937"/>
                  </a:lnTo>
                  <a:lnTo>
                    <a:pt x="0" y="259593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9">
                <a:extLst>
                  <a:ext uri="{96DAC541-7B7A-43D3-8B79-37D633B846F1}">
                    <asvg:svgBlip xmlns:asvg="http://schemas.microsoft.com/office/drawing/2016/SVG/main" r:embed="rId10"/>
                  </a:ext>
                </a:extLst>
              </a:blip>
              <a:stretch>
                <a:fillRect t="-16753" b="-16753"/>
              </a:stretch>
            </a:blipFill>
          </p:spPr>
          <p:txBody>
            <a:bodyPr/>
            <a:lstStyle/>
            <a:p>
              <a:endParaRPr lang="en-GB"/>
            </a:p>
          </p:txBody>
        </p:sp>
        <p:sp>
          <p:nvSpPr>
            <p:cNvPr id="12" name="TextBox 12">
              <a:extLst>
                <a:ext uri="{FF2B5EF4-FFF2-40B4-BE49-F238E27FC236}">
                  <a16:creationId xmlns:a16="http://schemas.microsoft.com/office/drawing/2014/main" id="{12127D9B-F752-6931-ED1F-14AF09AA5E92}"/>
                </a:ext>
              </a:extLst>
            </p:cNvPr>
            <p:cNvSpPr txBox="1"/>
            <p:nvPr/>
          </p:nvSpPr>
          <p:spPr>
            <a:xfrm>
              <a:off x="98558" y="236358"/>
              <a:ext cx="3268623" cy="1913671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15364"/>
                </a:lnSpc>
              </a:pPr>
              <a:r>
                <a:rPr lang="en-US" sz="10974">
                  <a:solidFill>
                    <a:srgbClr val="FFFFFF"/>
                  </a:solidFill>
                  <a:latin typeface="League Spartan"/>
                  <a:ea typeface="League Spartan"/>
                  <a:cs typeface="League Spartan"/>
                  <a:sym typeface="League Spartan"/>
                </a:rPr>
                <a:t>Yr 5</a:t>
              </a:r>
            </a:p>
          </p:txBody>
        </p:sp>
      </p:grpSp>
      <p:sp>
        <p:nvSpPr>
          <p:cNvPr id="13" name="Freeform 13">
            <a:extLst>
              <a:ext uri="{FF2B5EF4-FFF2-40B4-BE49-F238E27FC236}">
                <a16:creationId xmlns:a16="http://schemas.microsoft.com/office/drawing/2014/main" id="{702DC78D-12AE-799C-0B96-4B941486327D}"/>
              </a:ext>
            </a:extLst>
          </p:cNvPr>
          <p:cNvSpPr/>
          <p:nvPr/>
        </p:nvSpPr>
        <p:spPr>
          <a:xfrm>
            <a:off x="44165334" y="17504631"/>
            <a:ext cx="2836523" cy="1946952"/>
          </a:xfrm>
          <a:custGeom>
            <a:avLst/>
            <a:gdLst/>
            <a:ahLst/>
            <a:cxnLst/>
            <a:rect l="l" t="t" r="r" b="b"/>
            <a:pathLst>
              <a:path w="2836523" h="1946952">
                <a:moveTo>
                  <a:pt x="0" y="0"/>
                </a:moveTo>
                <a:lnTo>
                  <a:pt x="2836523" y="0"/>
                </a:lnTo>
                <a:lnTo>
                  <a:pt x="2836523" y="1946952"/>
                </a:lnTo>
                <a:lnTo>
                  <a:pt x="0" y="1946952"/>
                </a:lnTo>
                <a:lnTo>
                  <a:pt x="0" y="0"/>
                </a:lnTo>
                <a:close/>
              </a:path>
            </a:pathLst>
          </a:custGeom>
          <a:blipFill>
            <a:blip r:embed="rId11">
              <a:extLst>
                <a:ext uri="{96DAC541-7B7A-43D3-8B79-37D633B846F1}">
                  <asvg:svgBlip xmlns:asvg="http://schemas.microsoft.com/office/drawing/2016/SVG/main" r:embed="rId12"/>
                </a:ext>
              </a:extLst>
            </a:blip>
            <a:stretch>
              <a:fillRect t="-22845" b="-22845"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4" name="TextBox 14">
            <a:extLst>
              <a:ext uri="{FF2B5EF4-FFF2-40B4-BE49-F238E27FC236}">
                <a16:creationId xmlns:a16="http://schemas.microsoft.com/office/drawing/2014/main" id="{1B4F0ABB-B9DD-72F0-13F8-5CAAF78A3B82}"/>
              </a:ext>
            </a:extLst>
          </p:cNvPr>
          <p:cNvSpPr txBox="1"/>
          <p:nvPr/>
        </p:nvSpPr>
        <p:spPr>
          <a:xfrm>
            <a:off x="9502556" y="4260058"/>
            <a:ext cx="32862812" cy="177849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4502"/>
              </a:lnSpc>
            </a:pPr>
            <a:r>
              <a:rPr lang="en-US" sz="10358" dirty="0">
                <a:solidFill>
                  <a:srgbClr val="231F20"/>
                </a:solidFill>
                <a:latin typeface="League Spartan"/>
                <a:ea typeface="League Spartan"/>
                <a:cs typeface="League Spartan"/>
                <a:sym typeface="League Spartan"/>
              </a:rPr>
              <a:t>PE (OAA) PROGRESSION DOCUMENT</a:t>
            </a:r>
          </a:p>
        </p:txBody>
      </p:sp>
      <p:sp>
        <p:nvSpPr>
          <p:cNvPr id="15" name="TextBox 15">
            <a:extLst>
              <a:ext uri="{FF2B5EF4-FFF2-40B4-BE49-F238E27FC236}">
                <a16:creationId xmlns:a16="http://schemas.microsoft.com/office/drawing/2014/main" id="{5EBAF05A-F588-392A-84D2-31B577C686CA}"/>
              </a:ext>
            </a:extLst>
          </p:cNvPr>
          <p:cNvSpPr txBox="1"/>
          <p:nvPr/>
        </p:nvSpPr>
        <p:spPr>
          <a:xfrm>
            <a:off x="44245999" y="17890632"/>
            <a:ext cx="2675195" cy="144954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1930"/>
              </a:lnSpc>
            </a:pPr>
            <a:r>
              <a:rPr lang="en-US" sz="8521">
                <a:solidFill>
                  <a:srgbClr val="FFFFFF"/>
                </a:solidFill>
                <a:latin typeface="League Spartan"/>
                <a:ea typeface="League Spartan"/>
                <a:cs typeface="League Spartan"/>
                <a:sym typeface="League Spartan"/>
              </a:rPr>
              <a:t>Yr 6</a:t>
            </a:r>
          </a:p>
        </p:txBody>
      </p:sp>
      <p:sp>
        <p:nvSpPr>
          <p:cNvPr id="16" name="Freeform 16">
            <a:extLst>
              <a:ext uri="{FF2B5EF4-FFF2-40B4-BE49-F238E27FC236}">
                <a16:creationId xmlns:a16="http://schemas.microsoft.com/office/drawing/2014/main" id="{C94A19D8-99A1-7EFE-E484-9E5D89107657}"/>
              </a:ext>
            </a:extLst>
          </p:cNvPr>
          <p:cNvSpPr/>
          <p:nvPr/>
        </p:nvSpPr>
        <p:spPr>
          <a:xfrm>
            <a:off x="1210710" y="15987083"/>
            <a:ext cx="24723253" cy="4759226"/>
          </a:xfrm>
          <a:custGeom>
            <a:avLst/>
            <a:gdLst/>
            <a:ahLst/>
            <a:cxnLst/>
            <a:rect l="l" t="t" r="r" b="b"/>
            <a:pathLst>
              <a:path w="24723253" h="4759226">
                <a:moveTo>
                  <a:pt x="0" y="0"/>
                </a:moveTo>
                <a:lnTo>
                  <a:pt x="24723252" y="0"/>
                </a:lnTo>
                <a:lnTo>
                  <a:pt x="24723252" y="4759226"/>
                </a:lnTo>
                <a:lnTo>
                  <a:pt x="0" y="4759226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alphaModFix amt="34000"/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grpSp>
        <p:nvGrpSpPr>
          <p:cNvPr id="17" name="Group 17">
            <a:extLst>
              <a:ext uri="{FF2B5EF4-FFF2-40B4-BE49-F238E27FC236}">
                <a16:creationId xmlns:a16="http://schemas.microsoft.com/office/drawing/2014/main" id="{00405AF9-2602-C37D-F0A4-A2916A21FC9A}"/>
              </a:ext>
            </a:extLst>
          </p:cNvPr>
          <p:cNvGrpSpPr/>
          <p:nvPr/>
        </p:nvGrpSpPr>
        <p:grpSpPr>
          <a:xfrm>
            <a:off x="786209" y="14526387"/>
            <a:ext cx="3785399" cy="1946952"/>
            <a:chOff x="0" y="0"/>
            <a:chExt cx="5047199" cy="2595937"/>
          </a:xfrm>
        </p:grpSpPr>
        <p:sp>
          <p:nvSpPr>
            <p:cNvPr id="18" name="Freeform 18">
              <a:extLst>
                <a:ext uri="{FF2B5EF4-FFF2-40B4-BE49-F238E27FC236}">
                  <a16:creationId xmlns:a16="http://schemas.microsoft.com/office/drawing/2014/main" id="{370208F5-8EE4-C082-F9B6-5C2872468093}"/>
                </a:ext>
              </a:extLst>
            </p:cNvPr>
            <p:cNvSpPr/>
            <p:nvPr/>
          </p:nvSpPr>
          <p:spPr>
            <a:xfrm>
              <a:off x="0" y="0"/>
              <a:ext cx="5047199" cy="2595937"/>
            </a:xfrm>
            <a:custGeom>
              <a:avLst/>
              <a:gdLst/>
              <a:ahLst/>
              <a:cxnLst/>
              <a:rect l="l" t="t" r="r" b="b"/>
              <a:pathLst>
                <a:path w="5047199" h="2595937">
                  <a:moveTo>
                    <a:pt x="0" y="0"/>
                  </a:moveTo>
                  <a:lnTo>
                    <a:pt x="5047199" y="0"/>
                  </a:lnTo>
                  <a:lnTo>
                    <a:pt x="5047199" y="2595937"/>
                  </a:lnTo>
                  <a:lnTo>
                    <a:pt x="0" y="259593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3">
                <a:extLst>
                  <a:ext uri="{96DAC541-7B7A-43D3-8B79-37D633B846F1}">
                    <asvg:svgBlip xmlns:asvg="http://schemas.microsoft.com/office/drawing/2016/SVG/main" r:embed="rId14"/>
                  </a:ext>
                </a:extLst>
              </a:blip>
              <a:stretch>
                <a:fillRect t="-47213" b="-47213"/>
              </a:stretch>
            </a:blipFill>
          </p:spPr>
          <p:txBody>
            <a:bodyPr/>
            <a:lstStyle/>
            <a:p>
              <a:endParaRPr lang="en-GB"/>
            </a:p>
          </p:txBody>
        </p:sp>
        <p:sp>
          <p:nvSpPr>
            <p:cNvPr id="19" name="TextBox 19">
              <a:extLst>
                <a:ext uri="{FF2B5EF4-FFF2-40B4-BE49-F238E27FC236}">
                  <a16:creationId xmlns:a16="http://schemas.microsoft.com/office/drawing/2014/main" id="{CAFA40A9-9366-1879-1CB9-C4000B0A97E7}"/>
                </a:ext>
              </a:extLst>
            </p:cNvPr>
            <p:cNvSpPr txBox="1"/>
            <p:nvPr/>
          </p:nvSpPr>
          <p:spPr>
            <a:xfrm>
              <a:off x="488643" y="363768"/>
              <a:ext cx="4069912" cy="1913671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15364"/>
                </a:lnSpc>
              </a:pPr>
              <a:r>
                <a:rPr lang="en-US" sz="10974">
                  <a:solidFill>
                    <a:srgbClr val="FFFFFF"/>
                  </a:solidFill>
                  <a:latin typeface="League Spartan"/>
                  <a:ea typeface="League Spartan"/>
                  <a:cs typeface="League Spartan"/>
                  <a:sym typeface="League Spartan"/>
                </a:rPr>
                <a:t>EYFS</a:t>
              </a:r>
            </a:p>
          </p:txBody>
        </p:sp>
      </p:grpSp>
      <p:grpSp>
        <p:nvGrpSpPr>
          <p:cNvPr id="20" name="Group 20">
            <a:extLst>
              <a:ext uri="{FF2B5EF4-FFF2-40B4-BE49-F238E27FC236}">
                <a16:creationId xmlns:a16="http://schemas.microsoft.com/office/drawing/2014/main" id="{B34B350F-5D15-5831-C044-33C004AD866F}"/>
              </a:ext>
            </a:extLst>
          </p:cNvPr>
          <p:cNvGrpSpPr/>
          <p:nvPr/>
        </p:nvGrpSpPr>
        <p:grpSpPr>
          <a:xfrm>
            <a:off x="6327915" y="17342163"/>
            <a:ext cx="2421390" cy="1946952"/>
            <a:chOff x="0" y="0"/>
            <a:chExt cx="3228520" cy="2595937"/>
          </a:xfrm>
        </p:grpSpPr>
        <p:sp>
          <p:nvSpPr>
            <p:cNvPr id="21" name="Freeform 21">
              <a:extLst>
                <a:ext uri="{FF2B5EF4-FFF2-40B4-BE49-F238E27FC236}">
                  <a16:creationId xmlns:a16="http://schemas.microsoft.com/office/drawing/2014/main" id="{830390A5-F7AB-CE6F-21AD-9A41C7FCFD28}"/>
                </a:ext>
              </a:extLst>
            </p:cNvPr>
            <p:cNvSpPr/>
            <p:nvPr/>
          </p:nvSpPr>
          <p:spPr>
            <a:xfrm>
              <a:off x="0" y="0"/>
              <a:ext cx="3228520" cy="2595937"/>
            </a:xfrm>
            <a:custGeom>
              <a:avLst/>
              <a:gdLst/>
              <a:ahLst/>
              <a:cxnLst/>
              <a:rect l="l" t="t" r="r" b="b"/>
              <a:pathLst>
                <a:path w="3228520" h="2595937">
                  <a:moveTo>
                    <a:pt x="0" y="0"/>
                  </a:moveTo>
                  <a:lnTo>
                    <a:pt x="3228520" y="0"/>
                  </a:lnTo>
                  <a:lnTo>
                    <a:pt x="3228520" y="2595937"/>
                  </a:lnTo>
                  <a:lnTo>
                    <a:pt x="0" y="259593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5">
                <a:extLst>
                  <a:ext uri="{96DAC541-7B7A-43D3-8B79-37D633B846F1}">
                    <asvg:svgBlip xmlns:asvg="http://schemas.microsoft.com/office/drawing/2016/SVG/main" r:embed="rId16"/>
                  </a:ext>
                </a:extLst>
              </a:blip>
              <a:stretch>
                <a:fillRect t="-12184" b="-12184"/>
              </a:stretch>
            </a:blipFill>
          </p:spPr>
          <p:txBody>
            <a:bodyPr/>
            <a:lstStyle/>
            <a:p>
              <a:endParaRPr lang="en-GB"/>
            </a:p>
          </p:txBody>
        </p:sp>
        <p:sp>
          <p:nvSpPr>
            <p:cNvPr id="22" name="TextBox 22">
              <a:extLst>
                <a:ext uri="{FF2B5EF4-FFF2-40B4-BE49-F238E27FC236}">
                  <a16:creationId xmlns:a16="http://schemas.microsoft.com/office/drawing/2014/main" id="{7E31F42F-2C46-A972-4F50-67DF40BBFA11}"/>
                </a:ext>
              </a:extLst>
            </p:cNvPr>
            <p:cNvSpPr txBox="1"/>
            <p:nvPr/>
          </p:nvSpPr>
          <p:spPr>
            <a:xfrm>
              <a:off x="91812" y="363768"/>
              <a:ext cx="3044897" cy="1913671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15364"/>
                </a:lnSpc>
              </a:pPr>
              <a:r>
                <a:rPr lang="en-US" sz="10974">
                  <a:solidFill>
                    <a:srgbClr val="FFFFFF"/>
                  </a:solidFill>
                  <a:latin typeface="League Spartan"/>
                  <a:ea typeface="League Spartan"/>
                  <a:cs typeface="League Spartan"/>
                  <a:sym typeface="League Spartan"/>
                </a:rPr>
                <a:t>Yr 1</a:t>
              </a:r>
            </a:p>
          </p:txBody>
        </p:sp>
      </p:grpSp>
      <p:grpSp>
        <p:nvGrpSpPr>
          <p:cNvPr id="23" name="Group 23">
            <a:extLst>
              <a:ext uri="{FF2B5EF4-FFF2-40B4-BE49-F238E27FC236}">
                <a16:creationId xmlns:a16="http://schemas.microsoft.com/office/drawing/2014/main" id="{83718D69-8FB2-8787-9168-DA57D99831CD}"/>
              </a:ext>
            </a:extLst>
          </p:cNvPr>
          <p:cNvGrpSpPr/>
          <p:nvPr/>
        </p:nvGrpSpPr>
        <p:grpSpPr>
          <a:xfrm>
            <a:off x="13061133" y="15987083"/>
            <a:ext cx="3039327" cy="1946952"/>
            <a:chOff x="0" y="0"/>
            <a:chExt cx="4052436" cy="2595937"/>
          </a:xfrm>
        </p:grpSpPr>
        <p:sp>
          <p:nvSpPr>
            <p:cNvPr id="24" name="Freeform 24">
              <a:extLst>
                <a:ext uri="{FF2B5EF4-FFF2-40B4-BE49-F238E27FC236}">
                  <a16:creationId xmlns:a16="http://schemas.microsoft.com/office/drawing/2014/main" id="{75FDA508-60BE-EAFB-96B9-A623BDF6B349}"/>
                </a:ext>
              </a:extLst>
            </p:cNvPr>
            <p:cNvSpPr/>
            <p:nvPr/>
          </p:nvSpPr>
          <p:spPr>
            <a:xfrm>
              <a:off x="0" y="0"/>
              <a:ext cx="4052436" cy="2595937"/>
            </a:xfrm>
            <a:custGeom>
              <a:avLst/>
              <a:gdLst/>
              <a:ahLst/>
              <a:cxnLst/>
              <a:rect l="l" t="t" r="r" b="b"/>
              <a:pathLst>
                <a:path w="4052436" h="2595937">
                  <a:moveTo>
                    <a:pt x="0" y="0"/>
                  </a:moveTo>
                  <a:lnTo>
                    <a:pt x="4052436" y="0"/>
                  </a:lnTo>
                  <a:lnTo>
                    <a:pt x="4052436" y="2595937"/>
                  </a:lnTo>
                  <a:lnTo>
                    <a:pt x="0" y="259593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7">
                <a:extLst>
                  <a:ext uri="{96DAC541-7B7A-43D3-8B79-37D633B846F1}">
                    <asvg:svgBlip xmlns:asvg="http://schemas.microsoft.com/office/drawing/2016/SVG/main" r:embed="rId18"/>
                  </a:ext>
                </a:extLst>
              </a:blip>
              <a:stretch>
                <a:fillRect t="-28053" b="-28053"/>
              </a:stretch>
            </a:blipFill>
          </p:spPr>
          <p:txBody>
            <a:bodyPr/>
            <a:lstStyle/>
            <a:p>
              <a:endParaRPr lang="en-GB"/>
            </a:p>
          </p:txBody>
        </p:sp>
        <p:sp>
          <p:nvSpPr>
            <p:cNvPr id="25" name="TextBox 25">
              <a:extLst>
                <a:ext uri="{FF2B5EF4-FFF2-40B4-BE49-F238E27FC236}">
                  <a16:creationId xmlns:a16="http://schemas.microsoft.com/office/drawing/2014/main" id="{6EAF9E08-C623-B902-DB02-F596203CA4AF}"/>
                </a:ext>
              </a:extLst>
            </p:cNvPr>
            <p:cNvSpPr txBox="1"/>
            <p:nvPr/>
          </p:nvSpPr>
          <p:spPr>
            <a:xfrm>
              <a:off x="115242" y="550082"/>
              <a:ext cx="3821951" cy="1913671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15364"/>
                </a:lnSpc>
              </a:pPr>
              <a:r>
                <a:rPr lang="en-US" sz="10974">
                  <a:solidFill>
                    <a:srgbClr val="FFFFFF"/>
                  </a:solidFill>
                  <a:latin typeface="League Spartan"/>
                  <a:ea typeface="League Spartan"/>
                  <a:cs typeface="League Spartan"/>
                  <a:sym typeface="League Spartan"/>
                </a:rPr>
                <a:t>Yr 2</a:t>
              </a:r>
            </a:p>
          </p:txBody>
        </p:sp>
      </p:grpSp>
      <p:grpSp>
        <p:nvGrpSpPr>
          <p:cNvPr id="26" name="Group 26">
            <a:extLst>
              <a:ext uri="{FF2B5EF4-FFF2-40B4-BE49-F238E27FC236}">
                <a16:creationId xmlns:a16="http://schemas.microsoft.com/office/drawing/2014/main" id="{120804A7-8F91-4AC5-2145-20CB13DDB397}"/>
              </a:ext>
            </a:extLst>
          </p:cNvPr>
          <p:cNvGrpSpPr/>
          <p:nvPr/>
        </p:nvGrpSpPr>
        <p:grpSpPr>
          <a:xfrm>
            <a:off x="21477301" y="15557678"/>
            <a:ext cx="2540000" cy="1946952"/>
            <a:chOff x="0" y="0"/>
            <a:chExt cx="3386666" cy="2595937"/>
          </a:xfrm>
        </p:grpSpPr>
        <p:sp>
          <p:nvSpPr>
            <p:cNvPr id="27" name="Freeform 27">
              <a:extLst>
                <a:ext uri="{FF2B5EF4-FFF2-40B4-BE49-F238E27FC236}">
                  <a16:creationId xmlns:a16="http://schemas.microsoft.com/office/drawing/2014/main" id="{07A82CBE-5148-C158-B4DA-E23F9741087E}"/>
                </a:ext>
              </a:extLst>
            </p:cNvPr>
            <p:cNvSpPr/>
            <p:nvPr/>
          </p:nvSpPr>
          <p:spPr>
            <a:xfrm>
              <a:off x="0" y="0"/>
              <a:ext cx="3386666" cy="2595937"/>
            </a:xfrm>
            <a:custGeom>
              <a:avLst/>
              <a:gdLst/>
              <a:ahLst/>
              <a:cxnLst/>
              <a:rect l="l" t="t" r="r" b="b"/>
              <a:pathLst>
                <a:path w="3386666" h="2595937">
                  <a:moveTo>
                    <a:pt x="0" y="0"/>
                  </a:moveTo>
                  <a:lnTo>
                    <a:pt x="3386666" y="0"/>
                  </a:lnTo>
                  <a:lnTo>
                    <a:pt x="3386666" y="2595937"/>
                  </a:lnTo>
                  <a:lnTo>
                    <a:pt x="0" y="259593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9">
                <a:extLst>
                  <a:ext uri="{96DAC541-7B7A-43D3-8B79-37D633B846F1}">
                    <asvg:svgBlip xmlns:asvg="http://schemas.microsoft.com/office/drawing/2016/SVG/main" r:embed="rId20"/>
                  </a:ext>
                </a:extLst>
              </a:blip>
              <a:stretch>
                <a:fillRect t="-15230" b="-15230"/>
              </a:stretch>
            </a:blipFill>
          </p:spPr>
          <p:txBody>
            <a:bodyPr/>
            <a:lstStyle/>
            <a:p>
              <a:endParaRPr lang="en-GB"/>
            </a:p>
          </p:txBody>
        </p:sp>
        <p:sp>
          <p:nvSpPr>
            <p:cNvPr id="28" name="TextBox 28">
              <a:extLst>
                <a:ext uri="{FF2B5EF4-FFF2-40B4-BE49-F238E27FC236}">
                  <a16:creationId xmlns:a16="http://schemas.microsoft.com/office/drawing/2014/main" id="{40FA7928-40CB-DE1C-5D43-93B9FF874674}"/>
                </a:ext>
              </a:extLst>
            </p:cNvPr>
            <p:cNvSpPr txBox="1"/>
            <p:nvPr/>
          </p:nvSpPr>
          <p:spPr>
            <a:xfrm>
              <a:off x="96309" y="518230"/>
              <a:ext cx="3194048" cy="1913671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15364"/>
                </a:lnSpc>
              </a:pPr>
              <a:r>
                <a:rPr lang="en-US" sz="10974" dirty="0">
                  <a:solidFill>
                    <a:srgbClr val="FFFFFF"/>
                  </a:solidFill>
                  <a:latin typeface="League Spartan"/>
                  <a:ea typeface="League Spartan"/>
                  <a:cs typeface="League Spartan"/>
                  <a:sym typeface="League Spartan"/>
                </a:rPr>
                <a:t>Yr 3</a:t>
              </a:r>
            </a:p>
          </p:txBody>
        </p:sp>
      </p:grpSp>
      <p:sp>
        <p:nvSpPr>
          <p:cNvPr id="29" name="TextBox 29">
            <a:extLst>
              <a:ext uri="{FF2B5EF4-FFF2-40B4-BE49-F238E27FC236}">
                <a16:creationId xmlns:a16="http://schemas.microsoft.com/office/drawing/2014/main" id="{0714F02C-DE47-9D89-B8AE-212BB67DC2C6}"/>
              </a:ext>
            </a:extLst>
          </p:cNvPr>
          <p:cNvSpPr txBox="1"/>
          <p:nvPr/>
        </p:nvSpPr>
        <p:spPr>
          <a:xfrm rot="-5400000">
            <a:off x="-3535443" y="31917644"/>
            <a:ext cx="15695057" cy="51904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299"/>
              </a:lnSpc>
            </a:pPr>
            <a:r>
              <a:rPr lang="en-US" sz="3071">
                <a:solidFill>
                  <a:srgbClr val="231F20"/>
                </a:solidFill>
                <a:latin typeface="League Spartan"/>
                <a:ea typeface="League Spartan"/>
                <a:cs typeface="League Spartan"/>
                <a:sym typeface="League Spartan"/>
              </a:rPr>
              <a:t>SKILLS PROGRESSION</a:t>
            </a:r>
          </a:p>
        </p:txBody>
      </p:sp>
      <p:sp>
        <p:nvSpPr>
          <p:cNvPr id="30" name="TextBox 30">
            <a:extLst>
              <a:ext uri="{FF2B5EF4-FFF2-40B4-BE49-F238E27FC236}">
                <a16:creationId xmlns:a16="http://schemas.microsoft.com/office/drawing/2014/main" id="{140299D6-9C79-4E97-A1D0-1DECEFD7C7CA}"/>
              </a:ext>
            </a:extLst>
          </p:cNvPr>
          <p:cNvSpPr txBox="1"/>
          <p:nvPr/>
        </p:nvSpPr>
        <p:spPr>
          <a:xfrm rot="-5400000">
            <a:off x="-15204593" y="12294552"/>
            <a:ext cx="31779244" cy="53554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354"/>
              </a:lnSpc>
            </a:pPr>
            <a:r>
              <a:rPr lang="en-US" sz="3110">
                <a:solidFill>
                  <a:srgbClr val="231F20"/>
                </a:solidFill>
                <a:latin typeface="League Spartan"/>
                <a:ea typeface="League Spartan"/>
                <a:cs typeface="League Spartan"/>
                <a:sym typeface="League Spartan"/>
              </a:rPr>
              <a:t>SKILLS PROGRESSION</a:t>
            </a:r>
          </a:p>
        </p:txBody>
      </p:sp>
      <p:sp>
        <p:nvSpPr>
          <p:cNvPr id="31" name="TextBox 31">
            <a:extLst>
              <a:ext uri="{FF2B5EF4-FFF2-40B4-BE49-F238E27FC236}">
                <a16:creationId xmlns:a16="http://schemas.microsoft.com/office/drawing/2014/main" id="{3E5B9034-D9D7-0AAA-9DC7-001562FD7A8C}"/>
              </a:ext>
            </a:extLst>
          </p:cNvPr>
          <p:cNvSpPr txBox="1"/>
          <p:nvPr/>
        </p:nvSpPr>
        <p:spPr>
          <a:xfrm rot="-5400000">
            <a:off x="-15204593" y="22460744"/>
            <a:ext cx="31779244" cy="53554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354"/>
              </a:lnSpc>
            </a:pPr>
            <a:r>
              <a:rPr lang="en-US" sz="3110">
                <a:solidFill>
                  <a:srgbClr val="231F20"/>
                </a:solidFill>
                <a:latin typeface="League Spartan"/>
                <a:ea typeface="League Spartan"/>
                <a:cs typeface="League Spartan"/>
                <a:sym typeface="League Spartan"/>
              </a:rPr>
              <a:t>KNOWLEDGE PROGRESSION</a:t>
            </a:r>
          </a:p>
        </p:txBody>
      </p:sp>
      <p:sp>
        <p:nvSpPr>
          <p:cNvPr id="38" name="TextBox 38">
            <a:extLst>
              <a:ext uri="{FF2B5EF4-FFF2-40B4-BE49-F238E27FC236}">
                <a16:creationId xmlns:a16="http://schemas.microsoft.com/office/drawing/2014/main" id="{B14AFE61-4A10-7175-903B-156F15C9F1C0}"/>
              </a:ext>
            </a:extLst>
          </p:cNvPr>
          <p:cNvSpPr txBox="1"/>
          <p:nvPr/>
        </p:nvSpPr>
        <p:spPr>
          <a:xfrm>
            <a:off x="18948775" y="11423695"/>
            <a:ext cx="7665111" cy="365901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lvl="0"/>
            <a:r>
              <a:rPr lang="en-US" sz="2400" dirty="0">
                <a:solidFill>
                  <a:srgbClr val="0070C0"/>
                </a:solidFill>
                <a:latin typeface="ABeeZee Bold" panose="020B0604020202020204" charset="0"/>
                <a:ea typeface="ABeeZee Bold"/>
                <a:cs typeface="ABeeZee Bold"/>
                <a:sym typeface="ABeeZee Bold"/>
              </a:rPr>
              <a:t>I can:</a:t>
            </a:r>
          </a:p>
          <a:p>
            <a:pPr lvl="0"/>
            <a:r>
              <a:rPr lang="en-GB" sz="2400" dirty="0">
                <a:solidFill>
                  <a:srgbClr val="0070C0"/>
                </a:solidFill>
                <a:latin typeface="ABeeZee Bold" panose="020B0604020202020204" charset="0"/>
              </a:rPr>
              <a:t>Follow simple trails or clues in a set order.</a:t>
            </a:r>
          </a:p>
          <a:p>
            <a:pPr lvl="0"/>
            <a:r>
              <a:rPr lang="en-GB" sz="2400" dirty="0">
                <a:solidFill>
                  <a:srgbClr val="0070C0"/>
                </a:solidFill>
                <a:latin typeface="ABeeZee Bold" panose="020B0604020202020204" charset="0"/>
              </a:rPr>
              <a:t>Work with a partner to solve basic physical or mental challenges.</a:t>
            </a:r>
          </a:p>
          <a:p>
            <a:pPr lvl="0"/>
            <a:r>
              <a:rPr lang="en-GB" sz="2400" dirty="0">
                <a:solidFill>
                  <a:srgbClr val="0070C0"/>
                </a:solidFill>
                <a:latin typeface="ABeeZee Bold" panose="020B0604020202020204" charset="0"/>
              </a:rPr>
              <a:t>Communicate clearly with others during tasks.</a:t>
            </a:r>
          </a:p>
          <a:p>
            <a:pPr lvl="0"/>
            <a:r>
              <a:rPr lang="en-GB" sz="2400" dirty="0">
                <a:solidFill>
                  <a:srgbClr val="0070C0"/>
                </a:solidFill>
                <a:latin typeface="ABeeZee Bold" panose="020B0604020202020204" charset="0"/>
              </a:rPr>
              <a:t>Use simple maps or picture plans to navigate short routes.</a:t>
            </a:r>
          </a:p>
          <a:p>
            <a:pPr lvl="0"/>
            <a:r>
              <a:rPr lang="en-GB" sz="2400" dirty="0">
                <a:solidFill>
                  <a:srgbClr val="0070C0"/>
                </a:solidFill>
                <a:latin typeface="ABeeZee Bold" panose="020B0604020202020204" charset="0"/>
              </a:rPr>
              <a:t>Show resilience when tasks are tricky and try alternative ideas.</a:t>
            </a:r>
          </a:p>
          <a:p>
            <a:pPr>
              <a:lnSpc>
                <a:spcPts val="2650"/>
              </a:lnSpc>
            </a:pPr>
            <a:endParaRPr lang="en-US" sz="2208" dirty="0">
              <a:solidFill>
                <a:srgbClr val="0070C0"/>
              </a:solidFill>
              <a:latin typeface="ABeeZee Bold" panose="020B0604020202020204" charset="0"/>
              <a:ea typeface="ABeeZee Bold"/>
              <a:cs typeface="ABeeZee Bold"/>
              <a:sym typeface="ABeeZee Bold"/>
            </a:endParaRPr>
          </a:p>
        </p:txBody>
      </p:sp>
      <p:sp>
        <p:nvSpPr>
          <p:cNvPr id="39" name="TextBox 39">
            <a:extLst>
              <a:ext uri="{FF2B5EF4-FFF2-40B4-BE49-F238E27FC236}">
                <a16:creationId xmlns:a16="http://schemas.microsoft.com/office/drawing/2014/main" id="{55691251-D110-FCC6-8889-9B978F3CC706}"/>
              </a:ext>
            </a:extLst>
          </p:cNvPr>
          <p:cNvSpPr txBox="1"/>
          <p:nvPr/>
        </p:nvSpPr>
        <p:spPr>
          <a:xfrm>
            <a:off x="19045290" y="21017542"/>
            <a:ext cx="6513460" cy="3015890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lvl="0"/>
            <a:r>
              <a:rPr lang="en-GB" sz="2400" dirty="0">
                <a:solidFill>
                  <a:srgbClr val="0070C0"/>
                </a:solidFill>
                <a:latin typeface="ABeeZee Bold" panose="020B0604020202020204" charset="0"/>
              </a:rPr>
              <a:t>now how to stay safe outdoors (staying with the group, listening to instructions, respecting boundaries).</a:t>
            </a:r>
          </a:p>
          <a:p>
            <a:pPr lvl="0"/>
            <a:r>
              <a:rPr lang="en-GB" sz="2400" dirty="0">
                <a:solidFill>
                  <a:srgbClr val="0070C0"/>
                </a:solidFill>
                <a:latin typeface="ABeeZee Bold" panose="020B0604020202020204" charset="0"/>
              </a:rPr>
              <a:t>Understand what a simple map or plan represents (symbols, starting point).</a:t>
            </a:r>
          </a:p>
          <a:p>
            <a:pPr lvl="0"/>
            <a:r>
              <a:rPr lang="en-GB" sz="2400" dirty="0">
                <a:solidFill>
                  <a:srgbClr val="0070C0"/>
                </a:solidFill>
                <a:latin typeface="ABeeZee Bold" panose="020B0604020202020204" charset="0"/>
              </a:rPr>
              <a:t>Know that teamwork involves listening, sharing ideas, and taking turns.</a:t>
            </a:r>
          </a:p>
          <a:p>
            <a:pPr marL="285750" indent="-285750" algn="ctr">
              <a:lnSpc>
                <a:spcPts val="3653"/>
              </a:lnSpc>
              <a:buFont typeface="Arial" panose="020B0604020202020204" pitchFamily="34" charset="0"/>
              <a:buChar char="•"/>
            </a:pPr>
            <a:endParaRPr lang="en-US" sz="2189" dirty="0">
              <a:solidFill>
                <a:srgbClr val="0070C0"/>
              </a:solidFill>
              <a:latin typeface="ABeeZee Bold" panose="020B0604020202020204" charset="0"/>
              <a:ea typeface="ABeeZee Bold"/>
              <a:cs typeface="ABeeZee Bold"/>
              <a:sym typeface="ABeeZee Bold"/>
            </a:endParaRPr>
          </a:p>
        </p:txBody>
      </p:sp>
      <p:sp>
        <p:nvSpPr>
          <p:cNvPr id="41" name="TextBox 41">
            <a:extLst>
              <a:ext uri="{FF2B5EF4-FFF2-40B4-BE49-F238E27FC236}">
                <a16:creationId xmlns:a16="http://schemas.microsoft.com/office/drawing/2014/main" id="{103A6C64-9481-9C1C-0D35-CCBAB5F9305E}"/>
              </a:ext>
            </a:extLst>
          </p:cNvPr>
          <p:cNvSpPr txBox="1"/>
          <p:nvPr/>
        </p:nvSpPr>
        <p:spPr>
          <a:xfrm>
            <a:off x="27786626" y="12249164"/>
            <a:ext cx="7503152" cy="398057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2573"/>
              </a:lnSpc>
            </a:pPr>
            <a:r>
              <a:rPr lang="en-US" sz="2400" dirty="0">
                <a:solidFill>
                  <a:srgbClr val="CC00CC"/>
                </a:solidFill>
                <a:latin typeface="ABeeZee Bold" panose="020B0604020202020204" charset="0"/>
                <a:ea typeface="ABeeZee Bold"/>
                <a:cs typeface="ABeeZee Bold"/>
                <a:sym typeface="ABeeZee Bold"/>
              </a:rPr>
              <a:t>I can: </a:t>
            </a:r>
          </a:p>
          <a:p>
            <a:pPr lvl="0"/>
            <a:r>
              <a:rPr lang="en-GB" sz="2400" dirty="0">
                <a:solidFill>
                  <a:srgbClr val="CC00CC"/>
                </a:solidFill>
                <a:latin typeface="ABeeZee Bold" panose="020B0604020202020204" charset="0"/>
              </a:rPr>
              <a:t>Navigate short courses using simple maps, orienting them correctly.</a:t>
            </a:r>
          </a:p>
          <a:p>
            <a:pPr lvl="0"/>
            <a:r>
              <a:rPr lang="en-GB" sz="2400" dirty="0">
                <a:solidFill>
                  <a:srgbClr val="CC00CC"/>
                </a:solidFill>
                <a:latin typeface="ABeeZee Bold" panose="020B0604020202020204" charset="0"/>
              </a:rPr>
              <a:t>Work effectively in small teams to solve challenges.</a:t>
            </a:r>
          </a:p>
          <a:p>
            <a:pPr lvl="0"/>
            <a:r>
              <a:rPr lang="en-GB" sz="2400" dirty="0">
                <a:solidFill>
                  <a:srgbClr val="CC00CC"/>
                </a:solidFill>
                <a:latin typeface="ABeeZee Bold" panose="020B0604020202020204" charset="0"/>
              </a:rPr>
              <a:t>Use clear communication to share ideas and make decisions.</a:t>
            </a:r>
          </a:p>
          <a:p>
            <a:pPr lvl="0"/>
            <a:r>
              <a:rPr lang="en-GB" sz="2400" dirty="0">
                <a:solidFill>
                  <a:srgbClr val="CC00CC"/>
                </a:solidFill>
                <a:latin typeface="ABeeZee Bold" panose="020B0604020202020204" charset="0"/>
              </a:rPr>
              <a:t>Adapt strategies when a challenge doesn’t go to plan.</a:t>
            </a:r>
          </a:p>
          <a:p>
            <a:pPr lvl="0"/>
            <a:r>
              <a:rPr lang="en-GB" sz="2400" dirty="0">
                <a:solidFill>
                  <a:srgbClr val="CC00CC"/>
                </a:solidFill>
                <a:latin typeface="ABeeZee Bold" panose="020B0604020202020204" charset="0"/>
              </a:rPr>
              <a:t>Follow multi‑step instructions in outdoor tasks.</a:t>
            </a:r>
          </a:p>
          <a:p>
            <a:pPr algn="l">
              <a:lnSpc>
                <a:spcPts val="2573"/>
              </a:lnSpc>
            </a:pPr>
            <a:endParaRPr lang="en-US" sz="2144" dirty="0">
              <a:solidFill>
                <a:srgbClr val="CC00CC"/>
              </a:solidFill>
              <a:latin typeface="ABeeZee Bold" panose="020B0604020202020204" charset="0"/>
              <a:ea typeface="ABeeZee Bold"/>
              <a:cs typeface="ABeeZee Bold"/>
              <a:sym typeface="ABeeZee Bold"/>
            </a:endParaRPr>
          </a:p>
        </p:txBody>
      </p:sp>
      <p:sp>
        <p:nvSpPr>
          <p:cNvPr id="44" name="TextBox 44">
            <a:extLst>
              <a:ext uri="{FF2B5EF4-FFF2-40B4-BE49-F238E27FC236}">
                <a16:creationId xmlns:a16="http://schemas.microsoft.com/office/drawing/2014/main" id="{B817F89F-E91B-4427-24D0-C544D521F412}"/>
              </a:ext>
            </a:extLst>
          </p:cNvPr>
          <p:cNvSpPr txBox="1"/>
          <p:nvPr/>
        </p:nvSpPr>
        <p:spPr>
          <a:xfrm>
            <a:off x="35999851" y="19547982"/>
            <a:ext cx="5292185" cy="291874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lvl="0"/>
            <a:r>
              <a:rPr lang="en-GB" sz="2400" dirty="0">
                <a:solidFill>
                  <a:srgbClr val="002060"/>
                </a:solidFill>
                <a:latin typeface="ABeeZee Bold" panose="020B0604020202020204" charset="0"/>
              </a:rPr>
              <a:t>Know how to interpret more detailed maps (grid references, scale, landmarks).</a:t>
            </a:r>
          </a:p>
          <a:p>
            <a:pPr lvl="0"/>
            <a:r>
              <a:rPr lang="en-GB" sz="2400" dirty="0">
                <a:solidFill>
                  <a:srgbClr val="002060"/>
                </a:solidFill>
                <a:latin typeface="ABeeZee Bold" panose="020B0604020202020204" charset="0"/>
              </a:rPr>
              <a:t>Understand how to plan and review strategies for team challenges.</a:t>
            </a:r>
          </a:p>
          <a:p>
            <a:pPr lvl="0"/>
            <a:r>
              <a:rPr lang="en-GB" sz="2400" dirty="0">
                <a:solidFill>
                  <a:srgbClr val="002060"/>
                </a:solidFill>
                <a:latin typeface="ABeeZee Bold" panose="020B0604020202020204" charset="0"/>
              </a:rPr>
              <a:t>Know how to assess risks and make safe decisions outdoors.</a:t>
            </a:r>
          </a:p>
          <a:p>
            <a:pPr algn="l">
              <a:lnSpc>
                <a:spcPts val="2627"/>
              </a:lnSpc>
            </a:pPr>
            <a:endParaRPr lang="en-US" sz="2189" dirty="0">
              <a:solidFill>
                <a:srgbClr val="4F298A"/>
              </a:solidFill>
              <a:latin typeface="ABeeZee Bold"/>
              <a:ea typeface="ABeeZee Bold"/>
              <a:cs typeface="ABeeZee Bold"/>
              <a:sym typeface="ABeeZee Bold"/>
            </a:endParaRPr>
          </a:p>
        </p:txBody>
      </p:sp>
      <p:sp>
        <p:nvSpPr>
          <p:cNvPr id="45" name="TextBox 45">
            <a:extLst>
              <a:ext uri="{FF2B5EF4-FFF2-40B4-BE49-F238E27FC236}">
                <a16:creationId xmlns:a16="http://schemas.microsoft.com/office/drawing/2014/main" id="{5561AF63-BE77-F066-A5B3-AD37FEA43084}"/>
              </a:ext>
            </a:extLst>
          </p:cNvPr>
          <p:cNvSpPr txBox="1"/>
          <p:nvPr/>
        </p:nvSpPr>
        <p:spPr>
          <a:xfrm>
            <a:off x="35577180" y="10974496"/>
            <a:ext cx="6819938" cy="406265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lvl="0"/>
            <a:r>
              <a:rPr lang="en-US" sz="2400" dirty="0">
                <a:solidFill>
                  <a:srgbClr val="002060"/>
                </a:solidFill>
                <a:latin typeface="ABeeZee Bold" panose="020B0604020202020204" charset="0"/>
                <a:ea typeface="ABeeZee Bold"/>
                <a:cs typeface="ABeeZee Bold"/>
                <a:sym typeface="ABeeZee Bold"/>
              </a:rPr>
              <a:t>I can </a:t>
            </a:r>
          </a:p>
          <a:p>
            <a:pPr lvl="0"/>
            <a:r>
              <a:rPr lang="en-GB" sz="2400" dirty="0">
                <a:solidFill>
                  <a:srgbClr val="002060"/>
                </a:solidFill>
                <a:latin typeface="ABeeZee Bold" panose="020B0604020202020204" charset="0"/>
              </a:rPr>
              <a:t>Navigate longer or more complex routes using maps and environmental clues.</a:t>
            </a:r>
          </a:p>
          <a:p>
            <a:pPr lvl="0"/>
            <a:r>
              <a:rPr lang="en-GB" sz="2400" dirty="0">
                <a:solidFill>
                  <a:srgbClr val="002060"/>
                </a:solidFill>
                <a:latin typeface="ABeeZee Bold" panose="020B0604020202020204" charset="0"/>
              </a:rPr>
              <a:t>Work collaboratively to plan, test, and refine solutions to challenges.</a:t>
            </a:r>
          </a:p>
          <a:p>
            <a:pPr lvl="0"/>
            <a:r>
              <a:rPr lang="en-GB" sz="2400" dirty="0">
                <a:solidFill>
                  <a:srgbClr val="002060"/>
                </a:solidFill>
                <a:latin typeface="ABeeZee Bold" panose="020B0604020202020204" charset="0"/>
              </a:rPr>
              <a:t>Take on leadership roles within a team and support others.</a:t>
            </a:r>
          </a:p>
          <a:p>
            <a:pPr lvl="0"/>
            <a:r>
              <a:rPr lang="en-GB" sz="2400" dirty="0">
                <a:solidFill>
                  <a:srgbClr val="002060"/>
                </a:solidFill>
                <a:latin typeface="ABeeZee Bold" panose="020B0604020202020204" charset="0"/>
              </a:rPr>
              <a:t>Use compass directions (N, S, E, W) to aid navigation.</a:t>
            </a:r>
          </a:p>
          <a:p>
            <a:pPr lvl="0"/>
            <a:r>
              <a:rPr lang="en-GB" sz="2400" dirty="0">
                <a:solidFill>
                  <a:srgbClr val="002060"/>
                </a:solidFill>
                <a:latin typeface="ABeeZee Bold" panose="020B0604020202020204" charset="0"/>
              </a:rPr>
              <a:t>Demonstrate resilience, adapting approaches when obstacles arise</a:t>
            </a:r>
            <a:r>
              <a:rPr lang="en-GB" dirty="0"/>
              <a:t>.</a:t>
            </a:r>
          </a:p>
        </p:txBody>
      </p:sp>
      <p:sp>
        <p:nvSpPr>
          <p:cNvPr id="46" name="Rectangle 1">
            <a:extLst>
              <a:ext uri="{FF2B5EF4-FFF2-40B4-BE49-F238E27FC236}">
                <a16:creationId xmlns:a16="http://schemas.microsoft.com/office/drawing/2014/main" id="{DFD5B9E6-8698-311E-DF4F-CC07ECA0F438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511175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Develop water confidence: blowing bubbles, submerging face, opening eyes underwater.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Float on front and back with support, progressing to independent floating.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Push and glide from the wall in a streamlined position.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Begin leg actions for front crawl and backstroke using floats.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Travel short distances (5–10m) using any stroke with aids if needed.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Perform simple water safety actions (e.g., holding the side, moving along the pool edge).</a:t>
            </a:r>
          </a:p>
        </p:txBody>
      </p:sp>
      <p:sp>
        <p:nvSpPr>
          <p:cNvPr id="47" name="Rectangle 2">
            <a:extLst>
              <a:ext uri="{FF2B5EF4-FFF2-40B4-BE49-F238E27FC236}">
                <a16:creationId xmlns:a16="http://schemas.microsoft.com/office/drawing/2014/main" id="{C68AC748-6716-E5E2-1750-750E04D186CA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" y="152400"/>
            <a:ext cx="511175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Understand how breathing links to stroke rhythm.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Know how to use arms and legs together for basic strokes.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Begin to understand the purpose of warm‑ups and cool‑downs in swimming.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Know simple survival techniques (e.g., star float, treading water basics).</a:t>
            </a:r>
          </a:p>
        </p:txBody>
      </p:sp>
      <p:sp>
        <p:nvSpPr>
          <p:cNvPr id="48" name="Rectangle 3">
            <a:extLst>
              <a:ext uri="{FF2B5EF4-FFF2-40B4-BE49-F238E27FC236}">
                <a16:creationId xmlns:a16="http://schemas.microsoft.com/office/drawing/2014/main" id="{CBAB9B59-A058-8BA9-E30D-712DD5E86B0C}"/>
              </a:ext>
            </a:extLst>
          </p:cNvPr>
          <p:cNvSpPr>
            <a:spLocks noChangeArrowheads="1"/>
          </p:cNvSpPr>
          <p:nvPr/>
        </p:nvSpPr>
        <p:spPr bwMode="auto">
          <a:xfrm>
            <a:off x="304800" y="304800"/>
            <a:ext cx="511175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Understand how breathing links to stroke rhythm.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Know how to use arms and legs together for basic strokes.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Begin to understand the purpose of warm‑ups and cool‑downs in swimming.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Know simple survival techniques (e.g., star float, treading water basics).</a:t>
            </a:r>
          </a:p>
        </p:txBody>
      </p:sp>
      <p:sp>
        <p:nvSpPr>
          <p:cNvPr id="49" name="Rectangle 4">
            <a:extLst>
              <a:ext uri="{FF2B5EF4-FFF2-40B4-BE49-F238E27FC236}">
                <a16:creationId xmlns:a16="http://schemas.microsoft.com/office/drawing/2014/main" id="{CCE12257-FFB8-313C-56A9-924E0BC45B45}"/>
              </a:ext>
            </a:extLst>
          </p:cNvPr>
          <p:cNvSpPr>
            <a:spLocks noChangeArrowheads="1"/>
          </p:cNvSpPr>
          <p:nvPr/>
        </p:nvSpPr>
        <p:spPr bwMode="auto">
          <a:xfrm>
            <a:off x="457200" y="457200"/>
            <a:ext cx="511175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Understand how breathing links to stroke rhythm.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Know how to use arms and legs together for basic strokes.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Begin to understand the purpose of warm‑ups and cool‑downs in swimming.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Know simple survival techniques (e.g., star float, treading water basics).</a:t>
            </a:r>
          </a:p>
        </p:txBody>
      </p:sp>
      <p:sp>
        <p:nvSpPr>
          <p:cNvPr id="50" name="Rectangle 5">
            <a:extLst>
              <a:ext uri="{FF2B5EF4-FFF2-40B4-BE49-F238E27FC236}">
                <a16:creationId xmlns:a16="http://schemas.microsoft.com/office/drawing/2014/main" id="{B5BA0E0A-C04C-A0BD-1179-5EB31A4FA7ED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9600" y="609600"/>
            <a:ext cx="511175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Understand how breathing links to stroke rhythm.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Know how to use arms and legs together for basic strokes.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Begin to understand the purpose of warm‑ups and cool‑downs in swimming.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Know simple survival techniques (e.g., star float, treading water basics)</a:t>
            </a:r>
          </a:p>
        </p:txBody>
      </p:sp>
      <p:sp>
        <p:nvSpPr>
          <p:cNvPr id="52" name="TextBox 51">
            <a:extLst>
              <a:ext uri="{FF2B5EF4-FFF2-40B4-BE49-F238E27FC236}">
                <a16:creationId xmlns:a16="http://schemas.microsoft.com/office/drawing/2014/main" id="{C638494A-DDC8-D302-64EB-29B66A062CDA}"/>
              </a:ext>
            </a:extLst>
          </p:cNvPr>
          <p:cNvSpPr txBox="1"/>
          <p:nvPr/>
        </p:nvSpPr>
        <p:spPr>
          <a:xfrm>
            <a:off x="26377306" y="21221277"/>
            <a:ext cx="8476052" cy="23083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/>
            <a:r>
              <a:rPr lang="en-GB" sz="2400" dirty="0">
                <a:solidFill>
                  <a:srgbClr val="CC00CC"/>
                </a:solidFill>
                <a:latin typeface="ABeeZee Bold" panose="020B0604020202020204" charset="0"/>
              </a:rPr>
              <a:t>Understand how to use basic map features (key, symbols, orientation).</a:t>
            </a:r>
          </a:p>
          <a:p>
            <a:pPr lvl="0"/>
            <a:r>
              <a:rPr lang="en-GB" sz="2400" dirty="0">
                <a:solidFill>
                  <a:srgbClr val="CC00CC"/>
                </a:solidFill>
                <a:latin typeface="ABeeZee Bold" panose="020B0604020202020204" charset="0"/>
              </a:rPr>
              <a:t>Know how to plan a simple route and check it as they go.</a:t>
            </a:r>
          </a:p>
          <a:p>
            <a:pPr lvl="0"/>
            <a:r>
              <a:rPr lang="en-GB" sz="2400" dirty="0">
                <a:solidFill>
                  <a:srgbClr val="CC00CC"/>
                </a:solidFill>
                <a:latin typeface="ABeeZee Bold" panose="020B0604020202020204" charset="0"/>
              </a:rPr>
              <a:t>Understand the importance of roles within a team (leader, navigator, communicator).</a:t>
            </a:r>
          </a:p>
        </p:txBody>
      </p:sp>
      <p:sp>
        <p:nvSpPr>
          <p:cNvPr id="53" name="TextBox 52">
            <a:extLst>
              <a:ext uri="{FF2B5EF4-FFF2-40B4-BE49-F238E27FC236}">
                <a16:creationId xmlns:a16="http://schemas.microsoft.com/office/drawing/2014/main" id="{1DE162F0-8389-2C52-42B4-269B11142E2F}"/>
              </a:ext>
            </a:extLst>
          </p:cNvPr>
          <p:cNvSpPr txBox="1"/>
          <p:nvPr/>
        </p:nvSpPr>
        <p:spPr>
          <a:xfrm>
            <a:off x="43108647" y="11577292"/>
            <a:ext cx="5334000" cy="55399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GB" sz="2400" dirty="0">
                <a:solidFill>
                  <a:srgbClr val="FF66FF"/>
                </a:solidFill>
                <a:latin typeface="ABeeZee Bold" panose="020B0604020202020204" charset="0"/>
              </a:rPr>
              <a:t>I can </a:t>
            </a:r>
          </a:p>
          <a:p>
            <a:pPr lvl="0"/>
            <a:r>
              <a:rPr lang="en-GB" sz="2400" dirty="0">
                <a:solidFill>
                  <a:srgbClr val="FF66FF"/>
                </a:solidFill>
                <a:latin typeface="ABeeZee Bold" panose="020B0604020202020204" charset="0"/>
              </a:rPr>
              <a:t>Navigate independently or in small teams using maps, compasses, and route‑planning.</a:t>
            </a:r>
          </a:p>
          <a:p>
            <a:pPr lvl="0"/>
            <a:r>
              <a:rPr lang="en-GB" sz="2400" dirty="0">
                <a:solidFill>
                  <a:srgbClr val="FF66FF"/>
                </a:solidFill>
                <a:latin typeface="ABeeZee Bold" panose="020B0604020202020204" charset="0"/>
              </a:rPr>
              <a:t>Solve complex, multi‑stage challenges requiring strategy, communication, and adaptability.</a:t>
            </a:r>
          </a:p>
          <a:p>
            <a:pPr lvl="0"/>
            <a:r>
              <a:rPr lang="en-GB" sz="2400" dirty="0">
                <a:solidFill>
                  <a:srgbClr val="FF66FF"/>
                </a:solidFill>
                <a:latin typeface="ABeeZee Bold" panose="020B0604020202020204" charset="0"/>
              </a:rPr>
              <a:t>Lead a team effectively, ensuring all members contribute.</a:t>
            </a:r>
          </a:p>
          <a:p>
            <a:pPr lvl="0"/>
            <a:r>
              <a:rPr lang="en-GB" sz="2400" dirty="0">
                <a:solidFill>
                  <a:srgbClr val="FF66FF"/>
                </a:solidFill>
                <a:latin typeface="ABeeZee Bold" panose="020B0604020202020204" charset="0"/>
              </a:rPr>
              <a:t>Make safe, informed decisions in unfamiliar outdoor environments.</a:t>
            </a:r>
          </a:p>
          <a:p>
            <a:pPr lvl="0"/>
            <a:r>
              <a:rPr lang="en-GB" sz="2400" dirty="0">
                <a:solidFill>
                  <a:srgbClr val="FF66FF"/>
                </a:solidFill>
                <a:latin typeface="ABeeZee Bold" panose="020B0604020202020204" charset="0"/>
              </a:rPr>
              <a:t>Reflect on performance, identifying strengths and areas for improvement.</a:t>
            </a:r>
          </a:p>
          <a:p>
            <a:endParaRPr lang="en-GB" dirty="0"/>
          </a:p>
        </p:txBody>
      </p:sp>
      <p:sp>
        <p:nvSpPr>
          <p:cNvPr id="54" name="TextBox 53">
            <a:extLst>
              <a:ext uri="{FF2B5EF4-FFF2-40B4-BE49-F238E27FC236}">
                <a16:creationId xmlns:a16="http://schemas.microsoft.com/office/drawing/2014/main" id="{82B2C830-5B4F-5ABC-115C-F4306D637783}"/>
              </a:ext>
            </a:extLst>
          </p:cNvPr>
          <p:cNvSpPr txBox="1"/>
          <p:nvPr/>
        </p:nvSpPr>
        <p:spPr>
          <a:xfrm>
            <a:off x="43465750" y="20947568"/>
            <a:ext cx="4976897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GB" sz="2400" dirty="0">
                <a:solidFill>
                  <a:srgbClr val="FF66FF"/>
                </a:solidFill>
                <a:latin typeface="ABeeZee Bold" panose="020B0604020202020204" charset="0"/>
              </a:rPr>
              <a:t>Understand how to combine map skills, compass use, and terrain awareness to navigate effectively.</a:t>
            </a:r>
          </a:p>
          <a:p>
            <a:pPr lvl="0"/>
            <a:r>
              <a:rPr lang="en-GB" sz="2400" dirty="0">
                <a:solidFill>
                  <a:srgbClr val="FF66FF"/>
                </a:solidFill>
                <a:latin typeface="ABeeZee Bold" panose="020B0604020202020204" charset="0"/>
              </a:rPr>
              <a:t>Know how to evaluate team performance and suggest improvements.</a:t>
            </a:r>
          </a:p>
          <a:p>
            <a:pPr lvl="0"/>
            <a:r>
              <a:rPr lang="en-GB" sz="2400" dirty="0">
                <a:solidFill>
                  <a:srgbClr val="FF66FF"/>
                </a:solidFill>
                <a:latin typeface="ABeeZee Bold" panose="020B0604020202020204" charset="0"/>
              </a:rPr>
              <a:t>Understand advanced teamwork principles: delegation, trust, shared responsibility.</a:t>
            </a:r>
          </a:p>
        </p:txBody>
      </p:sp>
      <p:sp>
        <p:nvSpPr>
          <p:cNvPr id="32" name="Rectangle 1">
            <a:extLst>
              <a:ext uri="{FF2B5EF4-FFF2-40B4-BE49-F238E27FC236}">
                <a16:creationId xmlns:a16="http://schemas.microsoft.com/office/drawing/2014/main" id="{DECB4B67-002C-88B6-1633-335B2C96C045}"/>
              </a:ext>
            </a:extLst>
          </p:cNvPr>
          <p:cNvSpPr>
            <a:spLocks noChangeArrowheads="1"/>
          </p:cNvSpPr>
          <p:nvPr/>
        </p:nvSpPr>
        <p:spPr bwMode="auto">
          <a:xfrm>
            <a:off x="762000" y="762000"/>
            <a:ext cx="511175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Know how to stay safe outdoors (staying with the group, listening to instructions, respecting boundaries).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Understand what a simple map or plan represents (symbols, starting point).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Know that teamwork involves listening, sharing ideas, and taking turns.</a:t>
            </a:r>
          </a:p>
        </p:txBody>
      </p:sp>
    </p:spTree>
    <p:extLst>
      <p:ext uri="{BB962C8B-B14F-4D97-AF65-F5344CB8AC3E}">
        <p14:creationId xmlns:p14="http://schemas.microsoft.com/office/powerpoint/2010/main" val="565609860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ntegral">
  <a:themeElements>
    <a:clrScheme name="Integral">
      <a:dk1>
        <a:sysClr val="windowText" lastClr="000000"/>
      </a:dk1>
      <a:lt1>
        <a:sysClr val="window" lastClr="FFFFFF"/>
      </a:lt1>
      <a:dk2>
        <a:srgbClr val="335B74"/>
      </a:dk2>
      <a:lt2>
        <a:srgbClr val="DFE3E5"/>
      </a:lt2>
      <a:accent1>
        <a:srgbClr val="1CADE4"/>
      </a:accent1>
      <a:accent2>
        <a:srgbClr val="2683C6"/>
      </a:accent2>
      <a:accent3>
        <a:srgbClr val="27CED7"/>
      </a:accent3>
      <a:accent4>
        <a:srgbClr val="42BA97"/>
      </a:accent4>
      <a:accent5>
        <a:srgbClr val="3E8853"/>
      </a:accent5>
      <a:accent6>
        <a:srgbClr val="62A39F"/>
      </a:accent6>
      <a:hlink>
        <a:srgbClr val="6B9F25"/>
      </a:hlink>
      <a:folHlink>
        <a:srgbClr val="B26B02"/>
      </a:folHlink>
    </a:clrScheme>
    <a:fontScheme name="Integral">
      <a:majorFont>
        <a:latin typeface="Tw Cen MT Condensed" panose="020B0606020104020203"/>
        <a:ea typeface=""/>
        <a:cs typeface=""/>
        <a:font script="Grek" typeface="Calibri"/>
        <a:font script="Cyrl" typeface="Calibri"/>
        <a:font script="Jpan" typeface="メイリオ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Grek" typeface="Calibri"/>
        <a:font script="Cyrl" typeface="Calibri"/>
        <a:font script="Jpan" typeface="メイリオ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Integral">
      <a:fillStyleLst>
        <a:solidFill>
          <a:schemeClr val="phClr"/>
        </a:solidFill>
        <a:gradFill rotWithShape="1">
          <a:gsLst>
            <a:gs pos="0">
              <a:schemeClr val="phClr">
                <a:tint val="83000"/>
                <a:satMod val="100000"/>
                <a:lumMod val="100000"/>
              </a:schemeClr>
            </a:gs>
            <a:gs pos="100000">
              <a:schemeClr val="phClr">
                <a:tint val="61000"/>
                <a:satMod val="150000"/>
                <a:lumMod val="10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tint val="100000"/>
                <a:shade val="85000"/>
                <a:satMod val="100000"/>
                <a:lumMod val="100000"/>
              </a:schemeClr>
            </a:gs>
            <a:gs pos="100000">
              <a:schemeClr val="phClr">
                <a:tint val="90000"/>
                <a:shade val="100000"/>
                <a:satMod val="150000"/>
                <a:lumMod val="10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12700" dir="5400000" algn="ctr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76200" dist="25400" dir="5400000" algn="ct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flat" dir="t">
              <a:rot lat="0" lon="0" rev="3600000"/>
            </a:lightRig>
          </a:scene3d>
          <a:sp3d contourW="12700" prstMaterial="flat">
            <a:bevelT w="38100" h="44450" prst="angle"/>
            <a:contourClr>
              <a:schemeClr val="phClr">
                <a:shade val="35000"/>
                <a:satMod val="160000"/>
              </a:schemeClr>
            </a:contourClr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hade val="85000"/>
            <a:satMod val="125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tint val="95000"/>
                <a:shade val="74000"/>
                <a:satMod val="230000"/>
              </a:schemeClr>
              <a:schemeClr val="phClr">
                <a:tint val="92000"/>
                <a:shade val="69000"/>
                <a:satMod val="250000"/>
              </a:schemeClr>
            </a:duotone>
          </a:blip>
          <a:tile tx="0" ty="0" sx="40000" sy="4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ntegral" id="{3577F8C9-A904-41D8-97D2-FD898F53F20E}" vid="{682D6EBE-8D36-4FF2-9DB3-F3D8D7B6715D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Integral</Template>
  <TotalTime>134</TotalTime>
  <Words>5292</Words>
  <Application>Microsoft Office PowerPoint</Application>
  <PresentationFormat>Custom</PresentationFormat>
  <Paragraphs>622</Paragraphs>
  <Slides>6</Slides>
  <Notes>6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5" baseType="lpstr">
      <vt:lpstr>ABeeZee Bold</vt:lpstr>
      <vt:lpstr>Wingdings 3</vt:lpstr>
      <vt:lpstr>Tw Cen MT</vt:lpstr>
      <vt:lpstr>Symbol</vt:lpstr>
      <vt:lpstr>League Spartan</vt:lpstr>
      <vt:lpstr>Tw Cen MT Condensed</vt:lpstr>
      <vt:lpstr>Arial</vt:lpstr>
      <vt:lpstr>Aptos</vt:lpstr>
      <vt:lpstr>Integral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Copy of Colourful Minimal Brainstorm Roadmap Mind Map</dc:title>
  <dc:creator>Heidi Daulton</dc:creator>
  <cp:lastModifiedBy>Mrs S Wenden</cp:lastModifiedBy>
  <cp:revision>4</cp:revision>
  <dcterms:created xsi:type="dcterms:W3CDTF">2006-08-16T00:00:00Z</dcterms:created>
  <dcterms:modified xsi:type="dcterms:W3CDTF">2026-01-05T15:17:06Z</dcterms:modified>
  <dc:identifier>DAG7qpUwMFo</dc:identifier>
</cp:coreProperties>
</file>