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51117500" cy="32918400"/>
  <p:notesSz cx="6858000" cy="9144000"/>
  <p:embeddedFontLst>
    <p:embeddedFont>
      <p:font typeface="ABeeZee Bold" panose="020B0604020202020204" charset="0"/>
      <p:regular r:id="rId3"/>
    </p:embeddedFont>
    <p:embeddedFont>
      <p:font typeface="League Spartan" panose="020B0604020202020204" charset="0"/>
      <p:regular r:id="rId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2" autoAdjust="0"/>
  </p:normalViewPr>
  <p:slideViewPr>
    <p:cSldViewPr>
      <p:cViewPr varScale="1">
        <p:scale>
          <a:sx n="20" d="100"/>
          <a:sy n="20" d="100"/>
        </p:scale>
        <p:origin x="634"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2" name="Freeform 2"/>
          <p:cNvSpPr/>
          <p:nvPr/>
        </p:nvSpPr>
        <p:spPr>
          <a:xfrm>
            <a:off x="314583" y="3399581"/>
            <a:ext cx="3809401" cy="2937989"/>
          </a:xfrm>
          <a:custGeom>
            <a:avLst/>
            <a:gdLst/>
            <a:ahLst/>
            <a:cxnLst/>
            <a:rect l="l" t="t" r="r" b="b"/>
            <a:pathLst>
              <a:path w="3809401" h="2937989">
                <a:moveTo>
                  <a:pt x="0" y="0"/>
                </a:moveTo>
                <a:lnTo>
                  <a:pt x="3809401" y="0"/>
                </a:lnTo>
                <a:lnTo>
                  <a:pt x="3809401" y="2937989"/>
                </a:lnTo>
                <a:lnTo>
                  <a:pt x="0" y="2937989"/>
                </a:lnTo>
                <a:lnTo>
                  <a:pt x="0" y="0"/>
                </a:lnTo>
                <a:close/>
              </a:path>
            </a:pathLst>
          </a:custGeom>
          <a:blipFill>
            <a:blip r:embed="rId2"/>
            <a:stretch>
              <a:fillRect r="-2235"/>
            </a:stretch>
          </a:blipFill>
        </p:spPr>
        <p:txBody>
          <a:bodyPr/>
          <a:lstStyle/>
          <a:p>
            <a:endParaRPr lang="en-GB"/>
          </a:p>
        </p:txBody>
      </p:sp>
      <p:sp>
        <p:nvSpPr>
          <p:cNvPr id="3" name="Freeform 3"/>
          <p:cNvSpPr/>
          <p:nvPr/>
        </p:nvSpPr>
        <p:spPr>
          <a:xfrm>
            <a:off x="48442647" y="4020497"/>
            <a:ext cx="2214568" cy="2214568"/>
          </a:xfrm>
          <a:custGeom>
            <a:avLst/>
            <a:gdLst/>
            <a:ahLst/>
            <a:cxnLst/>
            <a:rect l="l" t="t" r="r" b="b"/>
            <a:pathLst>
              <a:path w="2214568" h="2214568">
                <a:moveTo>
                  <a:pt x="0" y="0"/>
                </a:moveTo>
                <a:lnTo>
                  <a:pt x="2214568" y="0"/>
                </a:lnTo>
                <a:lnTo>
                  <a:pt x="2214568" y="2214568"/>
                </a:lnTo>
                <a:lnTo>
                  <a:pt x="0" y="2214568"/>
                </a:lnTo>
                <a:lnTo>
                  <a:pt x="0" y="0"/>
                </a:lnTo>
                <a:close/>
              </a:path>
            </a:pathLst>
          </a:custGeom>
          <a:blipFill>
            <a:blip r:embed="rId3"/>
            <a:stretch>
              <a:fillRect/>
            </a:stretch>
          </a:blipFill>
        </p:spPr>
        <p:txBody>
          <a:bodyPr/>
          <a:lstStyle/>
          <a:p>
            <a:endParaRPr lang="en-GB"/>
          </a:p>
        </p:txBody>
      </p:sp>
      <p:sp>
        <p:nvSpPr>
          <p:cNvPr id="4" name="TextBox 4"/>
          <p:cNvSpPr txBox="1"/>
          <p:nvPr/>
        </p:nvSpPr>
        <p:spPr>
          <a:xfrm>
            <a:off x="1267293" y="5304489"/>
            <a:ext cx="14743475" cy="1740173"/>
          </a:xfrm>
          <a:prstGeom prst="rect">
            <a:avLst/>
          </a:prstGeom>
        </p:spPr>
        <p:txBody>
          <a:bodyPr lIns="0" tIns="0" rIns="0" bIns="0" rtlCol="0" anchor="t">
            <a:spAutoFit/>
          </a:bodyPr>
          <a:lstStyle/>
          <a:p>
            <a:pPr algn="l">
              <a:lnSpc>
                <a:spcPts val="4969"/>
              </a:lnSpc>
            </a:pPr>
            <a:endParaRPr dirty="0"/>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Biology Enrichment- Science WOW days</a:t>
            </a:r>
          </a:p>
          <a:p>
            <a:pPr algn="ctr">
              <a:lnSpc>
                <a:spcPts val="4969"/>
              </a:lnSpc>
            </a:pPr>
            <a:endParaRPr lang="en-US" sz="3131" dirty="0">
              <a:solidFill>
                <a:srgbClr val="000000"/>
              </a:solidFill>
              <a:latin typeface="ABeeZee Bold"/>
              <a:ea typeface="ABeeZee Bold"/>
              <a:cs typeface="ABeeZee Bold"/>
              <a:sym typeface="ABeeZee Bold"/>
            </a:endParaRPr>
          </a:p>
        </p:txBody>
      </p:sp>
      <p:sp>
        <p:nvSpPr>
          <p:cNvPr id="5" name="TextBox 5"/>
          <p:cNvSpPr txBox="1"/>
          <p:nvPr/>
        </p:nvSpPr>
        <p:spPr>
          <a:xfrm rot="-5400000">
            <a:off x="-14930658" y="7244888"/>
            <a:ext cx="31779244" cy="108341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WHOLE SCHOOL</a:t>
            </a:r>
          </a:p>
          <a:p>
            <a:pPr algn="ctr">
              <a:lnSpc>
                <a:spcPts val="4354"/>
              </a:lnSpc>
            </a:pPr>
            <a:r>
              <a:rPr lang="en-US" sz="3110">
                <a:solidFill>
                  <a:srgbClr val="231F20"/>
                </a:solidFill>
                <a:latin typeface="League Spartan"/>
                <a:ea typeface="League Spartan"/>
                <a:cs typeface="League Spartan"/>
                <a:sym typeface="League Spartan"/>
              </a:rPr>
              <a:t>INITATIVES:</a:t>
            </a:r>
          </a:p>
        </p:txBody>
      </p:sp>
      <p:sp>
        <p:nvSpPr>
          <p:cNvPr id="6" name="Freeform 6"/>
          <p:cNvSpPr/>
          <p:nvPr/>
        </p:nvSpPr>
        <p:spPr>
          <a:xfrm>
            <a:off x="25933962" y="15987083"/>
            <a:ext cx="24723253" cy="4759226"/>
          </a:xfrm>
          <a:custGeom>
            <a:avLst/>
            <a:gdLst/>
            <a:ahLst/>
            <a:cxnLst/>
            <a:rect l="l" t="t" r="r" b="b"/>
            <a:pathLst>
              <a:path w="24723253" h="4759226">
                <a:moveTo>
                  <a:pt x="0" y="0"/>
                </a:moveTo>
                <a:lnTo>
                  <a:pt x="24723253" y="0"/>
                </a:lnTo>
                <a:lnTo>
                  <a:pt x="24723253" y="4759226"/>
                </a:lnTo>
                <a:lnTo>
                  <a:pt x="0" y="4759226"/>
                </a:lnTo>
                <a:lnTo>
                  <a:pt x="0" y="0"/>
                </a:lnTo>
                <a:close/>
              </a:path>
            </a:pathLst>
          </a:custGeom>
          <a:blipFill>
            <a:blip r:embed="rId4">
              <a:alphaModFix amt="34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p:cNvGrpSpPr/>
          <p:nvPr/>
        </p:nvGrpSpPr>
        <p:grpSpPr>
          <a:xfrm>
            <a:off x="30082691" y="17393220"/>
            <a:ext cx="2599304" cy="1946952"/>
            <a:chOff x="0" y="0"/>
            <a:chExt cx="3465739" cy="2595937"/>
          </a:xfrm>
        </p:grpSpPr>
        <p:sp>
          <p:nvSpPr>
            <p:cNvPr id="8" name="Freeform 8"/>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6">
                <a:extLst>
                  <a:ext uri="{96DAC541-7B7A-43D3-8B79-37D633B846F1}">
                    <asvg:svgBlip xmlns:asvg="http://schemas.microsoft.com/office/drawing/2016/SVG/main" r:embed="rId7"/>
                  </a:ext>
                </a:extLst>
              </a:blip>
              <a:stretch>
                <a:fillRect t="-16753" b="-16753"/>
              </a:stretch>
            </a:blipFill>
          </p:spPr>
          <p:txBody>
            <a:bodyPr/>
            <a:lstStyle/>
            <a:p>
              <a:endParaRPr lang="en-GB"/>
            </a:p>
          </p:txBody>
        </p:sp>
        <p:sp>
          <p:nvSpPr>
            <p:cNvPr id="9" name="TextBox 9"/>
            <p:cNvSpPr txBox="1"/>
            <p:nvPr/>
          </p:nvSpPr>
          <p:spPr>
            <a:xfrm>
              <a:off x="98558" y="486377"/>
              <a:ext cx="3268623"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Yr 4</a:t>
              </a:r>
            </a:p>
          </p:txBody>
        </p:sp>
      </p:grpSp>
      <p:grpSp>
        <p:nvGrpSpPr>
          <p:cNvPr id="10" name="Group 10"/>
          <p:cNvGrpSpPr/>
          <p:nvPr/>
        </p:nvGrpSpPr>
        <p:grpSpPr>
          <a:xfrm>
            <a:off x="37346293" y="15334847"/>
            <a:ext cx="2599304" cy="1946952"/>
            <a:chOff x="0" y="0"/>
            <a:chExt cx="3465739" cy="2595937"/>
          </a:xfrm>
        </p:grpSpPr>
        <p:sp>
          <p:nvSpPr>
            <p:cNvPr id="11" name="Freeform 11"/>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8">
                <a:extLst>
                  <a:ext uri="{96DAC541-7B7A-43D3-8B79-37D633B846F1}">
                    <asvg:svgBlip xmlns:asvg="http://schemas.microsoft.com/office/drawing/2016/SVG/main" r:embed="rId9"/>
                  </a:ext>
                </a:extLst>
              </a:blip>
              <a:stretch>
                <a:fillRect t="-16753" b="-16753"/>
              </a:stretch>
            </a:blipFill>
          </p:spPr>
          <p:txBody>
            <a:bodyPr/>
            <a:lstStyle/>
            <a:p>
              <a:endParaRPr lang="en-GB"/>
            </a:p>
          </p:txBody>
        </p:sp>
        <p:sp>
          <p:nvSpPr>
            <p:cNvPr id="12" name="TextBox 12"/>
            <p:cNvSpPr txBox="1"/>
            <p:nvPr/>
          </p:nvSpPr>
          <p:spPr>
            <a:xfrm>
              <a:off x="98558" y="236358"/>
              <a:ext cx="3268623"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5</a:t>
              </a:r>
            </a:p>
          </p:txBody>
        </p:sp>
      </p:grpSp>
      <p:sp>
        <p:nvSpPr>
          <p:cNvPr id="13" name="Freeform 13"/>
          <p:cNvSpPr/>
          <p:nvPr/>
        </p:nvSpPr>
        <p:spPr>
          <a:xfrm>
            <a:off x="44165334" y="17504631"/>
            <a:ext cx="2836523" cy="1946952"/>
          </a:xfrm>
          <a:custGeom>
            <a:avLst/>
            <a:gdLst/>
            <a:ahLst/>
            <a:cxnLst/>
            <a:rect l="l" t="t" r="r" b="b"/>
            <a:pathLst>
              <a:path w="2836523" h="1946952">
                <a:moveTo>
                  <a:pt x="0" y="0"/>
                </a:moveTo>
                <a:lnTo>
                  <a:pt x="2836523" y="0"/>
                </a:lnTo>
                <a:lnTo>
                  <a:pt x="2836523" y="1946952"/>
                </a:lnTo>
                <a:lnTo>
                  <a:pt x="0" y="1946952"/>
                </a:lnTo>
                <a:lnTo>
                  <a:pt x="0" y="0"/>
                </a:lnTo>
                <a:close/>
              </a:path>
            </a:pathLst>
          </a:custGeom>
          <a:blipFill>
            <a:blip r:embed="rId10">
              <a:extLst>
                <a:ext uri="{96DAC541-7B7A-43D3-8B79-37D633B846F1}">
                  <asvg:svgBlip xmlns:asvg="http://schemas.microsoft.com/office/drawing/2016/SVG/main" r:embed="rId11"/>
                </a:ext>
              </a:extLst>
            </a:blip>
            <a:stretch>
              <a:fillRect t="-22845" b="-22845"/>
            </a:stretch>
          </a:blipFill>
        </p:spPr>
        <p:txBody>
          <a:bodyPr/>
          <a:lstStyle/>
          <a:p>
            <a:endParaRPr lang="en-GB"/>
          </a:p>
        </p:txBody>
      </p:sp>
      <p:sp>
        <p:nvSpPr>
          <p:cNvPr id="14" name="TextBox 14"/>
          <p:cNvSpPr txBox="1"/>
          <p:nvPr/>
        </p:nvSpPr>
        <p:spPr>
          <a:xfrm>
            <a:off x="9502556" y="4260058"/>
            <a:ext cx="32862812" cy="1778496"/>
          </a:xfrm>
          <a:prstGeom prst="rect">
            <a:avLst/>
          </a:prstGeom>
        </p:spPr>
        <p:txBody>
          <a:bodyPr lIns="0" tIns="0" rIns="0" bIns="0" rtlCol="0" anchor="t">
            <a:spAutoFit/>
          </a:bodyPr>
          <a:lstStyle/>
          <a:p>
            <a:pPr algn="ctr">
              <a:lnSpc>
                <a:spcPts val="14502"/>
              </a:lnSpc>
            </a:pPr>
            <a:r>
              <a:rPr lang="en-US" sz="10358" dirty="0">
                <a:solidFill>
                  <a:srgbClr val="231F20"/>
                </a:solidFill>
                <a:latin typeface="League Spartan"/>
                <a:ea typeface="League Spartan"/>
                <a:cs typeface="League Spartan"/>
                <a:sym typeface="League Spartan"/>
              </a:rPr>
              <a:t>BIOLOGY PROGRESSION DOCUMENT</a:t>
            </a:r>
          </a:p>
        </p:txBody>
      </p:sp>
      <p:sp>
        <p:nvSpPr>
          <p:cNvPr id="15" name="TextBox 15"/>
          <p:cNvSpPr txBox="1"/>
          <p:nvPr/>
        </p:nvSpPr>
        <p:spPr>
          <a:xfrm>
            <a:off x="44245999" y="17890632"/>
            <a:ext cx="2675195" cy="1449541"/>
          </a:xfrm>
          <a:prstGeom prst="rect">
            <a:avLst/>
          </a:prstGeom>
        </p:spPr>
        <p:txBody>
          <a:bodyPr lIns="0" tIns="0" rIns="0" bIns="0" rtlCol="0" anchor="t">
            <a:spAutoFit/>
          </a:bodyPr>
          <a:lstStyle/>
          <a:p>
            <a:pPr algn="ctr">
              <a:lnSpc>
                <a:spcPts val="11930"/>
              </a:lnSpc>
            </a:pPr>
            <a:r>
              <a:rPr lang="en-US" sz="8521">
                <a:solidFill>
                  <a:srgbClr val="FFFFFF"/>
                </a:solidFill>
                <a:latin typeface="League Spartan"/>
                <a:ea typeface="League Spartan"/>
                <a:cs typeface="League Spartan"/>
                <a:sym typeface="League Spartan"/>
              </a:rPr>
              <a:t>Yr 6</a:t>
            </a:r>
          </a:p>
        </p:txBody>
      </p:sp>
      <p:sp>
        <p:nvSpPr>
          <p:cNvPr id="16" name="Freeform 16"/>
          <p:cNvSpPr/>
          <p:nvPr/>
        </p:nvSpPr>
        <p:spPr>
          <a:xfrm>
            <a:off x="1210710" y="15987083"/>
            <a:ext cx="24723253" cy="4759226"/>
          </a:xfrm>
          <a:custGeom>
            <a:avLst/>
            <a:gdLst/>
            <a:ahLst/>
            <a:cxnLst/>
            <a:rect l="l" t="t" r="r" b="b"/>
            <a:pathLst>
              <a:path w="24723253" h="4759226">
                <a:moveTo>
                  <a:pt x="0" y="0"/>
                </a:moveTo>
                <a:lnTo>
                  <a:pt x="24723252" y="0"/>
                </a:lnTo>
                <a:lnTo>
                  <a:pt x="24723252" y="4759226"/>
                </a:lnTo>
                <a:lnTo>
                  <a:pt x="0" y="4759226"/>
                </a:lnTo>
                <a:lnTo>
                  <a:pt x="0" y="0"/>
                </a:lnTo>
                <a:close/>
              </a:path>
            </a:pathLst>
          </a:custGeom>
          <a:blipFill>
            <a:blip r:embed="rId4">
              <a:alphaModFix amt="34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7" name="Group 17"/>
          <p:cNvGrpSpPr/>
          <p:nvPr/>
        </p:nvGrpSpPr>
        <p:grpSpPr>
          <a:xfrm>
            <a:off x="786209" y="14526387"/>
            <a:ext cx="4560636" cy="1946952"/>
            <a:chOff x="0" y="0"/>
            <a:chExt cx="5047199" cy="2595937"/>
          </a:xfrm>
        </p:grpSpPr>
        <p:sp>
          <p:nvSpPr>
            <p:cNvPr id="18" name="Freeform 18"/>
            <p:cNvSpPr/>
            <p:nvPr/>
          </p:nvSpPr>
          <p:spPr>
            <a:xfrm>
              <a:off x="0" y="0"/>
              <a:ext cx="5047199" cy="2595937"/>
            </a:xfrm>
            <a:custGeom>
              <a:avLst/>
              <a:gdLst/>
              <a:ahLst/>
              <a:cxnLst/>
              <a:rect l="l" t="t" r="r" b="b"/>
              <a:pathLst>
                <a:path w="5047199" h="2595937">
                  <a:moveTo>
                    <a:pt x="0" y="0"/>
                  </a:moveTo>
                  <a:lnTo>
                    <a:pt x="5047199" y="0"/>
                  </a:lnTo>
                  <a:lnTo>
                    <a:pt x="5047199" y="2595937"/>
                  </a:lnTo>
                  <a:lnTo>
                    <a:pt x="0" y="2595937"/>
                  </a:lnTo>
                  <a:lnTo>
                    <a:pt x="0" y="0"/>
                  </a:lnTo>
                  <a:close/>
                </a:path>
              </a:pathLst>
            </a:custGeom>
            <a:blipFill>
              <a:blip r:embed="rId12">
                <a:extLst>
                  <a:ext uri="{96DAC541-7B7A-43D3-8B79-37D633B846F1}">
                    <asvg:svgBlip xmlns:asvg="http://schemas.microsoft.com/office/drawing/2016/SVG/main" r:embed="rId13"/>
                  </a:ext>
                </a:extLst>
              </a:blip>
              <a:stretch>
                <a:fillRect t="-47213" b="-47213"/>
              </a:stretch>
            </a:blipFill>
          </p:spPr>
          <p:txBody>
            <a:bodyPr/>
            <a:lstStyle/>
            <a:p>
              <a:endParaRPr lang="en-GB"/>
            </a:p>
          </p:txBody>
        </p:sp>
        <p:sp>
          <p:nvSpPr>
            <p:cNvPr id="19" name="TextBox 19"/>
            <p:cNvSpPr txBox="1"/>
            <p:nvPr/>
          </p:nvSpPr>
          <p:spPr>
            <a:xfrm>
              <a:off x="488643" y="363768"/>
              <a:ext cx="4069912"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EYFS</a:t>
              </a:r>
            </a:p>
          </p:txBody>
        </p:sp>
      </p:grpSp>
      <p:grpSp>
        <p:nvGrpSpPr>
          <p:cNvPr id="20" name="Group 20"/>
          <p:cNvGrpSpPr/>
          <p:nvPr/>
        </p:nvGrpSpPr>
        <p:grpSpPr>
          <a:xfrm>
            <a:off x="6327915" y="17342163"/>
            <a:ext cx="2421390" cy="1946952"/>
            <a:chOff x="0" y="0"/>
            <a:chExt cx="3228520" cy="2595937"/>
          </a:xfrm>
        </p:grpSpPr>
        <p:sp>
          <p:nvSpPr>
            <p:cNvPr id="21" name="Freeform 21"/>
            <p:cNvSpPr/>
            <p:nvPr/>
          </p:nvSpPr>
          <p:spPr>
            <a:xfrm>
              <a:off x="0" y="0"/>
              <a:ext cx="3228520" cy="2595937"/>
            </a:xfrm>
            <a:custGeom>
              <a:avLst/>
              <a:gdLst/>
              <a:ahLst/>
              <a:cxnLst/>
              <a:rect l="l" t="t" r="r" b="b"/>
              <a:pathLst>
                <a:path w="3228520" h="2595937">
                  <a:moveTo>
                    <a:pt x="0" y="0"/>
                  </a:moveTo>
                  <a:lnTo>
                    <a:pt x="3228520" y="0"/>
                  </a:lnTo>
                  <a:lnTo>
                    <a:pt x="3228520" y="2595937"/>
                  </a:lnTo>
                  <a:lnTo>
                    <a:pt x="0" y="2595937"/>
                  </a:lnTo>
                  <a:lnTo>
                    <a:pt x="0" y="0"/>
                  </a:lnTo>
                  <a:close/>
                </a:path>
              </a:pathLst>
            </a:custGeom>
            <a:blipFill>
              <a:blip r:embed="rId14">
                <a:extLst>
                  <a:ext uri="{96DAC541-7B7A-43D3-8B79-37D633B846F1}">
                    <asvg:svgBlip xmlns:asvg="http://schemas.microsoft.com/office/drawing/2016/SVG/main" r:embed="rId15"/>
                  </a:ext>
                </a:extLst>
              </a:blip>
              <a:stretch>
                <a:fillRect t="-12184" b="-12184"/>
              </a:stretch>
            </a:blipFill>
          </p:spPr>
          <p:txBody>
            <a:bodyPr/>
            <a:lstStyle/>
            <a:p>
              <a:endParaRPr lang="en-GB"/>
            </a:p>
          </p:txBody>
        </p:sp>
        <p:sp>
          <p:nvSpPr>
            <p:cNvPr id="22" name="TextBox 22"/>
            <p:cNvSpPr txBox="1"/>
            <p:nvPr/>
          </p:nvSpPr>
          <p:spPr>
            <a:xfrm>
              <a:off x="91812" y="363768"/>
              <a:ext cx="3044897"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1</a:t>
              </a:r>
            </a:p>
          </p:txBody>
        </p:sp>
      </p:grpSp>
      <p:grpSp>
        <p:nvGrpSpPr>
          <p:cNvPr id="23" name="Group 23"/>
          <p:cNvGrpSpPr/>
          <p:nvPr/>
        </p:nvGrpSpPr>
        <p:grpSpPr>
          <a:xfrm>
            <a:off x="13061133" y="15987083"/>
            <a:ext cx="3039327" cy="1946952"/>
            <a:chOff x="0" y="0"/>
            <a:chExt cx="4052436" cy="2595937"/>
          </a:xfrm>
        </p:grpSpPr>
        <p:sp>
          <p:nvSpPr>
            <p:cNvPr id="24" name="Freeform 24"/>
            <p:cNvSpPr/>
            <p:nvPr/>
          </p:nvSpPr>
          <p:spPr>
            <a:xfrm>
              <a:off x="0" y="0"/>
              <a:ext cx="4052436" cy="2595937"/>
            </a:xfrm>
            <a:custGeom>
              <a:avLst/>
              <a:gdLst/>
              <a:ahLst/>
              <a:cxnLst/>
              <a:rect l="l" t="t" r="r" b="b"/>
              <a:pathLst>
                <a:path w="4052436" h="2595937">
                  <a:moveTo>
                    <a:pt x="0" y="0"/>
                  </a:moveTo>
                  <a:lnTo>
                    <a:pt x="4052436" y="0"/>
                  </a:lnTo>
                  <a:lnTo>
                    <a:pt x="4052436" y="2595937"/>
                  </a:lnTo>
                  <a:lnTo>
                    <a:pt x="0" y="2595937"/>
                  </a:lnTo>
                  <a:lnTo>
                    <a:pt x="0" y="0"/>
                  </a:lnTo>
                  <a:close/>
                </a:path>
              </a:pathLst>
            </a:custGeom>
            <a:blipFill>
              <a:blip r:embed="rId16">
                <a:extLst>
                  <a:ext uri="{96DAC541-7B7A-43D3-8B79-37D633B846F1}">
                    <asvg:svgBlip xmlns:asvg="http://schemas.microsoft.com/office/drawing/2016/SVG/main" r:embed="rId17"/>
                  </a:ext>
                </a:extLst>
              </a:blip>
              <a:stretch>
                <a:fillRect t="-28053" b="-28053"/>
              </a:stretch>
            </a:blipFill>
          </p:spPr>
          <p:txBody>
            <a:bodyPr/>
            <a:lstStyle/>
            <a:p>
              <a:endParaRPr lang="en-GB"/>
            </a:p>
          </p:txBody>
        </p:sp>
        <p:sp>
          <p:nvSpPr>
            <p:cNvPr id="25" name="TextBox 25"/>
            <p:cNvSpPr txBox="1"/>
            <p:nvPr/>
          </p:nvSpPr>
          <p:spPr>
            <a:xfrm>
              <a:off x="115242" y="550082"/>
              <a:ext cx="3821951"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2</a:t>
              </a:r>
            </a:p>
          </p:txBody>
        </p:sp>
      </p:grpSp>
      <p:grpSp>
        <p:nvGrpSpPr>
          <p:cNvPr id="26" name="Group 26"/>
          <p:cNvGrpSpPr/>
          <p:nvPr/>
        </p:nvGrpSpPr>
        <p:grpSpPr>
          <a:xfrm>
            <a:off x="21477301" y="15557678"/>
            <a:ext cx="2540000" cy="1946952"/>
            <a:chOff x="0" y="0"/>
            <a:chExt cx="3386666" cy="2595937"/>
          </a:xfrm>
        </p:grpSpPr>
        <p:sp>
          <p:nvSpPr>
            <p:cNvPr id="27" name="Freeform 27"/>
            <p:cNvSpPr/>
            <p:nvPr/>
          </p:nvSpPr>
          <p:spPr>
            <a:xfrm>
              <a:off x="0" y="0"/>
              <a:ext cx="3386666" cy="2595937"/>
            </a:xfrm>
            <a:custGeom>
              <a:avLst/>
              <a:gdLst/>
              <a:ahLst/>
              <a:cxnLst/>
              <a:rect l="l" t="t" r="r" b="b"/>
              <a:pathLst>
                <a:path w="3386666" h="2595937">
                  <a:moveTo>
                    <a:pt x="0" y="0"/>
                  </a:moveTo>
                  <a:lnTo>
                    <a:pt x="3386666" y="0"/>
                  </a:lnTo>
                  <a:lnTo>
                    <a:pt x="3386666" y="2595937"/>
                  </a:lnTo>
                  <a:lnTo>
                    <a:pt x="0" y="2595937"/>
                  </a:lnTo>
                  <a:lnTo>
                    <a:pt x="0" y="0"/>
                  </a:lnTo>
                  <a:close/>
                </a:path>
              </a:pathLst>
            </a:custGeom>
            <a:blipFill>
              <a:blip r:embed="rId18">
                <a:extLst>
                  <a:ext uri="{96DAC541-7B7A-43D3-8B79-37D633B846F1}">
                    <asvg:svgBlip xmlns:asvg="http://schemas.microsoft.com/office/drawing/2016/SVG/main" r:embed="rId19"/>
                  </a:ext>
                </a:extLst>
              </a:blip>
              <a:stretch>
                <a:fillRect t="-15230" b="-15230"/>
              </a:stretch>
            </a:blipFill>
          </p:spPr>
          <p:txBody>
            <a:bodyPr/>
            <a:lstStyle/>
            <a:p>
              <a:endParaRPr lang="en-GB"/>
            </a:p>
          </p:txBody>
        </p:sp>
        <p:sp>
          <p:nvSpPr>
            <p:cNvPr id="28" name="TextBox 28"/>
            <p:cNvSpPr txBox="1"/>
            <p:nvPr/>
          </p:nvSpPr>
          <p:spPr>
            <a:xfrm>
              <a:off x="96309" y="518230"/>
              <a:ext cx="3194048"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3</a:t>
              </a:r>
            </a:p>
          </p:txBody>
        </p:sp>
      </p:grpSp>
      <p:sp>
        <p:nvSpPr>
          <p:cNvPr id="29" name="TextBox 29"/>
          <p:cNvSpPr txBox="1"/>
          <p:nvPr/>
        </p:nvSpPr>
        <p:spPr>
          <a:xfrm rot="-5400000">
            <a:off x="-3535443" y="31917644"/>
            <a:ext cx="15695057" cy="519045"/>
          </a:xfrm>
          <a:prstGeom prst="rect">
            <a:avLst/>
          </a:prstGeom>
        </p:spPr>
        <p:txBody>
          <a:bodyPr lIns="0" tIns="0" rIns="0" bIns="0" rtlCol="0" anchor="t">
            <a:spAutoFit/>
          </a:bodyPr>
          <a:lstStyle/>
          <a:p>
            <a:pPr algn="ctr">
              <a:lnSpc>
                <a:spcPts val="4299"/>
              </a:lnSpc>
            </a:pPr>
            <a:r>
              <a:rPr lang="en-US" sz="3071">
                <a:solidFill>
                  <a:srgbClr val="231F20"/>
                </a:solidFill>
                <a:latin typeface="League Spartan"/>
                <a:ea typeface="League Spartan"/>
                <a:cs typeface="League Spartan"/>
                <a:sym typeface="League Spartan"/>
              </a:rPr>
              <a:t>SKILLS PROGRESSION</a:t>
            </a:r>
          </a:p>
        </p:txBody>
      </p:sp>
      <p:sp>
        <p:nvSpPr>
          <p:cNvPr id="30" name="TextBox 30"/>
          <p:cNvSpPr txBox="1"/>
          <p:nvPr/>
        </p:nvSpPr>
        <p:spPr>
          <a:xfrm rot="-5400000">
            <a:off x="-15204593" y="12294552"/>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SKILLS PROGRESSION</a:t>
            </a:r>
          </a:p>
        </p:txBody>
      </p:sp>
      <p:sp>
        <p:nvSpPr>
          <p:cNvPr id="31" name="TextBox 31"/>
          <p:cNvSpPr txBox="1"/>
          <p:nvPr/>
        </p:nvSpPr>
        <p:spPr>
          <a:xfrm rot="-5400000">
            <a:off x="-15204593" y="22460744"/>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KNOWLEDGE PROGRESSION</a:t>
            </a:r>
          </a:p>
        </p:txBody>
      </p:sp>
      <p:sp>
        <p:nvSpPr>
          <p:cNvPr id="32" name="TextBox 32"/>
          <p:cNvSpPr txBox="1"/>
          <p:nvPr/>
        </p:nvSpPr>
        <p:spPr>
          <a:xfrm>
            <a:off x="1210710" y="21446794"/>
            <a:ext cx="4560636" cy="3687804"/>
          </a:xfrm>
          <a:prstGeom prst="rect">
            <a:avLst/>
          </a:prstGeom>
        </p:spPr>
        <p:txBody>
          <a:bodyPr lIns="0" tIns="0" rIns="0" bIns="0" rtlCol="0" anchor="t">
            <a:spAutoFit/>
          </a:bodyPr>
          <a:lstStyle/>
          <a:p>
            <a:pPr algn="l">
              <a:lnSpc>
                <a:spcPts val="2625"/>
              </a:lnSpc>
            </a:pPr>
            <a:r>
              <a:rPr lang="en-US" sz="2187" dirty="0">
                <a:solidFill>
                  <a:srgbClr val="FFB615"/>
                </a:solidFill>
                <a:latin typeface="ABeeZee Bold"/>
                <a:ea typeface="ABeeZee Bold"/>
                <a:cs typeface="ABeeZee Bold"/>
                <a:sym typeface="ABeeZee Bold"/>
              </a:rPr>
              <a:t>·</a:t>
            </a:r>
          </a:p>
          <a:p>
            <a:pPr algn="ctr">
              <a:lnSpc>
                <a:spcPts val="3319"/>
              </a:lnSpc>
            </a:pPr>
            <a:r>
              <a:rPr lang="en-US" sz="2187" dirty="0">
                <a:solidFill>
                  <a:srgbClr val="FFB615"/>
                </a:solidFill>
                <a:latin typeface="ABeeZee Bold"/>
                <a:ea typeface="ABeeZee Bold"/>
                <a:cs typeface="ABeeZee Bold"/>
                <a:sym typeface="ABeeZee Bold"/>
              </a:rPr>
              <a:t>I know- </a:t>
            </a:r>
          </a:p>
          <a:p>
            <a:pPr marL="342900" indent="-342900">
              <a:lnSpc>
                <a:spcPts val="3319"/>
              </a:lnSpc>
              <a:buFont typeface="Arial" panose="020B0604020202020204" pitchFamily="34" charset="0"/>
              <a:buChar char="•"/>
            </a:pPr>
            <a:r>
              <a:rPr lang="en-US" sz="2187" dirty="0">
                <a:solidFill>
                  <a:srgbClr val="FFB615"/>
                </a:solidFill>
                <a:latin typeface="ABeeZee Bold"/>
                <a:ea typeface="ABeeZee Bold"/>
                <a:cs typeface="ABeeZee Bold"/>
                <a:sym typeface="ABeeZee Bold"/>
              </a:rPr>
              <a:t>The differences in a human body</a:t>
            </a:r>
          </a:p>
          <a:p>
            <a:pPr marL="342900" indent="-342900">
              <a:lnSpc>
                <a:spcPts val="3319"/>
              </a:lnSpc>
              <a:buFont typeface="Arial" panose="020B0604020202020204" pitchFamily="34" charset="0"/>
              <a:buChar char="•"/>
            </a:pPr>
            <a:r>
              <a:rPr lang="en-US" sz="2187" dirty="0">
                <a:solidFill>
                  <a:srgbClr val="FFB615"/>
                </a:solidFill>
                <a:latin typeface="ABeeZee Bold"/>
                <a:ea typeface="ABeeZee Bold"/>
                <a:cs typeface="ABeeZee Bold"/>
                <a:sym typeface="ABeeZee Bold"/>
              </a:rPr>
              <a:t>The differences of animals and plants which change over time (depending on their season).</a:t>
            </a:r>
          </a:p>
          <a:p>
            <a:pPr marL="342900" indent="-342900">
              <a:lnSpc>
                <a:spcPts val="3319"/>
              </a:lnSpc>
              <a:buFont typeface="Arial" panose="020B0604020202020204" pitchFamily="34" charset="0"/>
              <a:buChar char="•"/>
            </a:pPr>
            <a:r>
              <a:rPr lang="en-US" sz="2187" dirty="0">
                <a:solidFill>
                  <a:srgbClr val="FFB615"/>
                </a:solidFill>
                <a:latin typeface="ABeeZee Bold"/>
                <a:ea typeface="ABeeZee Bold"/>
                <a:cs typeface="ABeeZee Bold"/>
                <a:sym typeface="ABeeZee Bold"/>
              </a:rPr>
              <a:t>About </a:t>
            </a:r>
            <a:r>
              <a:rPr lang="en-US" sz="2187" dirty="0" err="1">
                <a:solidFill>
                  <a:srgbClr val="FFB615"/>
                </a:solidFill>
                <a:latin typeface="ABeeZee Bold"/>
                <a:ea typeface="ABeeZee Bold"/>
                <a:cs typeface="ABeeZee Bold"/>
                <a:sym typeface="ABeeZee Bold"/>
              </a:rPr>
              <a:t>Artic</a:t>
            </a:r>
            <a:r>
              <a:rPr lang="en-US" sz="2187" dirty="0">
                <a:solidFill>
                  <a:srgbClr val="FFB615"/>
                </a:solidFill>
                <a:latin typeface="ABeeZee Bold"/>
                <a:ea typeface="ABeeZee Bold"/>
                <a:cs typeface="ABeeZee Bold"/>
                <a:sym typeface="ABeeZee Bold"/>
              </a:rPr>
              <a:t> environment and animals.</a:t>
            </a:r>
          </a:p>
        </p:txBody>
      </p:sp>
      <p:sp>
        <p:nvSpPr>
          <p:cNvPr id="33" name="TextBox 33"/>
          <p:cNvSpPr txBox="1"/>
          <p:nvPr/>
        </p:nvSpPr>
        <p:spPr>
          <a:xfrm>
            <a:off x="1210710" y="9558454"/>
            <a:ext cx="4342228" cy="4706866"/>
          </a:xfrm>
          <a:prstGeom prst="rect">
            <a:avLst/>
          </a:prstGeom>
        </p:spPr>
        <p:txBody>
          <a:bodyPr lIns="0" tIns="0" rIns="0" bIns="0" rtlCol="0" anchor="t">
            <a:spAutoFit/>
          </a:bodyPr>
          <a:lstStyle/>
          <a:p>
            <a:pPr algn="l">
              <a:lnSpc>
                <a:spcPts val="2608"/>
              </a:lnSpc>
            </a:pPr>
            <a:r>
              <a:rPr lang="en-US" sz="2174" dirty="0">
                <a:solidFill>
                  <a:srgbClr val="FFB615"/>
                </a:solidFill>
                <a:latin typeface="ABeeZee Bold"/>
                <a:ea typeface="ABeeZee Bold"/>
                <a:cs typeface="ABeeZee Bold"/>
                <a:sym typeface="ABeeZee Bold"/>
              </a:rPr>
              <a:t>I can –</a:t>
            </a:r>
          </a:p>
          <a:p>
            <a:pPr algn="l">
              <a:lnSpc>
                <a:spcPts val="2608"/>
              </a:lnSpc>
            </a:pPr>
            <a:r>
              <a:rPr lang="en-US" sz="2174" dirty="0">
                <a:solidFill>
                  <a:srgbClr val="FFB615"/>
                </a:solidFill>
                <a:latin typeface="ABeeZee Bold"/>
                <a:ea typeface="ABeeZee Bold"/>
                <a:cs typeface="ABeeZee Bold"/>
                <a:sym typeface="ABeeZee Bold"/>
              </a:rPr>
              <a:t>·care and show concern for living things</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Plants seeds</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 understand Lifecycles of ducks and caterpillars</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Understand habitats </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Observing minibeasts</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Explore the natural world around them</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Look at the consequences of rubbish in the environment on animals.</a:t>
            </a:r>
          </a:p>
          <a:p>
            <a:pPr algn="ctr">
              <a:lnSpc>
                <a:spcPts val="3054"/>
              </a:lnSpc>
            </a:pPr>
            <a:endParaRPr lang="en-US" sz="2174" dirty="0">
              <a:solidFill>
                <a:srgbClr val="FFB615"/>
              </a:solidFill>
              <a:latin typeface="ABeeZee Bold"/>
              <a:ea typeface="ABeeZee Bold"/>
              <a:cs typeface="ABeeZee Bold"/>
              <a:sym typeface="ABeeZee Bold"/>
            </a:endParaRPr>
          </a:p>
        </p:txBody>
      </p:sp>
      <p:sp>
        <p:nvSpPr>
          <p:cNvPr id="34" name="TextBox 34"/>
          <p:cNvSpPr txBox="1"/>
          <p:nvPr/>
        </p:nvSpPr>
        <p:spPr>
          <a:xfrm>
            <a:off x="6448404" y="21446794"/>
            <a:ext cx="4560636" cy="5668218"/>
          </a:xfrm>
          <a:prstGeom prst="rect">
            <a:avLst/>
          </a:prstGeom>
        </p:spPr>
        <p:txBody>
          <a:bodyPr lIns="0" tIns="0" rIns="0" bIns="0" rtlCol="0" anchor="t">
            <a:spAutoFit/>
          </a:bodyPr>
          <a:lstStyle/>
          <a:p>
            <a:pPr algn="l">
              <a:lnSpc>
                <a:spcPts val="2625"/>
              </a:lnSpc>
            </a:pPr>
            <a:r>
              <a:rPr lang="en-GB" sz="2187" dirty="0">
                <a:solidFill>
                  <a:srgbClr val="FF2315"/>
                </a:solidFill>
                <a:latin typeface="ABeeZee Bold"/>
                <a:ea typeface="ABeeZee Bold"/>
                <a:cs typeface="ABeeZee Bold"/>
                <a:sym typeface="ABeeZee Bold"/>
              </a:rPr>
              <a:t>I know:</a:t>
            </a:r>
          </a:p>
          <a:p>
            <a:pPr algn="l">
              <a:lnSpc>
                <a:spcPts val="2625"/>
              </a:lnSpc>
            </a:pPr>
            <a:r>
              <a:rPr lang="en-GB" sz="2187" dirty="0">
                <a:solidFill>
                  <a:srgbClr val="FF2315"/>
                </a:solidFill>
                <a:latin typeface="ABeeZee Bold"/>
                <a:ea typeface="ABeeZee Bold"/>
                <a:cs typeface="ABeeZee Bold"/>
                <a:sym typeface="ABeeZee Bold"/>
              </a:rPr>
              <a:t>(Plants)</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a variety of common wild and garden plants, including deciduous and evergreen trees. </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the different parts of a plant.</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the different parts of a tree. </a:t>
            </a:r>
          </a:p>
          <a:p>
            <a:pPr algn="l">
              <a:lnSpc>
                <a:spcPts val="2625"/>
              </a:lnSpc>
            </a:pPr>
            <a:r>
              <a:rPr lang="en-GB" sz="2187" dirty="0">
                <a:solidFill>
                  <a:srgbClr val="FF2315"/>
                </a:solidFill>
                <a:latin typeface="ABeeZee Bold"/>
                <a:ea typeface="ABeeZee Bold"/>
                <a:cs typeface="ABeeZee Bold"/>
                <a:sym typeface="ABeeZee Bold"/>
              </a:rPr>
              <a:t>(Animals, including humans)</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how to care for animals.</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the names of main body parts (including head, neck, arms, elbows, legs, knees. face, ears, eyes, hair, mouth, teeth) through games, actions, song and rhymes. </a:t>
            </a:r>
          </a:p>
          <a:p>
            <a:pPr marL="342900" indent="-342900" algn="l">
              <a:lnSpc>
                <a:spcPts val="2625"/>
              </a:lnSpc>
              <a:buFont typeface="Arial" panose="020B0604020202020204" pitchFamily="34" charset="0"/>
              <a:buChar char="•"/>
            </a:pPr>
            <a:endParaRPr lang="en-GB" sz="2187" dirty="0">
              <a:solidFill>
                <a:srgbClr val="FF2315"/>
              </a:solidFill>
              <a:latin typeface="ABeeZee Bold"/>
              <a:ea typeface="ABeeZee Bold"/>
              <a:cs typeface="ABeeZee Bold"/>
              <a:sym typeface="ABeeZee Bold"/>
            </a:endParaRPr>
          </a:p>
          <a:p>
            <a:pPr marL="342900" indent="-342900" algn="l">
              <a:lnSpc>
                <a:spcPts val="2625"/>
              </a:lnSpc>
              <a:buFont typeface="Arial" panose="020B0604020202020204" pitchFamily="34" charset="0"/>
              <a:buChar char="•"/>
            </a:pPr>
            <a:endParaRPr lang="en-GB" sz="2187" dirty="0">
              <a:solidFill>
                <a:srgbClr val="FF2315"/>
              </a:solidFill>
              <a:latin typeface="ABeeZee Bold"/>
              <a:ea typeface="ABeeZee Bold"/>
              <a:cs typeface="ABeeZee Bold"/>
              <a:sym typeface="ABeeZee Bold"/>
            </a:endParaRPr>
          </a:p>
        </p:txBody>
      </p:sp>
      <p:sp>
        <p:nvSpPr>
          <p:cNvPr id="35" name="TextBox 35"/>
          <p:cNvSpPr txBox="1"/>
          <p:nvPr/>
        </p:nvSpPr>
        <p:spPr>
          <a:xfrm>
            <a:off x="5532398" y="6497158"/>
            <a:ext cx="5510900" cy="12336711"/>
          </a:xfrm>
          <a:prstGeom prst="rect">
            <a:avLst/>
          </a:prstGeom>
        </p:spPr>
        <p:txBody>
          <a:bodyPr wrap="square" lIns="0" tIns="0" rIns="0" bIns="0" rtlCol="0" anchor="t">
            <a:spAutoFit/>
          </a:bodyPr>
          <a:lstStyle/>
          <a:p>
            <a:pPr algn="l">
              <a:lnSpc>
                <a:spcPts val="2625"/>
              </a:lnSpc>
            </a:pPr>
            <a:r>
              <a:rPr lang="en-US" sz="2187" dirty="0">
                <a:solidFill>
                  <a:srgbClr val="FF2315"/>
                </a:solidFill>
                <a:latin typeface="ABeeZee Bold"/>
                <a:ea typeface="ABeeZee Bold"/>
                <a:cs typeface="ABeeZee Bold"/>
                <a:sym typeface="ABeeZee Bold"/>
              </a:rPr>
              <a:t>I can : </a:t>
            </a:r>
            <a:r>
              <a:rPr lang="en-US" sz="2000" dirty="0">
                <a:solidFill>
                  <a:srgbClr val="FF2315"/>
                </a:solidFill>
                <a:latin typeface="ABeeZee Bold"/>
                <a:ea typeface="ABeeZee Bold"/>
                <a:cs typeface="ABeeZee Bold"/>
                <a:sym typeface="ABeeZee Bold"/>
              </a:rPr>
              <a:t>(Plants)</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identify and name a variety of common wild and garden plants, including deciduous and evergreen trees.</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identify and describe the basic structure of a variety of common flowering plants, including trees. </a:t>
            </a:r>
          </a:p>
          <a:p>
            <a:pPr algn="l">
              <a:lnSpc>
                <a:spcPts val="2625"/>
              </a:lnSpc>
            </a:pPr>
            <a:r>
              <a:rPr lang="en-GB" sz="1600" dirty="0">
                <a:solidFill>
                  <a:srgbClr val="FF2315"/>
                </a:solidFill>
                <a:latin typeface="ABeeZee Bold"/>
                <a:ea typeface="ABeeZee Bold"/>
                <a:cs typeface="ABeeZee Bold"/>
                <a:sym typeface="ABeeZee Bold"/>
              </a:rPr>
              <a:t>-Non-Statutory:</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Answer questions about plants growing in their habitat.</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Observe the growth of flowers and vegetables that they have planted.</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Name common flowers, deciduous and evergreen trees.</a:t>
            </a:r>
          </a:p>
          <a:p>
            <a:pPr marL="342900" indent="-34290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Name plant structures such as leaves, flowers (blossom), petals, fruit, roots, bulb, seed, trunk, branches and stem. </a:t>
            </a:r>
          </a:p>
          <a:p>
            <a:pPr algn="l">
              <a:lnSpc>
                <a:spcPts val="2625"/>
              </a:lnSpc>
            </a:pPr>
            <a:r>
              <a:rPr lang="en-GB" dirty="0">
                <a:solidFill>
                  <a:srgbClr val="FF2315"/>
                </a:solidFill>
                <a:latin typeface="ABeeZee Bold"/>
                <a:ea typeface="ABeeZee Bold"/>
                <a:cs typeface="ABeeZee Bold"/>
                <a:sym typeface="ABeeZee Bold"/>
              </a:rPr>
              <a:t>(Animals, including humans)</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identify and name a variety of common animals including fish, amphibians, reptiles, birds and mammals</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identify and name a variety of common animals that are carnivores, herbivores and omnivores</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describe and compare the structure of a variety of common animals (fish, amphibians, reptiles, birds and mammals including pets)</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identify, name, draw and label the basic parts of the human body and say which part of the body is associated with each sense.</a:t>
            </a:r>
          </a:p>
          <a:p>
            <a:pPr marL="285750" indent="-285750" algn="l">
              <a:lnSpc>
                <a:spcPts val="2625"/>
              </a:lnSpc>
              <a:buFontTx/>
              <a:buChar char="-"/>
            </a:pPr>
            <a:r>
              <a:rPr lang="en-GB" sz="1600" dirty="0">
                <a:solidFill>
                  <a:srgbClr val="FF2315"/>
                </a:solidFill>
                <a:latin typeface="ABeeZee Bold"/>
                <a:ea typeface="ABeeZee Bold"/>
                <a:cs typeface="ABeeZee Bold"/>
                <a:sym typeface="ABeeZee Bold"/>
              </a:rPr>
              <a:t>Non-Statutory:</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Answer questions about animals in their habitat.</a:t>
            </a:r>
          </a:p>
          <a:p>
            <a:pPr marL="285750" indent="-285750" algn="l">
              <a:lnSpc>
                <a:spcPts val="2625"/>
              </a:lnSpc>
              <a:buFont typeface="Arial" panose="020B0604020202020204" pitchFamily="34" charset="0"/>
              <a:buChar char="•"/>
            </a:pPr>
            <a:r>
              <a:rPr lang="en-GB" sz="1600" dirty="0">
                <a:solidFill>
                  <a:srgbClr val="FF2315"/>
                </a:solidFill>
                <a:latin typeface="ABeeZee Bold"/>
                <a:ea typeface="ABeeZee Bold"/>
                <a:cs typeface="ABeeZee Bold"/>
                <a:sym typeface="ABeeZee Bold"/>
              </a:rPr>
              <a:t>Name common names of some fish, amphibian, reptiles, birds and mammals including pets. </a:t>
            </a:r>
          </a:p>
          <a:p>
            <a:pPr algn="l">
              <a:lnSpc>
                <a:spcPts val="2625"/>
              </a:lnSpc>
            </a:pPr>
            <a:endParaRPr lang="en-GB" sz="1600" dirty="0">
              <a:solidFill>
                <a:srgbClr val="FF2315"/>
              </a:solidFill>
              <a:latin typeface="ABeeZee Bold"/>
              <a:ea typeface="ABeeZee Bold"/>
              <a:cs typeface="ABeeZee Bold"/>
              <a:sym typeface="ABeeZee Bold"/>
            </a:endParaRPr>
          </a:p>
          <a:p>
            <a:pPr algn="l">
              <a:lnSpc>
                <a:spcPts val="2625"/>
              </a:lnSpc>
            </a:pPr>
            <a:endParaRPr lang="en-GB" sz="1600" dirty="0">
              <a:solidFill>
                <a:srgbClr val="FF2315"/>
              </a:solidFill>
              <a:latin typeface="ABeeZee Bold"/>
              <a:ea typeface="ABeeZee Bold"/>
              <a:cs typeface="ABeeZee Bold"/>
              <a:sym typeface="ABeeZee Bold"/>
            </a:endParaRPr>
          </a:p>
          <a:p>
            <a:pPr algn="l">
              <a:lnSpc>
                <a:spcPts val="2625"/>
              </a:lnSpc>
            </a:pPr>
            <a:endParaRPr lang="en-GB" sz="2187" dirty="0">
              <a:solidFill>
                <a:srgbClr val="FF2315"/>
              </a:solidFill>
              <a:latin typeface="ABeeZee Bold"/>
              <a:ea typeface="ABeeZee Bold"/>
              <a:cs typeface="ABeeZee Bold"/>
              <a:sym typeface="ABeeZee Bold"/>
            </a:endParaRPr>
          </a:p>
          <a:p>
            <a:pPr algn="l">
              <a:lnSpc>
                <a:spcPts val="2625"/>
              </a:lnSpc>
            </a:pPr>
            <a:endParaRPr lang="en-GB" sz="2187" dirty="0">
              <a:solidFill>
                <a:srgbClr val="FF2315"/>
              </a:solidFill>
              <a:latin typeface="ABeeZee Bold"/>
              <a:ea typeface="ABeeZee Bold"/>
              <a:cs typeface="ABeeZee Bold"/>
              <a:sym typeface="ABeeZee Bold"/>
            </a:endParaRPr>
          </a:p>
          <a:p>
            <a:pPr marL="342900" indent="-342900" algn="l">
              <a:lnSpc>
                <a:spcPts val="2625"/>
              </a:lnSpc>
              <a:buFont typeface="Arial" panose="020B0604020202020204" pitchFamily="34" charset="0"/>
              <a:buChar char="•"/>
            </a:pPr>
            <a:endParaRPr lang="en-US" sz="2187" dirty="0">
              <a:solidFill>
                <a:srgbClr val="FF2315"/>
              </a:solidFill>
              <a:latin typeface="ABeeZee Bold"/>
              <a:ea typeface="ABeeZee Bold"/>
              <a:cs typeface="ABeeZee Bold"/>
              <a:sym typeface="ABeeZee Bold"/>
            </a:endParaRPr>
          </a:p>
        </p:txBody>
      </p:sp>
      <p:sp>
        <p:nvSpPr>
          <p:cNvPr id="36" name="TextBox 36"/>
          <p:cNvSpPr txBox="1"/>
          <p:nvPr/>
        </p:nvSpPr>
        <p:spPr>
          <a:xfrm>
            <a:off x="11434972" y="5630918"/>
            <a:ext cx="7574743" cy="11003012"/>
          </a:xfrm>
          <a:prstGeom prst="rect">
            <a:avLst/>
          </a:prstGeom>
        </p:spPr>
        <p:txBody>
          <a:bodyPr lIns="0" tIns="0" rIns="0" bIns="0" rtlCol="0" anchor="t">
            <a:spAutoFit/>
          </a:bodyPr>
          <a:lstStyle/>
          <a:p>
            <a:pPr algn="l">
              <a:lnSpc>
                <a:spcPts val="2627"/>
              </a:lnSpc>
            </a:pPr>
            <a:r>
              <a:rPr lang="en-US" sz="1600" dirty="0">
                <a:solidFill>
                  <a:srgbClr val="316602"/>
                </a:solidFill>
                <a:latin typeface="ABeeZee Bold"/>
                <a:ea typeface="ABeeZee Bold"/>
                <a:cs typeface="ABeeZee Bold"/>
                <a:sym typeface="ABeeZee Bold"/>
              </a:rPr>
              <a:t>I can: (Plants)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observe and describe how seeds and bulbs grow into mature plants.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find out and describe how plants need water, light and a suitable temperature to grow and stay healthy.</a:t>
            </a:r>
          </a:p>
          <a:p>
            <a:pPr algn="l">
              <a:lnSpc>
                <a:spcPts val="2627"/>
              </a:lnSpc>
            </a:pPr>
            <a:r>
              <a:rPr lang="en-GB" sz="1600" dirty="0">
                <a:solidFill>
                  <a:srgbClr val="316602"/>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Use the local environment throughout the year to observe how plants grow. </a:t>
            </a:r>
          </a:p>
          <a:p>
            <a:pPr algn="l">
              <a:lnSpc>
                <a:spcPts val="2627"/>
              </a:lnSpc>
            </a:pPr>
            <a:r>
              <a:rPr lang="en-GB" sz="1600" dirty="0">
                <a:solidFill>
                  <a:srgbClr val="316602"/>
                </a:solidFill>
                <a:latin typeface="ABeeZee Bold"/>
                <a:ea typeface="ABeeZee Bold"/>
                <a:cs typeface="ABeeZee Bold"/>
                <a:sym typeface="ABeeZee Bold"/>
              </a:rPr>
              <a:t>(Animals, including humans)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notice that animals, including humans, have offspring which grow into adults.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find out about and describe the basic needs of animals, including humans, for survival (water, food and air).</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describe the importance for humans of exercise, eating the right amounts of different types of food, and hygiene.</a:t>
            </a:r>
          </a:p>
          <a:p>
            <a:pPr algn="l">
              <a:lnSpc>
                <a:spcPts val="2627"/>
              </a:lnSpc>
            </a:pPr>
            <a:r>
              <a:rPr lang="en-GB" sz="1600" dirty="0">
                <a:solidFill>
                  <a:srgbClr val="316602"/>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Create questions that help pupils to recognise growth (not how reproduction occurs). (Refer to curriculum for examples).</a:t>
            </a:r>
          </a:p>
          <a:p>
            <a:pPr algn="l">
              <a:lnSpc>
                <a:spcPts val="2627"/>
              </a:lnSpc>
            </a:pPr>
            <a:r>
              <a:rPr lang="en-GB" sz="1600" dirty="0">
                <a:solidFill>
                  <a:srgbClr val="316602"/>
                </a:solidFill>
                <a:latin typeface="ABeeZee Bold"/>
                <a:ea typeface="ABeeZee Bold"/>
                <a:cs typeface="ABeeZee Bold"/>
                <a:sym typeface="ABeeZee Bold"/>
              </a:rPr>
              <a:t>(Living things and their habitats)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explore and compare the differences between things that are living, dead, and things that have never been alive</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identify that most living things live in habitats to which they are suited and describe how different habitats provide for the basic needs of different kinds of animals and plants, and how they depend on each other</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identify and name a variety of plants and animals in their habitats, including microhabitats</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describe how animals obtain their food from plants and other animals, using the idea of a simple food chain, and identify and name different sources of food.</a:t>
            </a:r>
          </a:p>
          <a:p>
            <a:pPr algn="l">
              <a:lnSpc>
                <a:spcPts val="2627"/>
              </a:lnSpc>
            </a:pPr>
            <a:r>
              <a:rPr lang="en-GB" sz="1600" dirty="0">
                <a:solidFill>
                  <a:srgbClr val="316602"/>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1600" dirty="0">
                <a:solidFill>
                  <a:srgbClr val="316602"/>
                </a:solidFill>
                <a:latin typeface="ABeeZee Bold"/>
                <a:ea typeface="ABeeZee Bold"/>
                <a:cs typeface="ABeeZee Bold"/>
                <a:sym typeface="ABeeZee Bold"/>
              </a:rPr>
              <a:t>compare animals in familiar habitats with animals found in less familiar habitats.</a:t>
            </a:r>
          </a:p>
          <a:p>
            <a:pPr algn="l">
              <a:lnSpc>
                <a:spcPts val="2627"/>
              </a:lnSpc>
            </a:pPr>
            <a:endParaRPr lang="en-US" sz="2189" dirty="0">
              <a:solidFill>
                <a:srgbClr val="316602"/>
              </a:solidFill>
              <a:latin typeface="ABeeZee Bold"/>
              <a:ea typeface="ABeeZee Bold"/>
              <a:cs typeface="ABeeZee Bold"/>
              <a:sym typeface="ABeeZee Bold"/>
            </a:endParaRPr>
          </a:p>
        </p:txBody>
      </p:sp>
      <p:sp>
        <p:nvSpPr>
          <p:cNvPr id="37" name="TextBox 37"/>
          <p:cNvSpPr txBox="1"/>
          <p:nvPr/>
        </p:nvSpPr>
        <p:spPr>
          <a:xfrm>
            <a:off x="12198810" y="20422427"/>
            <a:ext cx="5292184" cy="13087814"/>
          </a:xfrm>
          <a:prstGeom prst="rect">
            <a:avLst/>
          </a:prstGeom>
        </p:spPr>
        <p:txBody>
          <a:bodyPr wrap="square" lIns="0" tIns="0" rIns="0" bIns="0" rtlCol="0" anchor="t">
            <a:spAutoFit/>
          </a:bodyPr>
          <a:lstStyle/>
          <a:p>
            <a:pPr>
              <a:lnSpc>
                <a:spcPts val="3319"/>
              </a:lnSpc>
            </a:pPr>
            <a:r>
              <a:rPr lang="en-US" sz="2187" dirty="0">
                <a:solidFill>
                  <a:srgbClr val="316602"/>
                </a:solidFill>
                <a:latin typeface="ABeeZee Bold"/>
                <a:ea typeface="ABeeZee Bold"/>
                <a:cs typeface="ABeeZee Bold"/>
                <a:sym typeface="ABeeZee Bold"/>
              </a:rPr>
              <a:t>(Plants)</a:t>
            </a:r>
          </a:p>
          <a:p>
            <a:pPr marL="342900" indent="-342900">
              <a:lnSpc>
                <a:spcPts val="3319"/>
              </a:lnSpc>
              <a:buFont typeface="Arial" panose="020B0604020202020204" pitchFamily="34" charset="0"/>
              <a:buChar char="•"/>
            </a:pPr>
            <a:r>
              <a:rPr lang="en-US" sz="2187" dirty="0">
                <a:solidFill>
                  <a:srgbClr val="316602"/>
                </a:solidFill>
                <a:latin typeface="ABeeZee Bold"/>
                <a:ea typeface="ABeeZee Bold"/>
                <a:cs typeface="ABeeZee Bold"/>
                <a:sym typeface="ABeeZee Bold"/>
              </a:rPr>
              <a:t>I know </a:t>
            </a:r>
            <a:r>
              <a:rPr lang="en-GB" sz="2187" dirty="0">
                <a:solidFill>
                  <a:srgbClr val="316602"/>
                </a:solidFill>
                <a:latin typeface="ABeeZee Bold"/>
                <a:ea typeface="ABeeZee Bold"/>
                <a:cs typeface="ABeeZee Bold"/>
                <a:sym typeface="ABeeZee Bold"/>
              </a:rPr>
              <a:t>requirements of plants for germination, growth and survival, as well as the processes of reproduction and growth in plants. </a:t>
            </a:r>
          </a:p>
          <a:p>
            <a:pPr marL="342900" indent="-342900">
              <a:lnSpc>
                <a:spcPts val="3319"/>
              </a:lnSpc>
              <a:buFont typeface="Arial" panose="020B0604020202020204" pitchFamily="34" charset="0"/>
              <a:buChar char="•"/>
            </a:pPr>
            <a:r>
              <a:rPr lang="en-GB" sz="2187" dirty="0">
                <a:solidFill>
                  <a:srgbClr val="316602"/>
                </a:solidFill>
                <a:latin typeface="ABeeZee Bold"/>
                <a:ea typeface="ABeeZee Bold"/>
                <a:cs typeface="ABeeZee Bold"/>
                <a:sym typeface="ABeeZee Bold"/>
              </a:rPr>
              <a:t>I know seeds and bulbs need water to grow but most do not need light; seeds and bulbs have a store of food inside them. </a:t>
            </a:r>
          </a:p>
          <a:p>
            <a:pPr>
              <a:lnSpc>
                <a:spcPts val="3319"/>
              </a:lnSpc>
            </a:pPr>
            <a:r>
              <a:rPr lang="en-GB" sz="2187" dirty="0">
                <a:solidFill>
                  <a:srgbClr val="316602"/>
                </a:solidFill>
                <a:latin typeface="ABeeZee Bold"/>
                <a:ea typeface="ABeeZee Bold"/>
                <a:cs typeface="ABeeZee Bold"/>
                <a:sym typeface="ABeeZee Bold"/>
              </a:rPr>
              <a:t>(Animals, including humans)</a:t>
            </a:r>
          </a:p>
          <a:p>
            <a:pPr marL="342900" indent="-342900">
              <a:lnSpc>
                <a:spcPts val="3319"/>
              </a:lnSpc>
              <a:buFont typeface="Arial" panose="020B0604020202020204" pitchFamily="34" charset="0"/>
              <a:buChar char="•"/>
            </a:pPr>
            <a:r>
              <a:rPr lang="en-GB" sz="2187" dirty="0">
                <a:solidFill>
                  <a:srgbClr val="316602"/>
                </a:solidFill>
                <a:latin typeface="ABeeZee Bold"/>
                <a:ea typeface="ABeeZee Bold"/>
                <a:cs typeface="ABeeZee Bold"/>
                <a:sym typeface="ABeeZee Bold"/>
              </a:rPr>
              <a:t>I know the basic needs of animals for survival, as well as the importance of exercise and nutrition for humans.</a:t>
            </a:r>
          </a:p>
          <a:p>
            <a:pPr marL="342900" indent="-342900">
              <a:lnSpc>
                <a:spcPts val="3319"/>
              </a:lnSpc>
              <a:buFont typeface="Arial" panose="020B0604020202020204" pitchFamily="34" charset="0"/>
              <a:buChar char="•"/>
            </a:pPr>
            <a:r>
              <a:rPr lang="en-GB" sz="2187" dirty="0">
                <a:solidFill>
                  <a:srgbClr val="316602"/>
                </a:solidFill>
                <a:latin typeface="ABeeZee Bold"/>
                <a:ea typeface="ABeeZee Bold"/>
                <a:cs typeface="ABeeZee Bold"/>
                <a:sym typeface="ABeeZee Bold"/>
              </a:rPr>
              <a:t>I know the processes of reproduction and growth in animals.</a:t>
            </a:r>
          </a:p>
          <a:p>
            <a:pPr>
              <a:lnSpc>
                <a:spcPts val="3319"/>
              </a:lnSpc>
            </a:pPr>
            <a:r>
              <a:rPr lang="en-GB" sz="2187" dirty="0">
                <a:solidFill>
                  <a:srgbClr val="316602"/>
                </a:solidFill>
                <a:latin typeface="ABeeZee Bold"/>
                <a:ea typeface="ABeeZee Bold"/>
                <a:cs typeface="ABeeZee Bold"/>
                <a:sym typeface="ABeeZee Bold"/>
              </a:rPr>
              <a:t>(Living things and their habitats)</a:t>
            </a:r>
          </a:p>
          <a:p>
            <a:pPr marL="342900" indent="-342900">
              <a:lnSpc>
                <a:spcPts val="3319"/>
              </a:lnSpc>
              <a:buFont typeface="Arial" panose="020B0604020202020204" pitchFamily="34" charset="0"/>
              <a:buChar char="•"/>
            </a:pPr>
            <a:r>
              <a:rPr lang="en-GB" sz="2187" dirty="0">
                <a:solidFill>
                  <a:srgbClr val="316602"/>
                </a:solidFill>
                <a:latin typeface="ABeeZee Bold"/>
                <a:ea typeface="ABeeZee Bold"/>
                <a:cs typeface="ABeeZee Bold"/>
                <a:sym typeface="ABeeZee Bold"/>
              </a:rPr>
              <a:t>I know all living things have certain characteristics that are essential for keeping them alive and healthy.</a:t>
            </a:r>
          </a:p>
          <a:p>
            <a:pPr marL="342900" indent="-342900">
              <a:lnSpc>
                <a:spcPts val="3319"/>
              </a:lnSpc>
              <a:buFont typeface="Arial" panose="020B0604020202020204" pitchFamily="34" charset="0"/>
              <a:buChar char="•"/>
            </a:pPr>
            <a:r>
              <a:rPr lang="en-GB" sz="2187" dirty="0">
                <a:solidFill>
                  <a:srgbClr val="316602"/>
                </a:solidFill>
                <a:latin typeface="ABeeZee Bold"/>
                <a:ea typeface="ABeeZee Bold"/>
                <a:cs typeface="ABeeZee Bold"/>
                <a:sym typeface="ABeeZee Bold"/>
              </a:rPr>
              <a:t>I begin to know the terms ‘habitat’ (a natural environment or home of a variety of plants and animals) and ‘microhabitat’ (a very small habitat, for example for woodlice under stones, logs or leaf litter). </a:t>
            </a:r>
          </a:p>
          <a:p>
            <a:pPr marL="342900" indent="-342900">
              <a:lnSpc>
                <a:spcPts val="3319"/>
              </a:lnSpc>
              <a:buFont typeface="Arial" panose="020B0604020202020204" pitchFamily="34" charset="0"/>
              <a:buChar char="•"/>
            </a:pPr>
            <a:endParaRPr lang="en-GB" sz="2187" dirty="0">
              <a:solidFill>
                <a:srgbClr val="316602"/>
              </a:solidFill>
              <a:latin typeface="ABeeZee Bold"/>
              <a:ea typeface="ABeeZee Bold"/>
              <a:cs typeface="ABeeZee Bold"/>
              <a:sym typeface="ABeeZee Bold"/>
            </a:endParaRPr>
          </a:p>
          <a:p>
            <a:pPr marL="342900" indent="-342900">
              <a:lnSpc>
                <a:spcPts val="3319"/>
              </a:lnSpc>
              <a:buFont typeface="Arial" panose="020B0604020202020204" pitchFamily="34" charset="0"/>
              <a:buChar char="•"/>
            </a:pPr>
            <a:endParaRPr lang="en-GB" sz="2187" dirty="0">
              <a:solidFill>
                <a:srgbClr val="316602"/>
              </a:solidFill>
              <a:latin typeface="ABeeZee Bold"/>
              <a:ea typeface="ABeeZee Bold"/>
              <a:cs typeface="ABeeZee Bold"/>
              <a:sym typeface="ABeeZee Bold"/>
            </a:endParaRPr>
          </a:p>
          <a:p>
            <a:pPr marL="342900" indent="-342900">
              <a:lnSpc>
                <a:spcPts val="3319"/>
              </a:lnSpc>
              <a:buFont typeface="Arial" panose="020B0604020202020204" pitchFamily="34" charset="0"/>
              <a:buChar char="•"/>
            </a:pPr>
            <a:endParaRPr lang="en-GB" sz="2187" dirty="0">
              <a:solidFill>
                <a:srgbClr val="316602"/>
              </a:solidFill>
              <a:latin typeface="ABeeZee Bold"/>
              <a:ea typeface="ABeeZee Bold"/>
              <a:cs typeface="ABeeZee Bold"/>
              <a:sym typeface="ABeeZee Bold"/>
            </a:endParaRPr>
          </a:p>
          <a:p>
            <a:pPr>
              <a:lnSpc>
                <a:spcPts val="3319"/>
              </a:lnSpc>
            </a:pPr>
            <a:endParaRPr lang="en-GB" sz="2187" dirty="0">
              <a:solidFill>
                <a:srgbClr val="316602"/>
              </a:solidFill>
              <a:latin typeface="ABeeZee Bold"/>
              <a:ea typeface="ABeeZee Bold"/>
              <a:cs typeface="ABeeZee Bold"/>
              <a:sym typeface="ABeeZee Bold"/>
            </a:endParaRPr>
          </a:p>
          <a:p>
            <a:pPr>
              <a:lnSpc>
                <a:spcPts val="3319"/>
              </a:lnSpc>
            </a:pPr>
            <a:endParaRPr lang="en-GB" sz="2187" dirty="0">
              <a:solidFill>
                <a:srgbClr val="316602"/>
              </a:solidFill>
              <a:latin typeface="ABeeZee Bold"/>
              <a:ea typeface="ABeeZee Bold"/>
              <a:cs typeface="ABeeZee Bold"/>
              <a:sym typeface="ABeeZee Bold"/>
            </a:endParaRPr>
          </a:p>
          <a:p>
            <a:pPr marL="342900" indent="-342900" algn="ctr">
              <a:lnSpc>
                <a:spcPts val="3319"/>
              </a:lnSpc>
              <a:buFont typeface="Arial" panose="020B0604020202020204" pitchFamily="34" charset="0"/>
              <a:buChar char="•"/>
            </a:pPr>
            <a:endParaRPr lang="en-GB" sz="2187" dirty="0">
              <a:solidFill>
                <a:srgbClr val="316602"/>
              </a:solidFill>
              <a:latin typeface="ABeeZee Bold"/>
              <a:ea typeface="ABeeZee Bold"/>
              <a:cs typeface="ABeeZee Bold"/>
              <a:sym typeface="ABeeZee Bold"/>
            </a:endParaRPr>
          </a:p>
        </p:txBody>
      </p:sp>
      <p:sp>
        <p:nvSpPr>
          <p:cNvPr id="38" name="TextBox 38"/>
          <p:cNvSpPr txBox="1"/>
          <p:nvPr/>
        </p:nvSpPr>
        <p:spPr>
          <a:xfrm>
            <a:off x="19295287" y="5920533"/>
            <a:ext cx="7665111" cy="8712321"/>
          </a:xfrm>
          <a:prstGeom prst="rect">
            <a:avLst/>
          </a:prstGeom>
        </p:spPr>
        <p:txBody>
          <a:bodyPr lIns="0" tIns="0" rIns="0" bIns="0" rtlCol="0" anchor="t">
            <a:spAutoFit/>
          </a:bodyPr>
          <a:lstStyle/>
          <a:p>
            <a:pPr algn="l">
              <a:lnSpc>
                <a:spcPts val="2650"/>
              </a:lnSpc>
            </a:pPr>
            <a:r>
              <a:rPr lang="en-US" sz="2208" dirty="0">
                <a:solidFill>
                  <a:srgbClr val="0448AF"/>
                </a:solidFill>
                <a:latin typeface="ABeeZee Bold"/>
                <a:ea typeface="ABeeZee Bold"/>
                <a:cs typeface="ABeeZee Bold"/>
                <a:sym typeface="ABeeZee Bold"/>
              </a:rPr>
              <a:t>I can: (Plants)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identify and describe the functions of different parts of flowering plants: roots, stem/trunk, leaves and </a:t>
            </a:r>
            <a:r>
              <a:rPr lang="en-GB" sz="2208" dirty="0">
                <a:solidFill>
                  <a:srgbClr val="002060"/>
                </a:solidFill>
                <a:latin typeface="ABeeZee Bold"/>
                <a:ea typeface="ABeeZee Bold"/>
                <a:cs typeface="ABeeZee Bold"/>
                <a:sym typeface="ABeeZee Bold"/>
              </a:rPr>
              <a:t>flowers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explore the requirements of plants for life and growth (air, light, water, nutrients from soil, and room to grow) and how they vary from plant to plant</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investigate the way in which water is transported within plants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explore the part that flowers play in the life cycle of flowering plants, including pollination, seed formation and seed dispersal.</a:t>
            </a:r>
          </a:p>
          <a:p>
            <a:pPr algn="l">
              <a:lnSpc>
                <a:spcPts val="2650"/>
              </a:lnSpc>
            </a:pPr>
            <a:r>
              <a:rPr lang="en-GB" sz="2208" dirty="0">
                <a:solidFill>
                  <a:srgbClr val="0448AF"/>
                </a:solidFill>
                <a:latin typeface="ABeeZee Bold"/>
                <a:ea typeface="ABeeZee Bold"/>
                <a:cs typeface="ABeeZee Bold"/>
                <a:sym typeface="ABeeZee Bold"/>
              </a:rPr>
              <a:t>Non-statutory-</a:t>
            </a:r>
            <a:endParaRPr lang="en-GB" sz="2208" dirty="0">
              <a:solidFill>
                <a:srgbClr val="002060"/>
              </a:solidFill>
              <a:latin typeface="ABeeZee Bold"/>
              <a:ea typeface="ABeeZee Bold"/>
              <a:cs typeface="ABeeZee Bold"/>
              <a:sym typeface="ABeeZee Bold"/>
            </a:endParaRP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explore questions that focus on the role of the roots and stem in nutrition and support, leaves for nutrition and flowers for reproduction.</a:t>
            </a:r>
          </a:p>
          <a:p>
            <a:pPr algn="l">
              <a:lnSpc>
                <a:spcPts val="2650"/>
              </a:lnSpc>
            </a:pPr>
            <a:r>
              <a:rPr lang="en-GB" sz="2208" dirty="0">
                <a:solidFill>
                  <a:srgbClr val="0448AF"/>
                </a:solidFill>
                <a:latin typeface="ABeeZee Bold"/>
                <a:ea typeface="ABeeZee Bold"/>
                <a:cs typeface="ABeeZee Bold"/>
                <a:sym typeface="ABeeZee Bold"/>
              </a:rPr>
              <a:t>(Animals, including humans) </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identify that animals, including humans, need the right types and amount of nutrition, and that they cannot make their own food; they get nutrition from what they eat.</a:t>
            </a:r>
          </a:p>
          <a:p>
            <a:pPr marL="342900" indent="-342900" algn="l">
              <a:lnSpc>
                <a:spcPts val="2650"/>
              </a:lnSpc>
              <a:buFont typeface="Arial" panose="020B0604020202020204" pitchFamily="34" charset="0"/>
              <a:buChar char="•"/>
            </a:pPr>
            <a:endParaRPr lang="en-GB" sz="2208" dirty="0">
              <a:solidFill>
                <a:srgbClr val="0448AF"/>
              </a:solidFill>
              <a:latin typeface="ABeeZee Bold"/>
              <a:ea typeface="ABeeZee Bold"/>
              <a:cs typeface="ABeeZee Bold"/>
              <a:sym typeface="ABeeZee Bold"/>
            </a:endParaRPr>
          </a:p>
          <a:p>
            <a:pPr algn="l">
              <a:lnSpc>
                <a:spcPts val="2650"/>
              </a:lnSpc>
            </a:pPr>
            <a:endParaRPr lang="en-US" sz="2208" dirty="0">
              <a:solidFill>
                <a:srgbClr val="0448AF"/>
              </a:solidFill>
              <a:latin typeface="ABeeZee Bold"/>
              <a:ea typeface="ABeeZee Bold"/>
              <a:cs typeface="ABeeZee Bold"/>
              <a:sym typeface="ABeeZee Bold"/>
            </a:endParaRPr>
          </a:p>
          <a:p>
            <a:pPr algn="l">
              <a:lnSpc>
                <a:spcPts val="2650"/>
              </a:lnSpc>
            </a:pPr>
            <a:endParaRPr lang="en-US" sz="2208" dirty="0">
              <a:solidFill>
                <a:srgbClr val="0448AF"/>
              </a:solidFill>
              <a:latin typeface="ABeeZee Bold"/>
              <a:ea typeface="ABeeZee Bold"/>
              <a:cs typeface="ABeeZee Bold"/>
              <a:sym typeface="ABeeZee Bold"/>
            </a:endParaRPr>
          </a:p>
          <a:p>
            <a:pPr algn="ctr">
              <a:lnSpc>
                <a:spcPts val="3350"/>
              </a:lnSpc>
            </a:pPr>
            <a:endParaRPr lang="en-US" sz="2208" dirty="0">
              <a:solidFill>
                <a:srgbClr val="0448AF"/>
              </a:solidFill>
              <a:latin typeface="ABeeZee Bold"/>
              <a:ea typeface="ABeeZee Bold"/>
              <a:cs typeface="ABeeZee Bold"/>
              <a:sym typeface="ABeeZee Bold"/>
            </a:endParaRPr>
          </a:p>
        </p:txBody>
      </p:sp>
      <p:sp>
        <p:nvSpPr>
          <p:cNvPr id="40" name="TextBox 40"/>
          <p:cNvSpPr txBox="1"/>
          <p:nvPr/>
        </p:nvSpPr>
        <p:spPr>
          <a:xfrm>
            <a:off x="27884117" y="21208836"/>
            <a:ext cx="6320384" cy="9002464"/>
          </a:xfrm>
          <a:prstGeom prst="rect">
            <a:avLst/>
          </a:prstGeom>
        </p:spPr>
        <p:txBody>
          <a:bodyPr lIns="0" tIns="0" rIns="0" bIns="0" rtlCol="0" anchor="t">
            <a:spAutoFit/>
          </a:bodyPr>
          <a:lstStyle/>
          <a:p>
            <a:pPr algn="l">
              <a:lnSpc>
                <a:spcPts val="2625"/>
              </a:lnSpc>
            </a:pPr>
            <a:r>
              <a:rPr lang="en-US" sz="2189" dirty="0">
                <a:solidFill>
                  <a:srgbClr val="AF049E"/>
                </a:solidFill>
                <a:latin typeface="ABeeZee Bold"/>
                <a:ea typeface="ABeeZee Bold"/>
                <a:cs typeface="ABeeZee Bold"/>
                <a:sym typeface="ABeeZee Bold"/>
              </a:rPr>
              <a:t>I know</a:t>
            </a:r>
          </a:p>
          <a:p>
            <a:pPr algn="l">
              <a:lnSpc>
                <a:spcPts val="2625"/>
              </a:lnSpc>
            </a:pPr>
            <a:r>
              <a:rPr lang="en-US" sz="2189" dirty="0">
                <a:solidFill>
                  <a:srgbClr val="AF049E"/>
                </a:solidFill>
                <a:latin typeface="ABeeZee Bold"/>
                <a:ea typeface="ABeeZee Bold"/>
                <a:cs typeface="ABeeZee Bold"/>
                <a:sym typeface="ABeeZee Bold"/>
              </a:rPr>
              <a:t>(Living things and their habitat)</a:t>
            </a:r>
          </a:p>
          <a:p>
            <a:pPr algn="l">
              <a:lnSpc>
                <a:spcPts val="2625"/>
              </a:lnSpc>
            </a:pPr>
            <a:r>
              <a:rPr lang="en-US" sz="2189" dirty="0">
                <a:solidFill>
                  <a:srgbClr val="AF049E"/>
                </a:solidFill>
                <a:latin typeface="ABeeZee Bold"/>
                <a:ea typeface="ABeeZee Bold"/>
                <a:cs typeface="ABeeZee Bold"/>
                <a:sym typeface="ABeeZee Bold"/>
              </a:rPr>
              <a:t>Non-statutory</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how the habitat changes throughout the year.</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possible ways of grouping a wide selection of living things that include animals, flowering plants and non-flowering plants.</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How to begin to put vertebrate animals into groups, for example: fish, amphibians, reptiles, birds, and mammals; and invertebrates into snails and slugs, worms, spiders, and insects.</a:t>
            </a:r>
          </a:p>
          <a:p>
            <a:pPr marL="342900" indent="-342900" algn="l">
              <a:lnSpc>
                <a:spcPts val="2625"/>
              </a:lnSpc>
              <a:buFont typeface="Arial" panose="020B0604020202020204" pitchFamily="34" charset="0"/>
              <a:buChar char="•"/>
            </a:pPr>
            <a:endParaRPr lang="en-GB" sz="2189" dirty="0">
              <a:solidFill>
                <a:srgbClr val="AF049E"/>
              </a:solidFill>
              <a:latin typeface="ABeeZee Bold"/>
              <a:ea typeface="ABeeZee Bold"/>
              <a:cs typeface="ABeeZee Bold"/>
              <a:sym typeface="ABeeZee Bold"/>
            </a:endParaRPr>
          </a:p>
          <a:p>
            <a:pPr algn="l">
              <a:lnSpc>
                <a:spcPts val="2625"/>
              </a:lnSpc>
            </a:pPr>
            <a:r>
              <a:rPr lang="en-GB" sz="2189" dirty="0">
                <a:solidFill>
                  <a:srgbClr val="AF049E"/>
                </a:solidFill>
                <a:latin typeface="ABeeZee Bold"/>
                <a:ea typeface="ABeeZee Bold"/>
                <a:cs typeface="ABeeZee Bold"/>
                <a:sym typeface="ABeeZee Bold"/>
              </a:rPr>
              <a:t>(Animals, including humans)</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 the different types of teeth in humans and their simple functions</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How to construct and interpret a variety of food chains, identifying producers, predators and prey</a:t>
            </a:r>
          </a:p>
          <a:p>
            <a:pPr algn="l">
              <a:lnSpc>
                <a:spcPts val="2625"/>
              </a:lnSpc>
            </a:pPr>
            <a:r>
              <a:rPr lang="en-US" sz="2189" dirty="0">
                <a:solidFill>
                  <a:srgbClr val="AF049E"/>
                </a:solidFill>
                <a:latin typeface="ABeeZee Bold"/>
                <a:ea typeface="ABeeZee Bold"/>
                <a:cs typeface="ABeeZee Bold"/>
                <a:sym typeface="ABeeZee Bold"/>
              </a:rPr>
              <a:t>Non – statutory-</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the main body parts associated with the digestive system, for example: mouth, tongue, teeth, oesophagus, stomach, and small and large intestine, and can think of questions that help me to understand their special functions.</a:t>
            </a:r>
            <a:endParaRPr lang="en-US" sz="2189" dirty="0">
              <a:solidFill>
                <a:srgbClr val="AF049E"/>
              </a:solidFill>
              <a:latin typeface="ABeeZee Bold"/>
              <a:ea typeface="ABeeZee Bold"/>
              <a:cs typeface="ABeeZee Bold"/>
              <a:sym typeface="ABeeZee Bold"/>
            </a:endParaRPr>
          </a:p>
        </p:txBody>
      </p:sp>
      <p:sp>
        <p:nvSpPr>
          <p:cNvPr id="41" name="TextBox 41"/>
          <p:cNvSpPr txBox="1"/>
          <p:nvPr/>
        </p:nvSpPr>
        <p:spPr>
          <a:xfrm>
            <a:off x="27501338" y="6225540"/>
            <a:ext cx="7503152" cy="10505440"/>
          </a:xfrm>
          <a:prstGeom prst="rect">
            <a:avLst/>
          </a:prstGeom>
        </p:spPr>
        <p:txBody>
          <a:bodyPr lIns="0" tIns="0" rIns="0" bIns="0" rtlCol="0" anchor="t">
            <a:spAutoFit/>
          </a:bodyPr>
          <a:lstStyle/>
          <a:p>
            <a:pPr algn="l">
              <a:lnSpc>
                <a:spcPts val="2573"/>
              </a:lnSpc>
            </a:pPr>
            <a:r>
              <a:rPr lang="en-US" dirty="0">
                <a:solidFill>
                  <a:srgbClr val="AF049E"/>
                </a:solidFill>
                <a:latin typeface="ABeeZee Bold"/>
                <a:ea typeface="ABeeZee Bold"/>
                <a:cs typeface="ABeeZee Bold"/>
                <a:sym typeface="ABeeZee Bold"/>
              </a:rPr>
              <a:t>I can: </a:t>
            </a:r>
          </a:p>
          <a:p>
            <a:pPr>
              <a:lnSpc>
                <a:spcPts val="5021"/>
              </a:lnSpc>
            </a:pPr>
            <a:r>
              <a:rPr lang="en-US" dirty="0">
                <a:solidFill>
                  <a:srgbClr val="AF049E"/>
                </a:solidFill>
                <a:latin typeface="ABeeZee Bold"/>
                <a:ea typeface="ABeeZee Bold"/>
                <a:cs typeface="ABeeZee Bold"/>
                <a:sym typeface="ABeeZee Bold"/>
              </a:rPr>
              <a:t>(Living things and their habitats) </a:t>
            </a:r>
          </a:p>
          <a:p>
            <a:pPr marL="342900" indent="-342900">
              <a:lnSpc>
                <a:spcPts val="5021"/>
              </a:lnSpc>
              <a:buFont typeface="Arial" panose="020B0604020202020204" pitchFamily="34" charset="0"/>
              <a:buChar char="•"/>
            </a:pPr>
            <a:r>
              <a:rPr lang="en-GB" dirty="0">
                <a:solidFill>
                  <a:srgbClr val="AF049E"/>
                </a:solidFill>
                <a:latin typeface="ABeeZee Bold"/>
                <a:ea typeface="ABeeZee Bold"/>
                <a:cs typeface="ABeeZee Bold"/>
                <a:sym typeface="ABeeZee Bold"/>
              </a:rPr>
              <a:t>recognise that living things can be grouped in a variety of ways</a:t>
            </a:r>
          </a:p>
          <a:p>
            <a:pPr marL="342900" indent="-342900">
              <a:lnSpc>
                <a:spcPts val="5021"/>
              </a:lnSpc>
              <a:buFont typeface="Arial" panose="020B0604020202020204" pitchFamily="34" charset="0"/>
              <a:buChar char="•"/>
            </a:pPr>
            <a:r>
              <a:rPr lang="en-GB" dirty="0">
                <a:solidFill>
                  <a:srgbClr val="AF049E"/>
                </a:solidFill>
                <a:latin typeface="ABeeZee Bold"/>
                <a:ea typeface="ABeeZee Bold"/>
                <a:cs typeface="ABeeZee Bold"/>
                <a:sym typeface="ABeeZee Bold"/>
              </a:rPr>
              <a:t>explore and use classification keys to help group, identify and name a variety of living things in their local and wider environment</a:t>
            </a:r>
          </a:p>
          <a:p>
            <a:pPr marL="342900" indent="-342900">
              <a:lnSpc>
                <a:spcPts val="5021"/>
              </a:lnSpc>
              <a:buFont typeface="Arial" panose="020B0604020202020204" pitchFamily="34" charset="0"/>
              <a:buChar char="•"/>
            </a:pPr>
            <a:r>
              <a:rPr lang="en-GB" dirty="0">
                <a:solidFill>
                  <a:srgbClr val="AF049E"/>
                </a:solidFill>
                <a:latin typeface="ABeeZee Bold"/>
                <a:ea typeface="ABeeZee Bold"/>
                <a:cs typeface="ABeeZee Bold"/>
                <a:sym typeface="ABeeZee Bold"/>
              </a:rPr>
              <a:t>recognise that environments can change and that this can sometimes pose dangers to living things.</a:t>
            </a:r>
          </a:p>
          <a:p>
            <a:pPr>
              <a:lnSpc>
                <a:spcPts val="5021"/>
              </a:lnSpc>
            </a:pPr>
            <a:r>
              <a:rPr lang="en-GB" dirty="0">
                <a:solidFill>
                  <a:srgbClr val="AF049E"/>
                </a:solidFill>
                <a:latin typeface="ABeeZee Bold"/>
                <a:ea typeface="ABeeZee Bold"/>
                <a:cs typeface="ABeeZee Bold"/>
                <a:sym typeface="ABeeZee Bold"/>
              </a:rPr>
              <a:t>Non- statutory- </a:t>
            </a:r>
          </a:p>
          <a:p>
            <a:pPr marL="342900" indent="-342900">
              <a:lnSpc>
                <a:spcPts val="5021"/>
              </a:lnSpc>
              <a:buFont typeface="Arial" panose="020B0604020202020204" pitchFamily="34" charset="0"/>
              <a:buChar char="•"/>
            </a:pPr>
            <a:r>
              <a:rPr lang="en-GB" dirty="0">
                <a:solidFill>
                  <a:srgbClr val="AF049E"/>
                </a:solidFill>
                <a:latin typeface="ABeeZee Bold"/>
                <a:ea typeface="ABeeZee Bold"/>
                <a:cs typeface="ABeeZee Bold"/>
                <a:sym typeface="ABeeZee Bold"/>
              </a:rPr>
              <a:t>use the local environment throughout the year to raise and answer questions that help them to identify and study plants and animals in their habitat. </a:t>
            </a:r>
          </a:p>
          <a:p>
            <a:pPr>
              <a:lnSpc>
                <a:spcPts val="5021"/>
              </a:lnSpc>
            </a:pPr>
            <a:r>
              <a:rPr lang="en-GB" dirty="0">
                <a:solidFill>
                  <a:srgbClr val="AF049E"/>
                </a:solidFill>
                <a:latin typeface="ABeeZee Bold"/>
                <a:ea typeface="ABeeZee Bold"/>
                <a:cs typeface="ABeeZee Bold"/>
                <a:sym typeface="ABeeZee Bold"/>
              </a:rPr>
              <a:t>(Animals, including humans) </a:t>
            </a:r>
          </a:p>
          <a:p>
            <a:pPr marL="285750" indent="-285750">
              <a:lnSpc>
                <a:spcPts val="5021"/>
              </a:lnSpc>
              <a:buFont typeface="Arial" panose="020B0604020202020204" pitchFamily="34" charset="0"/>
              <a:buChar char="•"/>
            </a:pPr>
            <a:r>
              <a:rPr lang="en-GB" dirty="0">
                <a:solidFill>
                  <a:srgbClr val="AF049E"/>
                </a:solidFill>
                <a:latin typeface="ABeeZee Bold"/>
                <a:ea typeface="ABeeZee Bold"/>
                <a:cs typeface="ABeeZee Bold"/>
                <a:sym typeface="ABeeZee Bold"/>
              </a:rPr>
              <a:t>describe the simple functions of the basic parts of the digestive system in humans.</a:t>
            </a:r>
          </a:p>
          <a:p>
            <a:pPr>
              <a:lnSpc>
                <a:spcPts val="5021"/>
              </a:lnSpc>
            </a:pPr>
            <a:endParaRPr lang="en-GB" dirty="0">
              <a:solidFill>
                <a:srgbClr val="AF049E"/>
              </a:solidFill>
              <a:latin typeface="ABeeZee Bold"/>
              <a:ea typeface="ABeeZee Bold"/>
              <a:cs typeface="ABeeZee Bold"/>
              <a:sym typeface="ABeeZee Bold"/>
            </a:endParaRPr>
          </a:p>
          <a:p>
            <a:pPr marL="342900" indent="-342900">
              <a:lnSpc>
                <a:spcPts val="5021"/>
              </a:lnSpc>
              <a:buFont typeface="Arial" panose="020B0604020202020204" pitchFamily="34" charset="0"/>
              <a:buChar char="•"/>
            </a:pPr>
            <a:endParaRPr lang="en-GB" sz="2144" dirty="0">
              <a:solidFill>
                <a:srgbClr val="AF049E"/>
              </a:solidFill>
              <a:latin typeface="ABeeZee Bold"/>
              <a:ea typeface="ABeeZee Bold"/>
              <a:cs typeface="ABeeZee Bold"/>
              <a:sym typeface="ABeeZee Bold"/>
            </a:endParaRPr>
          </a:p>
        </p:txBody>
      </p:sp>
      <p:sp>
        <p:nvSpPr>
          <p:cNvPr id="42" name="TextBox 42"/>
          <p:cNvSpPr txBox="1"/>
          <p:nvPr/>
        </p:nvSpPr>
        <p:spPr>
          <a:xfrm>
            <a:off x="43052269" y="21158352"/>
            <a:ext cx="5545926" cy="11669861"/>
          </a:xfrm>
          <a:prstGeom prst="rect">
            <a:avLst/>
          </a:prstGeom>
        </p:spPr>
        <p:txBody>
          <a:bodyPr lIns="0" tIns="0" rIns="0" bIns="0" rtlCol="0" anchor="t">
            <a:spAutoFit/>
          </a:bodyPr>
          <a:lstStyle/>
          <a:p>
            <a:pPr algn="l">
              <a:lnSpc>
                <a:spcPts val="2627"/>
              </a:lnSpc>
            </a:pPr>
            <a:r>
              <a:rPr lang="en-GB" sz="2189" dirty="0">
                <a:solidFill>
                  <a:srgbClr val="FF66C4"/>
                </a:solidFill>
                <a:latin typeface="ABeeZee Bold"/>
                <a:ea typeface="ABeeZee Bold"/>
                <a:cs typeface="ABeeZee Bold"/>
                <a:sym typeface="ABeeZee Bold"/>
              </a:rPr>
              <a:t>·I know</a:t>
            </a:r>
          </a:p>
          <a:p>
            <a:pPr algn="l">
              <a:lnSpc>
                <a:spcPts val="2627"/>
              </a:lnSpc>
            </a:pPr>
            <a:r>
              <a:rPr lang="en-GB" sz="2189" dirty="0">
                <a:solidFill>
                  <a:srgbClr val="FF66C4"/>
                </a:solidFill>
                <a:latin typeface="ABeeZee Bold"/>
                <a:ea typeface="ABeeZee Bold"/>
                <a:cs typeface="ABeeZee Bold"/>
                <a:sym typeface="ABeeZee Bold"/>
              </a:rPr>
              <a:t>(Living things and their habitat)</a:t>
            </a:r>
          </a:p>
          <a:p>
            <a:pPr algn="l">
              <a:lnSpc>
                <a:spcPts val="2627"/>
              </a:lnSpc>
            </a:pPr>
            <a:r>
              <a:rPr lang="en-GB" sz="2189" dirty="0">
                <a:solidFill>
                  <a:srgbClr val="FF66C4"/>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that broad groupings, such as micro-organisms, plants and animals can be subdivided.</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about the significance of the work of scientists such as Carl Linnaeus, a pioneer of classification.</a:t>
            </a:r>
          </a:p>
          <a:p>
            <a:pPr algn="l">
              <a:lnSpc>
                <a:spcPts val="2627"/>
              </a:lnSpc>
            </a:pPr>
            <a:r>
              <a:rPr lang="en-GB" sz="2189" dirty="0">
                <a:solidFill>
                  <a:srgbClr val="FF66C4"/>
                </a:solidFill>
                <a:latin typeface="ABeeZee Bold"/>
                <a:ea typeface="ABeeZee Bold"/>
                <a:cs typeface="ABeeZee Bold"/>
                <a:sym typeface="ABeeZee Bold"/>
              </a:rPr>
              <a:t>(Animals, including humans)</a:t>
            </a:r>
          </a:p>
          <a:p>
            <a:pPr algn="l">
              <a:lnSpc>
                <a:spcPts val="2627"/>
              </a:lnSpc>
            </a:pPr>
            <a:r>
              <a:rPr lang="en-GB" sz="2189" dirty="0">
                <a:solidFill>
                  <a:srgbClr val="FF66C4"/>
                </a:solidFill>
                <a:latin typeface="ABeeZee Bold"/>
                <a:ea typeface="ABeeZee Bold"/>
                <a:cs typeface="ABeeZee Bold"/>
                <a:sym typeface="ABeeZee Bold"/>
              </a:rPr>
              <a:t>Non – statutory-</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how to keep my body healthy and how my body might be damaged – including how some drugs and other substances can be harmful to the human body.</a:t>
            </a:r>
          </a:p>
          <a:p>
            <a:pPr algn="l">
              <a:lnSpc>
                <a:spcPts val="2627"/>
              </a:lnSpc>
            </a:pPr>
            <a:r>
              <a:rPr lang="en-GB" sz="2189" dirty="0">
                <a:solidFill>
                  <a:srgbClr val="FF66C4"/>
                </a:solidFill>
                <a:latin typeface="ABeeZee Bold"/>
                <a:ea typeface="ABeeZee Bold"/>
                <a:cs typeface="ABeeZee Bold"/>
                <a:sym typeface="ABeeZee Bold"/>
              </a:rPr>
              <a:t>(Evolution and inheritance)</a:t>
            </a:r>
          </a:p>
          <a:p>
            <a:pPr algn="l">
              <a:lnSpc>
                <a:spcPts val="2627"/>
              </a:lnSpc>
            </a:pPr>
            <a:r>
              <a:rPr lang="en-US" sz="2189" dirty="0">
                <a:solidFill>
                  <a:srgbClr val="FF66C4"/>
                </a:solidFill>
                <a:latin typeface="ABeeZee Bold"/>
                <a:ea typeface="ABeeZee Bold"/>
                <a:cs typeface="ABeeZee Bold"/>
                <a:sym typeface="ABeeZee Bold"/>
              </a:rPr>
              <a:t>Non statutory</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 how living things on earth have changed over time. </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that characteristics are passed from parents to their offspring, for instance by considering different breeds of dogs, and what happens when, for example, labradors are crossed with poodles. </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that variation in offspring over time can make animals more or less able to survive in particular environments, for example, by exploring how giraffes’ necks got longer, or the development of insulating fur on the arctic fox.</a:t>
            </a:r>
          </a:p>
          <a:p>
            <a:pPr marL="342900" indent="-342900" algn="l">
              <a:lnSpc>
                <a:spcPts val="2627"/>
              </a:lnSpc>
              <a:buFont typeface="Arial" panose="020B0604020202020204" pitchFamily="34" charset="0"/>
              <a:buChar char="•"/>
            </a:pPr>
            <a:r>
              <a:rPr lang="en-GB" sz="2189">
                <a:solidFill>
                  <a:srgbClr val="FF66C4"/>
                </a:solidFill>
                <a:latin typeface="ABeeZee Bold"/>
                <a:ea typeface="ABeeZee Bold"/>
                <a:cs typeface="ABeeZee Bold"/>
                <a:sym typeface="ABeeZee Bold"/>
              </a:rPr>
              <a:t>about the work of palaeontologists such as Mary Anning and about how Charles Darwin and Alfred Wallace developed their ideas on evolution.</a:t>
            </a:r>
            <a:endParaRPr lang="en-US" sz="2189" dirty="0">
              <a:solidFill>
                <a:srgbClr val="FF66C4"/>
              </a:solidFill>
              <a:latin typeface="ABeeZee Bold"/>
              <a:ea typeface="ABeeZee Bold"/>
              <a:cs typeface="ABeeZee Bold"/>
              <a:sym typeface="ABeeZee Bold"/>
            </a:endParaRPr>
          </a:p>
        </p:txBody>
      </p:sp>
      <p:sp>
        <p:nvSpPr>
          <p:cNvPr id="43" name="TextBox 43"/>
          <p:cNvSpPr txBox="1"/>
          <p:nvPr/>
        </p:nvSpPr>
        <p:spPr>
          <a:xfrm>
            <a:off x="42993307" y="5576819"/>
            <a:ext cx="7074546" cy="14670683"/>
          </a:xfrm>
          <a:prstGeom prst="rect">
            <a:avLst/>
          </a:prstGeom>
        </p:spPr>
        <p:txBody>
          <a:bodyPr lIns="0" tIns="0" rIns="0" bIns="0" rtlCol="0" anchor="t">
            <a:spAutoFit/>
          </a:bodyPr>
          <a:lstStyle/>
          <a:p>
            <a:pPr algn="l">
              <a:lnSpc>
                <a:spcPts val="2625"/>
              </a:lnSpc>
            </a:pPr>
            <a:r>
              <a:rPr lang="en-US" sz="2187" dirty="0">
                <a:solidFill>
                  <a:srgbClr val="FF66C4"/>
                </a:solidFill>
                <a:latin typeface="ABeeZee Bold"/>
                <a:ea typeface="ABeeZee Bold"/>
                <a:cs typeface="ABeeZee Bold"/>
                <a:sym typeface="ABeeZee Bold"/>
              </a:rPr>
              <a:t>·I can:</a:t>
            </a:r>
            <a:endParaRPr lang="en-GB" sz="2187" dirty="0">
              <a:solidFill>
                <a:srgbClr val="FF66C4"/>
              </a:solidFill>
              <a:latin typeface="ABeeZee Bold"/>
              <a:ea typeface="ABeeZee Bold"/>
              <a:cs typeface="ABeeZee Bold"/>
              <a:sym typeface="ABeeZee Bold"/>
            </a:endParaRPr>
          </a:p>
          <a:p>
            <a:pPr algn="l">
              <a:lnSpc>
                <a:spcPts val="2625"/>
              </a:lnSpc>
            </a:pPr>
            <a:endParaRPr lang="en-GB" sz="2187" dirty="0">
              <a:solidFill>
                <a:srgbClr val="FF66C4"/>
              </a:solidFill>
              <a:latin typeface="ABeeZee Bold"/>
              <a:ea typeface="ABeeZee Bold"/>
              <a:cs typeface="ABeeZee Bold"/>
              <a:sym typeface="ABeeZee Bold"/>
            </a:endParaRPr>
          </a:p>
          <a:p>
            <a:pPr algn="l">
              <a:lnSpc>
                <a:spcPts val="2625"/>
              </a:lnSpc>
            </a:pPr>
            <a:r>
              <a:rPr lang="en-GB" sz="2187" dirty="0">
                <a:solidFill>
                  <a:srgbClr val="FF66C4"/>
                </a:solidFill>
                <a:latin typeface="ABeeZee Bold"/>
                <a:ea typeface="ABeeZee Bold"/>
                <a:cs typeface="ABeeZee Bold"/>
                <a:sym typeface="ABeeZee Bold"/>
              </a:rPr>
              <a:t>(Living things and their habitats)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 describe how living things are classified into broad groups according to common observable characteristics and based on similarities and differences, including micro-organisms, plants and animals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give reasons for classifying plants and animals based on specific characteristics</a:t>
            </a:r>
          </a:p>
          <a:p>
            <a:pPr algn="l">
              <a:lnSpc>
                <a:spcPts val="2625"/>
              </a:lnSpc>
            </a:pPr>
            <a:r>
              <a:rPr lang="en-GB" sz="2187" dirty="0">
                <a:solidFill>
                  <a:srgbClr val="FF66C4"/>
                </a:solidFill>
                <a:latin typeface="ABeeZee Bold"/>
                <a:ea typeface="ABeeZee Bold"/>
                <a:cs typeface="ABeeZee Bold"/>
                <a:sym typeface="ABeeZee Bold"/>
              </a:rPr>
              <a:t>Non- statutory-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 build on their learning about grouping living things in year 4 by looking at the classification system in more detail.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classify animals into commonly found invertebrates (such as insects, spiders, snails, worms) and vertebrates (fish, amphibians, reptiles, birds and mammals).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discuss reasons why living things are placed in one group and not another.</a:t>
            </a:r>
          </a:p>
          <a:p>
            <a:pPr algn="l">
              <a:lnSpc>
                <a:spcPts val="2625"/>
              </a:lnSpc>
            </a:pPr>
            <a:r>
              <a:rPr lang="en-GB" sz="2187" dirty="0">
                <a:solidFill>
                  <a:srgbClr val="FF66C4"/>
                </a:solidFill>
                <a:latin typeface="ABeeZee Bold"/>
                <a:ea typeface="ABeeZee Bold"/>
                <a:cs typeface="ABeeZee Bold"/>
                <a:sym typeface="ABeeZee Bold"/>
              </a:rPr>
              <a:t>(Animals, including humans) </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identify and name the main parts of the human circulatory system, and describe the functions of the heart, blood vessels and blood</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the impact of diet, exercise, drugs and lifestyle on the way their bodies function</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describe the ways in which nutrients and water are transported within animals, including humans</a:t>
            </a:r>
          </a:p>
          <a:p>
            <a:pPr algn="l">
              <a:lnSpc>
                <a:spcPts val="2625"/>
              </a:lnSpc>
            </a:pPr>
            <a:r>
              <a:rPr lang="en-GB" sz="2187" dirty="0">
                <a:solidFill>
                  <a:srgbClr val="FF66C4"/>
                </a:solidFill>
                <a:latin typeface="ABeeZee Bold"/>
                <a:ea typeface="ABeeZee Bold"/>
                <a:cs typeface="ABeeZee Bold"/>
                <a:sym typeface="ABeeZee Bold"/>
              </a:rPr>
              <a:t>Non-statutory-</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explore and answer questions that help me to understand how the circulatory system enables the body to function.</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(Evolution and inheritance)</a:t>
            </a:r>
          </a:p>
          <a:p>
            <a:pPr marL="342900" indent="-342900">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that living things have changed over time and that fossils provide information about living things that inhabited the Earth millions of years ago</a:t>
            </a:r>
          </a:p>
          <a:p>
            <a:pPr marL="342900" indent="-342900">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that living things produce offspring of the same kind, but normally offspring vary and are not identical to their parents</a:t>
            </a:r>
          </a:p>
          <a:p>
            <a:pPr marL="342900" indent="-342900">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identify how animals and plants are adapted to suit their environment in different ways and that adaptation may lead to evolution</a:t>
            </a:r>
          </a:p>
          <a:p>
            <a:pPr algn="l">
              <a:lnSpc>
                <a:spcPts val="2625"/>
              </a:lnSpc>
            </a:pPr>
            <a:endParaRPr lang="en-US" sz="2187" dirty="0">
              <a:solidFill>
                <a:srgbClr val="FF66C4"/>
              </a:solidFill>
              <a:latin typeface="ABeeZee Bold"/>
              <a:ea typeface="ABeeZee Bold"/>
              <a:cs typeface="ABeeZee Bold"/>
              <a:sym typeface="ABeeZee Bold"/>
            </a:endParaRPr>
          </a:p>
        </p:txBody>
      </p:sp>
      <p:sp>
        <p:nvSpPr>
          <p:cNvPr id="44" name="TextBox 44"/>
          <p:cNvSpPr txBox="1"/>
          <p:nvPr/>
        </p:nvSpPr>
        <p:spPr>
          <a:xfrm>
            <a:off x="35999852" y="20947568"/>
            <a:ext cx="5292185" cy="6335068"/>
          </a:xfrm>
          <a:prstGeom prst="rect">
            <a:avLst/>
          </a:prstGeom>
        </p:spPr>
        <p:txBody>
          <a:bodyPr lIns="0" tIns="0" rIns="0" bIns="0" rtlCol="0" anchor="t">
            <a:spAutoFit/>
          </a:bodyPr>
          <a:lstStyle/>
          <a:p>
            <a:pPr algn="l">
              <a:lnSpc>
                <a:spcPts val="2627"/>
              </a:lnSpc>
            </a:pPr>
            <a:r>
              <a:rPr lang="en-US" sz="2189" dirty="0">
                <a:solidFill>
                  <a:srgbClr val="4F298A"/>
                </a:solidFill>
                <a:latin typeface="ABeeZee Bold"/>
                <a:ea typeface="ABeeZee Bold"/>
                <a:cs typeface="ABeeZee Bold"/>
                <a:sym typeface="ABeeZee Bold"/>
              </a:rPr>
              <a:t>·I know</a:t>
            </a:r>
          </a:p>
          <a:p>
            <a:pPr algn="l">
              <a:lnSpc>
                <a:spcPts val="2627"/>
              </a:lnSpc>
            </a:pPr>
            <a:r>
              <a:rPr lang="en-GB" sz="2189" dirty="0">
                <a:solidFill>
                  <a:srgbClr val="4F298A"/>
                </a:solidFill>
                <a:latin typeface="ABeeZee Bold"/>
                <a:ea typeface="ABeeZee Bold"/>
                <a:cs typeface="ABeeZee Bold"/>
                <a:sym typeface="ABeeZee Bold"/>
              </a:rPr>
              <a:t>(Living things and their habitat)</a:t>
            </a:r>
          </a:p>
          <a:p>
            <a:pPr algn="l">
              <a:lnSpc>
                <a:spcPts val="2627"/>
              </a:lnSpc>
            </a:pPr>
            <a:r>
              <a:rPr lang="en-GB" sz="2189" dirty="0">
                <a:solidFill>
                  <a:srgbClr val="4F298A"/>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about different types of reproduction, including sexual and asexual reproduction in plants, and sexual reproduction in animals.</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about the work of naturalists and animal behaviourists, for example, David Attenborough and Jane Goodall.</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life-cycle changes in a variety of living things</a:t>
            </a:r>
          </a:p>
          <a:p>
            <a:pPr marL="342900" indent="-342900" algn="l">
              <a:lnSpc>
                <a:spcPts val="2627"/>
              </a:lnSpc>
              <a:buFont typeface="Arial" panose="020B0604020202020204" pitchFamily="34" charset="0"/>
              <a:buChar char="•"/>
            </a:pPr>
            <a:endParaRPr lang="en-GB" sz="2189" dirty="0">
              <a:solidFill>
                <a:srgbClr val="4F298A"/>
              </a:solidFill>
              <a:latin typeface="ABeeZee Bold"/>
              <a:ea typeface="ABeeZee Bold"/>
              <a:cs typeface="ABeeZee Bold"/>
              <a:sym typeface="ABeeZee Bold"/>
            </a:endParaRPr>
          </a:p>
          <a:p>
            <a:pPr algn="l">
              <a:lnSpc>
                <a:spcPts val="2627"/>
              </a:lnSpc>
            </a:pPr>
            <a:r>
              <a:rPr lang="en-GB" sz="2189" dirty="0">
                <a:solidFill>
                  <a:srgbClr val="4F298A"/>
                </a:solidFill>
                <a:latin typeface="ABeeZee Bold"/>
                <a:ea typeface="ABeeZee Bold"/>
                <a:cs typeface="ABeeZee Bold"/>
                <a:sym typeface="ABeeZee Bold"/>
              </a:rPr>
              <a:t>(Animals, including humans)</a:t>
            </a:r>
          </a:p>
          <a:p>
            <a:pPr algn="l">
              <a:lnSpc>
                <a:spcPts val="2627"/>
              </a:lnSpc>
            </a:pPr>
            <a:r>
              <a:rPr lang="en-GB" sz="2189" dirty="0">
                <a:solidFill>
                  <a:srgbClr val="4F298A"/>
                </a:solidFill>
                <a:latin typeface="ABeeZee Bold"/>
                <a:ea typeface="ABeeZee Bold"/>
                <a:cs typeface="ABeeZee Bold"/>
                <a:sym typeface="ABeeZee Bold"/>
              </a:rPr>
              <a:t>Non – statutory-</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about the changes experienced in puberty.</a:t>
            </a:r>
          </a:p>
          <a:p>
            <a:pPr algn="l">
              <a:lnSpc>
                <a:spcPts val="2627"/>
              </a:lnSpc>
            </a:pPr>
            <a:endParaRPr lang="en-US" sz="2189" dirty="0">
              <a:solidFill>
                <a:srgbClr val="4F298A"/>
              </a:solidFill>
              <a:latin typeface="ABeeZee Bold"/>
              <a:ea typeface="ABeeZee Bold"/>
              <a:cs typeface="ABeeZee Bold"/>
              <a:sym typeface="ABeeZee Bold"/>
            </a:endParaRPr>
          </a:p>
        </p:txBody>
      </p:sp>
      <p:sp>
        <p:nvSpPr>
          <p:cNvPr id="45" name="TextBox 45"/>
          <p:cNvSpPr txBox="1"/>
          <p:nvPr/>
        </p:nvSpPr>
        <p:spPr>
          <a:xfrm>
            <a:off x="35545431" y="5978061"/>
            <a:ext cx="6819938" cy="6983578"/>
          </a:xfrm>
          <a:prstGeom prst="rect">
            <a:avLst/>
          </a:prstGeom>
        </p:spPr>
        <p:txBody>
          <a:bodyPr lIns="0" tIns="0" rIns="0" bIns="0" rtlCol="0" anchor="t">
            <a:spAutoFit/>
          </a:bodyPr>
          <a:lstStyle/>
          <a:p>
            <a:pPr>
              <a:lnSpc>
                <a:spcPts val="2625"/>
              </a:lnSpc>
            </a:pPr>
            <a:r>
              <a:rPr lang="en-US" sz="2187" dirty="0">
                <a:solidFill>
                  <a:srgbClr val="4F298A"/>
                </a:solidFill>
                <a:latin typeface="ABeeZee Bold"/>
                <a:ea typeface="ABeeZee Bold"/>
                <a:cs typeface="ABeeZee Bold"/>
                <a:sym typeface="ABeeZee Bold"/>
              </a:rPr>
              <a:t>·I can:</a:t>
            </a:r>
          </a:p>
          <a:p>
            <a:pPr>
              <a:lnSpc>
                <a:spcPts val="2625"/>
              </a:lnSpc>
            </a:pPr>
            <a:endParaRPr lang="en-US" sz="2187" dirty="0">
              <a:solidFill>
                <a:srgbClr val="4F298A"/>
              </a:solidFill>
              <a:latin typeface="ABeeZee Bold"/>
              <a:ea typeface="ABeeZee Bold"/>
              <a:cs typeface="ABeeZee Bold"/>
              <a:sym typeface="ABeeZee Bold"/>
            </a:endParaRPr>
          </a:p>
          <a:p>
            <a:pPr>
              <a:lnSpc>
                <a:spcPts val="3319"/>
              </a:lnSpc>
            </a:pPr>
            <a:r>
              <a:rPr lang="en-GB" sz="2187" dirty="0">
                <a:solidFill>
                  <a:srgbClr val="4F298A"/>
                </a:solidFill>
                <a:latin typeface="ABeeZee Bold"/>
                <a:ea typeface="ABeeZee Bold"/>
                <a:cs typeface="ABeeZee Bold"/>
                <a:sym typeface="ABeeZee Bold"/>
              </a:rPr>
              <a:t>(Living things and their habitats) </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describe the differences in the life cycles of a mammal, an amphibian, an insect and a bird</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describe the life process of reproduction in some plants and animals</a:t>
            </a:r>
          </a:p>
          <a:p>
            <a:pPr>
              <a:lnSpc>
                <a:spcPts val="3319"/>
              </a:lnSpc>
            </a:pPr>
            <a:r>
              <a:rPr lang="en-GB" sz="2187" dirty="0">
                <a:solidFill>
                  <a:srgbClr val="4F298A"/>
                </a:solidFill>
                <a:latin typeface="ABeeZee Bold"/>
                <a:ea typeface="ABeeZee Bold"/>
                <a:cs typeface="ABeeZee Bold"/>
                <a:sym typeface="ABeeZee Bold"/>
              </a:rPr>
              <a:t>Non- statutory- </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study and raise questions about their local environment throughout the year.</a:t>
            </a:r>
          </a:p>
          <a:p>
            <a:pPr>
              <a:lnSpc>
                <a:spcPts val="3319"/>
              </a:lnSpc>
            </a:pPr>
            <a:r>
              <a:rPr lang="en-GB" sz="2187" dirty="0">
                <a:solidFill>
                  <a:srgbClr val="4F298A"/>
                </a:solidFill>
                <a:latin typeface="ABeeZee Bold"/>
                <a:ea typeface="ABeeZee Bold"/>
                <a:cs typeface="ABeeZee Bold"/>
                <a:sym typeface="ABeeZee Bold"/>
              </a:rPr>
              <a:t>(Animals, including humans) </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describe the changes as humans develop to old age.</a:t>
            </a:r>
          </a:p>
          <a:p>
            <a:pPr>
              <a:lnSpc>
                <a:spcPts val="3319"/>
              </a:lnSpc>
            </a:pPr>
            <a:r>
              <a:rPr lang="en-US" sz="2187" dirty="0">
                <a:solidFill>
                  <a:srgbClr val="4F298A"/>
                </a:solidFill>
                <a:latin typeface="ABeeZee Bold"/>
                <a:ea typeface="ABeeZee Bold"/>
                <a:cs typeface="ABeeZee Bold"/>
                <a:sym typeface="ABeeZee Bold"/>
              </a:rPr>
              <a:t>Non-statutory-</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draw a timeline to indicate stages in the growth and development of humans. </a:t>
            </a:r>
            <a:endParaRPr lang="en-US" sz="2187" dirty="0">
              <a:solidFill>
                <a:srgbClr val="4F298A"/>
              </a:solidFill>
              <a:latin typeface="ABeeZee Bold"/>
              <a:ea typeface="ABeeZee Bold"/>
              <a:cs typeface="ABeeZee Bold"/>
              <a:sym typeface="ABeeZee Bold"/>
            </a:endParaRPr>
          </a:p>
          <a:p>
            <a:pPr>
              <a:lnSpc>
                <a:spcPts val="3319"/>
              </a:lnSpc>
            </a:pPr>
            <a:endParaRPr lang="en-US" sz="2187" dirty="0">
              <a:solidFill>
                <a:srgbClr val="4F298A"/>
              </a:solidFill>
              <a:latin typeface="ABeeZee Bold"/>
              <a:ea typeface="ABeeZee Bold"/>
              <a:cs typeface="ABeeZee Bold"/>
              <a:sym typeface="ABeeZee Bold"/>
            </a:endParaRPr>
          </a:p>
        </p:txBody>
      </p:sp>
      <p:sp>
        <p:nvSpPr>
          <p:cNvPr id="46" name="TextBox 38">
            <a:extLst>
              <a:ext uri="{FF2B5EF4-FFF2-40B4-BE49-F238E27FC236}">
                <a16:creationId xmlns:a16="http://schemas.microsoft.com/office/drawing/2014/main" id="{E9F679C5-98E0-C744-8F80-0328CEA5A12D}"/>
              </a:ext>
            </a:extLst>
          </p:cNvPr>
          <p:cNvSpPr txBox="1"/>
          <p:nvPr/>
        </p:nvSpPr>
        <p:spPr>
          <a:xfrm>
            <a:off x="19022415" y="21295266"/>
            <a:ext cx="7665111" cy="9058570"/>
          </a:xfrm>
          <a:prstGeom prst="rect">
            <a:avLst/>
          </a:prstGeom>
        </p:spPr>
        <p:txBody>
          <a:bodyPr lIns="0" tIns="0" rIns="0" bIns="0" rtlCol="0" anchor="t">
            <a:spAutoFit/>
          </a:bodyPr>
          <a:lstStyle/>
          <a:p>
            <a:pPr algn="l">
              <a:lnSpc>
                <a:spcPts val="2650"/>
              </a:lnSpc>
            </a:pPr>
            <a:r>
              <a:rPr lang="en-US" sz="2208" dirty="0">
                <a:solidFill>
                  <a:srgbClr val="0448AF"/>
                </a:solidFill>
                <a:latin typeface="ABeeZee Bold"/>
                <a:ea typeface="ABeeZee Bold"/>
                <a:cs typeface="ABeeZee Bold"/>
                <a:sym typeface="ABeeZee Bold"/>
              </a:rPr>
              <a:t>(Plants)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identify and describe the functions of different parts of flowering plants: roots, stem/trunk, leaves and flowers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explore the requirements of plants for life and growth (air, light, water, nutrients from soil, and room to grow) and how they vary from plant to plant</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investigate the way in which water is transported within plants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explore the part that flowers play in the life cycle of flowering plants, including pollination, seed formation and seed dispersal.</a:t>
            </a:r>
          </a:p>
          <a:p>
            <a:pPr algn="l">
              <a:lnSpc>
                <a:spcPts val="2650"/>
              </a:lnSpc>
            </a:pPr>
            <a:r>
              <a:rPr lang="en-GB" sz="2208" dirty="0">
                <a:solidFill>
                  <a:srgbClr val="0448AF"/>
                </a:solidFill>
                <a:latin typeface="ABeeZee Bold"/>
                <a:ea typeface="ABeeZee Bold"/>
                <a:cs typeface="ABeeZee Bold"/>
                <a:sym typeface="ABeeZee Bold"/>
              </a:rPr>
              <a:t>Non-statutory-</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 begin to know the relationship between structure and function: the idea that every part has a job to do.</a:t>
            </a:r>
          </a:p>
          <a:p>
            <a:pPr algn="l">
              <a:lnSpc>
                <a:spcPts val="2650"/>
              </a:lnSpc>
            </a:pPr>
            <a:r>
              <a:rPr lang="en-US" sz="2208" dirty="0">
                <a:solidFill>
                  <a:srgbClr val="0448AF"/>
                </a:solidFill>
                <a:latin typeface="ABeeZee Bold"/>
                <a:ea typeface="ABeeZee Bold"/>
                <a:cs typeface="ABeeZee Bold"/>
                <a:sym typeface="ABeeZee Bold"/>
              </a:rPr>
              <a:t>(Animals, including humans)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identify that humans and some other animals have skeletons and muscles for support, protection and movement</a:t>
            </a:r>
            <a:endParaRPr lang="en-US" sz="2208" dirty="0">
              <a:solidFill>
                <a:srgbClr val="0448AF"/>
              </a:solidFill>
              <a:latin typeface="ABeeZee Bold"/>
              <a:ea typeface="ABeeZee Bold"/>
              <a:cs typeface="ABeeZee Bold"/>
              <a:sym typeface="ABeeZee Bold"/>
            </a:endParaRPr>
          </a:p>
          <a:p>
            <a:pPr algn="l">
              <a:lnSpc>
                <a:spcPts val="2650"/>
              </a:lnSpc>
            </a:pPr>
            <a:r>
              <a:rPr lang="en-US" sz="2208" dirty="0">
                <a:solidFill>
                  <a:srgbClr val="0448AF"/>
                </a:solidFill>
                <a:latin typeface="ABeeZee Bold"/>
                <a:ea typeface="ABeeZee Bold"/>
                <a:cs typeface="ABeeZee Bold"/>
                <a:sym typeface="ABeeZee Bold"/>
              </a:rPr>
              <a:t>Non- statutory- </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importance of nutrition and should be introduced to the main body parts associated with the skeleton and muscles, finding out how different parts of the body have special functions.</a:t>
            </a:r>
          </a:p>
          <a:p>
            <a:pPr algn="l">
              <a:lnSpc>
                <a:spcPts val="2650"/>
              </a:lnSpc>
            </a:pPr>
            <a:endParaRPr lang="en-US" sz="2208" dirty="0">
              <a:solidFill>
                <a:srgbClr val="0448AF"/>
              </a:solidFill>
              <a:latin typeface="ABeeZee Bold"/>
              <a:ea typeface="ABeeZee Bold"/>
              <a:cs typeface="ABeeZee Bold"/>
              <a:sym typeface="ABeeZee Bold"/>
            </a:endParaRPr>
          </a:p>
          <a:p>
            <a:pPr algn="ctr">
              <a:lnSpc>
                <a:spcPts val="3350"/>
              </a:lnSpc>
            </a:pPr>
            <a:endParaRPr lang="en-US" sz="2208" dirty="0">
              <a:solidFill>
                <a:srgbClr val="0448AF"/>
              </a:solidFill>
              <a:latin typeface="ABeeZee Bold"/>
              <a:ea typeface="ABeeZee Bold"/>
              <a:cs typeface="ABeeZee Bold"/>
              <a:sym typeface="ABeeZee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4907</TotalTime>
  <Words>2058</Words>
  <Application>Microsoft Office PowerPoint</Application>
  <PresentationFormat>Custom</PresentationFormat>
  <Paragraphs>183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ABeeZee Bold</vt:lpstr>
      <vt:lpstr>League Spartan</vt:lpstr>
      <vt:lpstr>Arial</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Colourful Minimal Brainstorm Roadmap Mind Map</dc:title>
  <dc:creator>Heidi Daulton</dc:creator>
  <cp:lastModifiedBy>Miss E McMullon</cp:lastModifiedBy>
  <cp:revision>8</cp:revision>
  <dcterms:created xsi:type="dcterms:W3CDTF">2006-08-16T00:00:00Z</dcterms:created>
  <dcterms:modified xsi:type="dcterms:W3CDTF">2026-03-03T00:22:57Z</dcterms:modified>
  <dc:identifier>DAG7qpUwMFo</dc:identifier>
</cp:coreProperties>
</file>