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</p:sldIdLst>
  <p:sldSz cx="51117500" cy="32918400"/>
  <p:notesSz cx="6858000" cy="9144000"/>
  <p:embeddedFontLst>
    <p:embeddedFont>
      <p:font typeface="ABeeZee Bold" panose="020B0604020202020204" charset="0"/>
      <p:regular r:id="rId3"/>
    </p:embeddedFont>
    <p:embeddedFont>
      <p:font typeface="League Spartan" panose="020B0604020202020204" charset="0"/>
      <p:regular r:id="rId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098" autoAdjust="0"/>
    <p:restoredTop sz="93072" autoAdjust="0"/>
  </p:normalViewPr>
  <p:slideViewPr>
    <p:cSldViewPr>
      <p:cViewPr>
        <p:scale>
          <a:sx n="50" d="100"/>
          <a:sy n="50" d="100"/>
        </p:scale>
        <p:origin x="-6710" y="-589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font" Target="fonts/font1.fntdata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font" Target="fonts/font2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1/23/2026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1/23/2026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1/23/2026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svg"/><Relationship Id="rId3" Type="http://schemas.openxmlformats.org/officeDocument/2006/relationships/image" Target="../media/image2.png"/><Relationship Id="rId7" Type="http://schemas.openxmlformats.org/officeDocument/2006/relationships/image" Target="../media/image6.svg"/><Relationship Id="rId12" Type="http://schemas.openxmlformats.org/officeDocument/2006/relationships/image" Target="../media/image11.png"/><Relationship Id="rId17" Type="http://schemas.openxmlformats.org/officeDocument/2006/relationships/image" Target="../media/image16.sv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svg"/><Relationship Id="rId5" Type="http://schemas.openxmlformats.org/officeDocument/2006/relationships/image" Target="../media/image4.svg"/><Relationship Id="rId15" Type="http://schemas.openxmlformats.org/officeDocument/2006/relationships/image" Target="../media/image14.sv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svg"/><Relationship Id="rId1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6E6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715360" y="-402479"/>
            <a:ext cx="3398082" cy="2358243"/>
          </a:xfrm>
          <a:custGeom>
            <a:avLst/>
            <a:gdLst/>
            <a:ahLst/>
            <a:cxnLst/>
            <a:rect l="l" t="t" r="r" b="b"/>
            <a:pathLst>
              <a:path w="3809401" h="2937989">
                <a:moveTo>
                  <a:pt x="0" y="0"/>
                </a:moveTo>
                <a:lnTo>
                  <a:pt x="3809401" y="0"/>
                </a:lnTo>
                <a:lnTo>
                  <a:pt x="3809401" y="2937989"/>
                </a:lnTo>
                <a:lnTo>
                  <a:pt x="0" y="293798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r="-2235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48770526" y="827051"/>
            <a:ext cx="2214568" cy="2214568"/>
          </a:xfrm>
          <a:custGeom>
            <a:avLst/>
            <a:gdLst/>
            <a:ahLst/>
            <a:cxnLst/>
            <a:rect l="l" t="t" r="r" b="b"/>
            <a:pathLst>
              <a:path w="2214568" h="2214568">
                <a:moveTo>
                  <a:pt x="0" y="0"/>
                </a:moveTo>
                <a:lnTo>
                  <a:pt x="2214568" y="0"/>
                </a:lnTo>
                <a:lnTo>
                  <a:pt x="2214568" y="2214568"/>
                </a:lnTo>
                <a:lnTo>
                  <a:pt x="0" y="221456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TextBox 4"/>
          <p:cNvSpPr txBox="1"/>
          <p:nvPr/>
        </p:nvSpPr>
        <p:spPr>
          <a:xfrm>
            <a:off x="1413706" y="1153698"/>
            <a:ext cx="6354068" cy="269086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4969"/>
              </a:lnSpc>
            </a:pPr>
            <a:endParaRPr sz="1400" dirty="0"/>
          </a:p>
          <a:p>
            <a:pPr marL="338099" lvl="1" algn="l">
              <a:lnSpc>
                <a:spcPts val="3758"/>
              </a:lnSpc>
            </a:pPr>
            <a:r>
              <a:rPr lang="en-US" sz="2400" b="1" dirty="0">
                <a:solidFill>
                  <a:srgbClr val="000000"/>
                </a:solidFill>
                <a:latin typeface="ABeeZee Bold"/>
                <a:ea typeface="ABeeZee Bold"/>
                <a:cs typeface="ABeeZee Bold"/>
                <a:sym typeface="ABeeZee Bold"/>
              </a:rPr>
              <a:t>Art enrichment:  </a:t>
            </a:r>
          </a:p>
          <a:p>
            <a:pPr marL="680999" lvl="1" indent="-342900" algn="l">
              <a:lnSpc>
                <a:spcPts val="3758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0000"/>
                </a:solidFill>
                <a:latin typeface="ABeeZee Bold"/>
                <a:ea typeface="ABeeZee Bold"/>
                <a:cs typeface="ABeeZee Bold"/>
                <a:sym typeface="ABeeZee Bold"/>
              </a:rPr>
              <a:t>Art Competitions,</a:t>
            </a:r>
          </a:p>
          <a:p>
            <a:pPr marL="680999" lvl="1" indent="-342900" algn="l">
              <a:lnSpc>
                <a:spcPts val="3758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0000"/>
                </a:solidFill>
                <a:latin typeface="ABeeZee Bold"/>
                <a:ea typeface="ABeeZee Bold"/>
                <a:cs typeface="ABeeZee Bold"/>
                <a:sym typeface="ABeeZee Bold"/>
              </a:rPr>
              <a:t>Whole School Christmas Art Project</a:t>
            </a:r>
          </a:p>
          <a:p>
            <a:pPr algn="ctr">
              <a:lnSpc>
                <a:spcPts val="4969"/>
              </a:lnSpc>
            </a:pPr>
            <a:endParaRPr lang="en-US" sz="2400" dirty="0">
              <a:solidFill>
                <a:srgbClr val="000000"/>
              </a:solidFill>
              <a:latin typeface="ABeeZee Bold"/>
              <a:ea typeface="ABeeZee Bold"/>
              <a:cs typeface="ABeeZee Bold"/>
              <a:sym typeface="ABeeZee Bold"/>
            </a:endParaRPr>
          </a:p>
        </p:txBody>
      </p:sp>
      <p:sp>
        <p:nvSpPr>
          <p:cNvPr id="5" name="TextBox 5"/>
          <p:cNvSpPr txBox="1"/>
          <p:nvPr/>
        </p:nvSpPr>
        <p:spPr>
          <a:xfrm rot="16200000">
            <a:off x="-2081973" y="1781991"/>
            <a:ext cx="5464112" cy="109517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354"/>
              </a:lnSpc>
            </a:pPr>
            <a:r>
              <a:rPr lang="en-US" sz="2800" dirty="0">
                <a:solidFill>
                  <a:srgbClr val="231F20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WHOLE SCHOOL</a:t>
            </a:r>
          </a:p>
          <a:p>
            <a:pPr algn="ctr">
              <a:lnSpc>
                <a:spcPts val="4354"/>
              </a:lnSpc>
            </a:pPr>
            <a:r>
              <a:rPr lang="en-US" sz="2800" dirty="0">
                <a:solidFill>
                  <a:srgbClr val="231F20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INITATIVES:</a:t>
            </a:r>
          </a:p>
        </p:txBody>
      </p:sp>
      <p:sp>
        <p:nvSpPr>
          <p:cNvPr id="6" name="Freeform 6"/>
          <p:cNvSpPr/>
          <p:nvPr/>
        </p:nvSpPr>
        <p:spPr>
          <a:xfrm>
            <a:off x="25933962" y="15987083"/>
            <a:ext cx="24723253" cy="4759226"/>
          </a:xfrm>
          <a:custGeom>
            <a:avLst/>
            <a:gdLst/>
            <a:ahLst/>
            <a:cxnLst/>
            <a:rect l="l" t="t" r="r" b="b"/>
            <a:pathLst>
              <a:path w="24723253" h="4759226">
                <a:moveTo>
                  <a:pt x="0" y="0"/>
                </a:moveTo>
                <a:lnTo>
                  <a:pt x="24723253" y="0"/>
                </a:lnTo>
                <a:lnTo>
                  <a:pt x="24723253" y="4759226"/>
                </a:lnTo>
                <a:lnTo>
                  <a:pt x="0" y="475922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34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7" name="Group 7"/>
          <p:cNvGrpSpPr/>
          <p:nvPr/>
        </p:nvGrpSpPr>
        <p:grpSpPr>
          <a:xfrm>
            <a:off x="33500360" y="16228812"/>
            <a:ext cx="5462740" cy="3029207"/>
            <a:chOff x="0" y="0"/>
            <a:chExt cx="3465739" cy="2595937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3465739" cy="2595937"/>
            </a:xfrm>
            <a:custGeom>
              <a:avLst/>
              <a:gdLst/>
              <a:ahLst/>
              <a:cxnLst/>
              <a:rect l="l" t="t" r="r" b="b"/>
              <a:pathLst>
                <a:path w="3465739" h="2595937">
                  <a:moveTo>
                    <a:pt x="0" y="0"/>
                  </a:moveTo>
                  <a:lnTo>
                    <a:pt x="3465739" y="0"/>
                  </a:lnTo>
                  <a:lnTo>
                    <a:pt x="3465739" y="2595937"/>
                  </a:lnTo>
                  <a:lnTo>
                    <a:pt x="0" y="259593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t="-16753" b="-16753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9" name="TextBox 9"/>
            <p:cNvSpPr txBox="1"/>
            <p:nvPr/>
          </p:nvSpPr>
          <p:spPr>
            <a:xfrm>
              <a:off x="98558" y="486377"/>
              <a:ext cx="3268623" cy="191367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5364"/>
                </a:lnSpc>
              </a:pPr>
              <a:r>
                <a:rPr lang="en-US" sz="10974" dirty="0">
                  <a:solidFill>
                    <a:srgbClr val="FFFFFF"/>
                  </a:solidFill>
                  <a:latin typeface="League Spartan"/>
                  <a:ea typeface="League Spartan"/>
                  <a:cs typeface="League Spartan"/>
                  <a:sym typeface="League Spartan"/>
                </a:rPr>
                <a:t>Yr 4</a:t>
              </a:r>
            </a:p>
          </p:txBody>
        </p:sp>
      </p:grpSp>
      <p:sp>
        <p:nvSpPr>
          <p:cNvPr id="13" name="Freeform 13"/>
          <p:cNvSpPr/>
          <p:nvPr/>
        </p:nvSpPr>
        <p:spPr>
          <a:xfrm>
            <a:off x="42524004" y="16826450"/>
            <a:ext cx="6078863" cy="2447468"/>
          </a:xfrm>
          <a:custGeom>
            <a:avLst/>
            <a:gdLst/>
            <a:ahLst/>
            <a:cxnLst/>
            <a:rect l="l" t="t" r="r" b="b"/>
            <a:pathLst>
              <a:path w="2836523" h="1946952">
                <a:moveTo>
                  <a:pt x="0" y="0"/>
                </a:moveTo>
                <a:lnTo>
                  <a:pt x="2836523" y="0"/>
                </a:lnTo>
                <a:lnTo>
                  <a:pt x="2836523" y="1946952"/>
                </a:lnTo>
                <a:lnTo>
                  <a:pt x="0" y="1946952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t="-22845" b="-22845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4" name="TextBox 14"/>
          <p:cNvSpPr txBox="1"/>
          <p:nvPr/>
        </p:nvSpPr>
        <p:spPr>
          <a:xfrm>
            <a:off x="8108950" y="300615"/>
            <a:ext cx="32862812" cy="17784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502"/>
              </a:lnSpc>
            </a:pPr>
            <a:r>
              <a:rPr lang="en-US" sz="9600" dirty="0">
                <a:solidFill>
                  <a:srgbClr val="231F20"/>
                </a:solidFill>
                <a:latin typeface="ABeeZee Bold" panose="020B0604020202020204" charset="0"/>
                <a:ea typeface="League Spartan"/>
                <a:cs typeface="League Spartan"/>
                <a:sym typeface="League Spartan"/>
              </a:rPr>
              <a:t>ART PROGRESSION DOCUMENT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42896721" y="17545476"/>
            <a:ext cx="5545926" cy="152605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1930"/>
              </a:lnSpc>
            </a:pPr>
            <a:r>
              <a:rPr lang="en-US" sz="9600" dirty="0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Yr 5/6</a:t>
            </a:r>
          </a:p>
        </p:txBody>
      </p:sp>
      <p:sp>
        <p:nvSpPr>
          <p:cNvPr id="16" name="Freeform 16"/>
          <p:cNvSpPr/>
          <p:nvPr/>
        </p:nvSpPr>
        <p:spPr>
          <a:xfrm>
            <a:off x="1210710" y="15987083"/>
            <a:ext cx="24723253" cy="4759226"/>
          </a:xfrm>
          <a:custGeom>
            <a:avLst/>
            <a:gdLst/>
            <a:ahLst/>
            <a:cxnLst/>
            <a:rect l="l" t="t" r="r" b="b"/>
            <a:pathLst>
              <a:path w="24723253" h="4759226">
                <a:moveTo>
                  <a:pt x="0" y="0"/>
                </a:moveTo>
                <a:lnTo>
                  <a:pt x="24723252" y="0"/>
                </a:lnTo>
                <a:lnTo>
                  <a:pt x="24723252" y="4759226"/>
                </a:lnTo>
                <a:lnTo>
                  <a:pt x="0" y="475922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34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17" name="Group 17"/>
          <p:cNvGrpSpPr/>
          <p:nvPr/>
        </p:nvGrpSpPr>
        <p:grpSpPr>
          <a:xfrm>
            <a:off x="-64520" y="15819124"/>
            <a:ext cx="4750363" cy="3010795"/>
            <a:chOff x="0" y="0"/>
            <a:chExt cx="5047199" cy="2595937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5047199" cy="2595937"/>
            </a:xfrm>
            <a:custGeom>
              <a:avLst/>
              <a:gdLst/>
              <a:ahLst/>
              <a:cxnLst/>
              <a:rect l="l" t="t" r="r" b="b"/>
              <a:pathLst>
                <a:path w="5047199" h="2595937">
                  <a:moveTo>
                    <a:pt x="0" y="0"/>
                  </a:moveTo>
                  <a:lnTo>
                    <a:pt x="5047199" y="0"/>
                  </a:lnTo>
                  <a:lnTo>
                    <a:pt x="5047199" y="2595937"/>
                  </a:lnTo>
                  <a:lnTo>
                    <a:pt x="0" y="259593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 t="-47213" b="-47213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9" name="TextBox 19"/>
            <p:cNvSpPr txBox="1"/>
            <p:nvPr/>
          </p:nvSpPr>
          <p:spPr>
            <a:xfrm>
              <a:off x="488643" y="363768"/>
              <a:ext cx="4069912" cy="191367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5364"/>
                </a:lnSpc>
              </a:pPr>
              <a:r>
                <a:rPr lang="en-US" sz="10974">
                  <a:solidFill>
                    <a:srgbClr val="FFFFFF"/>
                  </a:solidFill>
                  <a:latin typeface="League Spartan"/>
                  <a:ea typeface="League Spartan"/>
                  <a:cs typeface="League Spartan"/>
                  <a:sym typeface="League Spartan"/>
                </a:rPr>
                <a:t>EYFS</a:t>
              </a:r>
            </a:p>
          </p:txBody>
        </p:sp>
      </p:grpSp>
      <p:grpSp>
        <p:nvGrpSpPr>
          <p:cNvPr id="20" name="Group 20"/>
          <p:cNvGrpSpPr/>
          <p:nvPr/>
        </p:nvGrpSpPr>
        <p:grpSpPr>
          <a:xfrm>
            <a:off x="7311614" y="17350774"/>
            <a:ext cx="5211884" cy="3010795"/>
            <a:chOff x="0" y="0"/>
            <a:chExt cx="3228520" cy="2595937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3228520" cy="2595937"/>
            </a:xfrm>
            <a:custGeom>
              <a:avLst/>
              <a:gdLst/>
              <a:ahLst/>
              <a:cxnLst/>
              <a:rect l="l" t="t" r="r" b="b"/>
              <a:pathLst>
                <a:path w="3228520" h="2595937">
                  <a:moveTo>
                    <a:pt x="0" y="0"/>
                  </a:moveTo>
                  <a:lnTo>
                    <a:pt x="3228520" y="0"/>
                  </a:lnTo>
                  <a:lnTo>
                    <a:pt x="3228520" y="2595937"/>
                  </a:lnTo>
                  <a:lnTo>
                    <a:pt x="0" y="259593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2">
                <a:extLst>
                  <a:ext uri="{96DAC541-7B7A-43D3-8B79-37D633B846F1}">
                    <asvg:svgBlip xmlns:asvg="http://schemas.microsoft.com/office/drawing/2016/SVG/main" r:embed="rId13"/>
                  </a:ext>
                </a:extLst>
              </a:blip>
              <a:stretch>
                <a:fillRect t="-12184" b="-12184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2" name="TextBox 22"/>
            <p:cNvSpPr txBox="1"/>
            <p:nvPr/>
          </p:nvSpPr>
          <p:spPr>
            <a:xfrm>
              <a:off x="91812" y="363768"/>
              <a:ext cx="3044897" cy="191367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5364"/>
                </a:lnSpc>
              </a:pPr>
              <a:r>
                <a:rPr lang="en-US" sz="10974" dirty="0">
                  <a:solidFill>
                    <a:srgbClr val="FFFFFF"/>
                  </a:solidFill>
                  <a:latin typeface="League Spartan"/>
                  <a:ea typeface="League Spartan"/>
                  <a:cs typeface="League Spartan"/>
                  <a:sym typeface="League Spartan"/>
                </a:rPr>
                <a:t>Yr 1</a:t>
              </a:r>
            </a:p>
          </p:txBody>
        </p:sp>
      </p:grpSp>
      <p:grpSp>
        <p:nvGrpSpPr>
          <p:cNvPr id="23" name="Group 23"/>
          <p:cNvGrpSpPr/>
          <p:nvPr/>
        </p:nvGrpSpPr>
        <p:grpSpPr>
          <a:xfrm>
            <a:off x="14753681" y="17074742"/>
            <a:ext cx="5211884" cy="3010795"/>
            <a:chOff x="0" y="0"/>
            <a:chExt cx="4052436" cy="2595937"/>
          </a:xfrm>
        </p:grpSpPr>
        <p:sp>
          <p:nvSpPr>
            <p:cNvPr id="24" name="Freeform 24"/>
            <p:cNvSpPr/>
            <p:nvPr/>
          </p:nvSpPr>
          <p:spPr>
            <a:xfrm>
              <a:off x="0" y="0"/>
              <a:ext cx="4052436" cy="2595937"/>
            </a:xfrm>
            <a:custGeom>
              <a:avLst/>
              <a:gdLst/>
              <a:ahLst/>
              <a:cxnLst/>
              <a:rect l="l" t="t" r="r" b="b"/>
              <a:pathLst>
                <a:path w="4052436" h="2595937">
                  <a:moveTo>
                    <a:pt x="0" y="0"/>
                  </a:moveTo>
                  <a:lnTo>
                    <a:pt x="4052436" y="0"/>
                  </a:lnTo>
                  <a:lnTo>
                    <a:pt x="4052436" y="2595937"/>
                  </a:lnTo>
                  <a:lnTo>
                    <a:pt x="0" y="259593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4">
                <a:extLst>
                  <a:ext uri="{96DAC541-7B7A-43D3-8B79-37D633B846F1}">
                    <asvg:svgBlip xmlns:asvg="http://schemas.microsoft.com/office/drawing/2016/SVG/main" r:embed="rId15"/>
                  </a:ext>
                </a:extLst>
              </a:blip>
              <a:stretch>
                <a:fillRect t="-28053" b="-28053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5" name="TextBox 25"/>
            <p:cNvSpPr txBox="1"/>
            <p:nvPr/>
          </p:nvSpPr>
          <p:spPr>
            <a:xfrm>
              <a:off x="115242" y="550082"/>
              <a:ext cx="3821951" cy="191367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5364"/>
                </a:lnSpc>
              </a:pPr>
              <a:r>
                <a:rPr lang="en-US" sz="10974">
                  <a:solidFill>
                    <a:srgbClr val="FFFFFF"/>
                  </a:solidFill>
                  <a:latin typeface="League Spartan"/>
                  <a:ea typeface="League Spartan"/>
                  <a:cs typeface="League Spartan"/>
                  <a:sym typeface="League Spartan"/>
                </a:rPr>
                <a:t>Yr 2</a:t>
              </a:r>
            </a:p>
          </p:txBody>
        </p:sp>
      </p:grpSp>
      <p:grpSp>
        <p:nvGrpSpPr>
          <p:cNvPr id="26" name="Group 26"/>
          <p:cNvGrpSpPr/>
          <p:nvPr/>
        </p:nvGrpSpPr>
        <p:grpSpPr>
          <a:xfrm>
            <a:off x="23561677" y="15622191"/>
            <a:ext cx="5462740" cy="3440201"/>
            <a:chOff x="0" y="0"/>
            <a:chExt cx="3386666" cy="2595937"/>
          </a:xfrm>
        </p:grpSpPr>
        <p:sp>
          <p:nvSpPr>
            <p:cNvPr id="27" name="Freeform 27"/>
            <p:cNvSpPr/>
            <p:nvPr/>
          </p:nvSpPr>
          <p:spPr>
            <a:xfrm>
              <a:off x="0" y="0"/>
              <a:ext cx="3386666" cy="2595937"/>
            </a:xfrm>
            <a:custGeom>
              <a:avLst/>
              <a:gdLst/>
              <a:ahLst/>
              <a:cxnLst/>
              <a:rect l="l" t="t" r="r" b="b"/>
              <a:pathLst>
                <a:path w="3386666" h="2595937">
                  <a:moveTo>
                    <a:pt x="0" y="0"/>
                  </a:moveTo>
                  <a:lnTo>
                    <a:pt x="3386666" y="0"/>
                  </a:lnTo>
                  <a:lnTo>
                    <a:pt x="3386666" y="2595937"/>
                  </a:lnTo>
                  <a:lnTo>
                    <a:pt x="0" y="259593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6">
                <a:extLst>
                  <a:ext uri="{96DAC541-7B7A-43D3-8B79-37D633B846F1}">
                    <asvg:svgBlip xmlns:asvg="http://schemas.microsoft.com/office/drawing/2016/SVG/main" r:embed="rId17"/>
                  </a:ext>
                </a:extLst>
              </a:blip>
              <a:stretch>
                <a:fillRect t="-15230" b="-15230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8" name="TextBox 28"/>
            <p:cNvSpPr txBox="1"/>
            <p:nvPr/>
          </p:nvSpPr>
          <p:spPr>
            <a:xfrm>
              <a:off x="96309" y="518230"/>
              <a:ext cx="3194048" cy="191367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5364"/>
                </a:lnSpc>
              </a:pPr>
              <a:r>
                <a:rPr lang="en-US" sz="10974" dirty="0">
                  <a:solidFill>
                    <a:srgbClr val="FFFFFF"/>
                  </a:solidFill>
                  <a:latin typeface="League Spartan"/>
                  <a:ea typeface="League Spartan"/>
                  <a:cs typeface="League Spartan"/>
                  <a:sym typeface="League Spartan"/>
                </a:rPr>
                <a:t>Yr 3</a:t>
              </a:r>
            </a:p>
          </p:txBody>
        </p:sp>
      </p:grpSp>
      <p:sp>
        <p:nvSpPr>
          <p:cNvPr id="30" name="TextBox 30"/>
          <p:cNvSpPr txBox="1"/>
          <p:nvPr/>
        </p:nvSpPr>
        <p:spPr>
          <a:xfrm rot="-5400000">
            <a:off x="-2730795" y="9045593"/>
            <a:ext cx="6781801" cy="54284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354"/>
              </a:lnSpc>
            </a:pPr>
            <a:r>
              <a:rPr lang="en-US" sz="3110" dirty="0">
                <a:solidFill>
                  <a:srgbClr val="231F20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SKILLS PROGRESSION</a:t>
            </a:r>
          </a:p>
        </p:txBody>
      </p:sp>
      <p:sp>
        <p:nvSpPr>
          <p:cNvPr id="31" name="TextBox 31"/>
          <p:cNvSpPr txBox="1"/>
          <p:nvPr/>
        </p:nvSpPr>
        <p:spPr>
          <a:xfrm rot="-5400000">
            <a:off x="-3521910" y="23023782"/>
            <a:ext cx="8229601" cy="54284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354"/>
              </a:lnSpc>
            </a:pPr>
            <a:r>
              <a:rPr lang="en-US" sz="3110">
                <a:solidFill>
                  <a:srgbClr val="231F20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KNOWLEDGE PROGRESSION</a:t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1060753" y="20668293"/>
            <a:ext cx="5343871" cy="698678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2625"/>
              </a:lnSpc>
            </a:pPr>
            <a:r>
              <a:rPr lang="en-GB" sz="2000" b="1" dirty="0">
                <a:solidFill>
                  <a:srgbClr val="FFB615"/>
                </a:solidFill>
                <a:latin typeface="ABeeZee Bold"/>
                <a:ea typeface="ABeeZee Bold"/>
                <a:cs typeface="ABeeZee Bold"/>
                <a:sym typeface="ABeeZee Bold"/>
              </a:rPr>
              <a:t> Evaluating &amp; Talking About </a:t>
            </a:r>
            <a:r>
              <a:rPr lang="en-GB" sz="2000" dirty="0">
                <a:solidFill>
                  <a:srgbClr val="FFB615"/>
                </a:solidFill>
                <a:latin typeface="ABeeZee Bold"/>
                <a:ea typeface="ABeeZee Bold"/>
                <a:cs typeface="ABeeZee Bold"/>
                <a:sym typeface="ABeeZee Bold"/>
              </a:rPr>
              <a:t>Art</a:t>
            </a:r>
          </a:p>
          <a:p>
            <a:pPr marL="342900" indent="-342900" algn="l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FFB615"/>
                </a:solidFill>
                <a:latin typeface="ABeeZee Bold"/>
                <a:ea typeface="ABeeZee Bold"/>
                <a:cs typeface="ABeeZee Bold"/>
                <a:sym typeface="ABeeZee Bold"/>
              </a:rPr>
              <a:t>I talk about what I have created and explain my choices (“I used red because I wanted fire”).</a:t>
            </a:r>
          </a:p>
          <a:p>
            <a:pPr marL="342900" indent="-342900" algn="l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FFB615"/>
                </a:solidFill>
                <a:latin typeface="ABeeZee Bold"/>
                <a:ea typeface="ABeeZee Bold"/>
                <a:cs typeface="ABeeZee Bold"/>
                <a:sym typeface="ABeeZee Bold"/>
              </a:rPr>
              <a:t>I use simple language when I describe art (talking about colours, shapes, textures and feelings)</a:t>
            </a:r>
          </a:p>
          <a:p>
            <a:pPr marL="342900" indent="-342900" algn="l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FFB615"/>
                </a:solidFill>
                <a:latin typeface="ABeeZee Bold"/>
                <a:ea typeface="ABeeZee Bold"/>
                <a:cs typeface="ABeeZee Bold"/>
                <a:sym typeface="ABeeZee Bold"/>
              </a:rPr>
              <a:t>I show pride, revisit earlier work, and make simple improvements.</a:t>
            </a:r>
          </a:p>
          <a:p>
            <a:pPr algn="l">
              <a:lnSpc>
                <a:spcPts val="2625"/>
              </a:lnSpc>
            </a:pPr>
            <a:endParaRPr lang="en-GB" sz="2000" dirty="0">
              <a:solidFill>
                <a:srgbClr val="FFB615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 algn="l">
              <a:lnSpc>
                <a:spcPts val="2625"/>
              </a:lnSpc>
            </a:pPr>
            <a:r>
              <a:rPr lang="en-GB" sz="2000" dirty="0">
                <a:solidFill>
                  <a:srgbClr val="FFB615"/>
                </a:solidFill>
                <a:latin typeface="ABeeZee Bold"/>
                <a:ea typeface="ABeeZee Bold"/>
                <a:cs typeface="ABeeZee Bold"/>
                <a:sym typeface="ABeeZee Bold"/>
              </a:rPr>
              <a:t> </a:t>
            </a:r>
            <a:r>
              <a:rPr lang="en-GB" sz="2000" b="1" dirty="0">
                <a:solidFill>
                  <a:srgbClr val="FFB615"/>
                </a:solidFill>
                <a:latin typeface="ABeeZee Bold"/>
                <a:ea typeface="ABeeZee Bold"/>
                <a:cs typeface="ABeeZee Bold"/>
                <a:sym typeface="ABeeZee Bold"/>
              </a:rPr>
              <a:t>Artists, Craft Makers &amp; Cultural Experiences</a:t>
            </a:r>
          </a:p>
          <a:p>
            <a:pPr marL="342900" indent="-342900" algn="l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FFB615"/>
                </a:solidFill>
                <a:latin typeface="ABeeZee Bold"/>
                <a:ea typeface="ABeeZee Bold"/>
                <a:cs typeface="ABeeZee Bold"/>
                <a:sym typeface="ABeeZee Bold"/>
              </a:rPr>
              <a:t>I look at and engage with a wide range of images, paintings, photos, sculptures and crafts through books, displays and visits.</a:t>
            </a:r>
          </a:p>
          <a:p>
            <a:pPr marL="342900" indent="-342900" algn="l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FFB615"/>
                </a:solidFill>
                <a:latin typeface="ABeeZee Bold"/>
                <a:ea typeface="ABeeZee Bold"/>
                <a:cs typeface="ABeeZee Bold"/>
                <a:sym typeface="ABeeZee Bold"/>
              </a:rPr>
              <a:t>I notice similarities and differences between artworks (“This one is bright”; “This one is smooth”).</a:t>
            </a:r>
          </a:p>
          <a:p>
            <a:pPr marL="342900" indent="-342900" algn="l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FFB615"/>
                </a:solidFill>
                <a:latin typeface="ABeeZee Bold"/>
                <a:ea typeface="ABeeZee Bold"/>
                <a:cs typeface="ABeeZee Bold"/>
                <a:sym typeface="ABeeZee Bold"/>
              </a:rPr>
              <a:t>I can draw inspiration from cultural songs, stories, celebrations and sensory experiences.</a:t>
            </a:r>
            <a:endParaRPr lang="en-US" sz="2000" dirty="0">
              <a:solidFill>
                <a:srgbClr val="FFB615"/>
              </a:solidFill>
              <a:latin typeface="ABeeZee Bold"/>
              <a:ea typeface="ABeeZee Bold"/>
              <a:cs typeface="ABeeZee Bold"/>
              <a:sym typeface="ABeeZee Bold"/>
            </a:endParaRPr>
          </a:p>
        </p:txBody>
      </p:sp>
      <p:sp>
        <p:nvSpPr>
          <p:cNvPr id="33" name="TextBox 33"/>
          <p:cNvSpPr txBox="1"/>
          <p:nvPr/>
        </p:nvSpPr>
        <p:spPr>
          <a:xfrm>
            <a:off x="1132263" y="3859803"/>
            <a:ext cx="5597312" cy="1165472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2608"/>
              </a:lnSpc>
            </a:pPr>
            <a:r>
              <a:rPr lang="en-GB" sz="2000" dirty="0">
                <a:solidFill>
                  <a:srgbClr val="FFB615"/>
                </a:solidFill>
                <a:latin typeface="ABeeZee Bold"/>
                <a:ea typeface="ABeeZee Bold"/>
                <a:cs typeface="ABeeZee Bold"/>
                <a:sym typeface="ABeeZee Bold"/>
              </a:rPr>
              <a:t>I can:</a:t>
            </a:r>
          </a:p>
          <a:p>
            <a:pPr algn="l">
              <a:lnSpc>
                <a:spcPts val="2608"/>
              </a:lnSpc>
            </a:pPr>
            <a:r>
              <a:rPr lang="en-GB" sz="2000" b="1" dirty="0">
                <a:solidFill>
                  <a:srgbClr val="FFB615"/>
                </a:solidFill>
                <a:latin typeface="ABeeZee Bold"/>
                <a:ea typeface="ABeeZee Bold"/>
                <a:cs typeface="ABeeZee Bold"/>
                <a:sym typeface="ABeeZee Bold"/>
              </a:rPr>
              <a:t>Painting</a:t>
            </a:r>
          </a:p>
          <a:p>
            <a:pPr marL="342900" indent="-342900" algn="l">
              <a:lnSpc>
                <a:spcPts val="2608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FFB615"/>
                </a:solidFill>
                <a:latin typeface="ABeeZee Bold"/>
                <a:ea typeface="ABeeZee Bold"/>
                <a:cs typeface="ABeeZee Bold"/>
                <a:sym typeface="ABeeZee Bold"/>
              </a:rPr>
              <a:t>name and recognise primary colours.</a:t>
            </a:r>
          </a:p>
          <a:p>
            <a:pPr marL="342900" indent="-342900" algn="l">
              <a:lnSpc>
                <a:spcPts val="2608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FFB615"/>
                </a:solidFill>
                <a:latin typeface="ABeeZee Bold"/>
                <a:ea typeface="ABeeZee Bold"/>
                <a:cs typeface="ABeeZee Bold"/>
                <a:sym typeface="ABeeZee Bold"/>
              </a:rPr>
              <a:t>explore colour and how colours can be changed.</a:t>
            </a:r>
          </a:p>
          <a:p>
            <a:pPr marL="342900" indent="-342900" algn="l">
              <a:lnSpc>
                <a:spcPts val="2608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FFB615"/>
                </a:solidFill>
                <a:latin typeface="ABeeZee Bold"/>
                <a:ea typeface="ABeeZee Bold"/>
                <a:cs typeface="ABeeZee Bold"/>
                <a:sym typeface="ABeeZee Bold"/>
              </a:rPr>
              <a:t>experiment to create different textures.</a:t>
            </a:r>
            <a:endParaRPr lang="en-GB" sz="2000" u="sng" dirty="0">
              <a:solidFill>
                <a:srgbClr val="FFB615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 algn="l">
              <a:lnSpc>
                <a:spcPts val="2608"/>
              </a:lnSpc>
            </a:pPr>
            <a:endParaRPr lang="en-GB" sz="500" b="1" dirty="0">
              <a:solidFill>
                <a:srgbClr val="FFB615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 algn="l">
              <a:lnSpc>
                <a:spcPts val="2608"/>
              </a:lnSpc>
            </a:pPr>
            <a:r>
              <a:rPr lang="en-GB" sz="2000" b="1" dirty="0">
                <a:solidFill>
                  <a:srgbClr val="FFB615"/>
                </a:solidFill>
                <a:latin typeface="ABeeZee Bold"/>
                <a:ea typeface="ABeeZee Bold"/>
                <a:cs typeface="ABeeZee Bold"/>
                <a:sym typeface="ABeeZee Bold"/>
              </a:rPr>
              <a:t>Drawing</a:t>
            </a:r>
          </a:p>
          <a:p>
            <a:pPr marL="342900" indent="-342900" algn="l">
              <a:lnSpc>
                <a:spcPts val="2608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FFB615"/>
                </a:solidFill>
                <a:latin typeface="ABeeZee Bold"/>
                <a:ea typeface="ABeeZee Bold"/>
                <a:cs typeface="ABeeZee Bold"/>
                <a:sym typeface="ABeeZee Bold"/>
              </a:rPr>
              <a:t>create simple representations of events, people and objects.</a:t>
            </a:r>
          </a:p>
          <a:p>
            <a:pPr marL="342900" indent="-342900" algn="l">
              <a:lnSpc>
                <a:spcPts val="2608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FFB615"/>
                </a:solidFill>
                <a:latin typeface="ABeeZee Bold"/>
                <a:ea typeface="ABeeZee Bold"/>
                <a:cs typeface="ABeeZee Bold"/>
                <a:sym typeface="ABeeZee Bold"/>
              </a:rPr>
              <a:t>show control while using my </a:t>
            </a:r>
            <a:r>
              <a:rPr lang="en-GB" sz="2000" dirty="0" err="1">
                <a:solidFill>
                  <a:srgbClr val="FFB615"/>
                </a:solidFill>
                <a:latin typeface="ABeeZee Bold"/>
                <a:ea typeface="ABeeZee Bold"/>
                <a:cs typeface="ABeeZee Bold"/>
                <a:sym typeface="ABeeZee Bold"/>
              </a:rPr>
              <a:t>equipmentm</a:t>
            </a:r>
            <a:r>
              <a:rPr lang="en-GB" sz="2000" dirty="0">
                <a:solidFill>
                  <a:srgbClr val="FFB615"/>
                </a:solidFill>
                <a:latin typeface="ABeeZee Bold"/>
                <a:ea typeface="ABeeZee Bold"/>
                <a:cs typeface="ABeeZee Bold"/>
                <a:sym typeface="ABeeZee Bold"/>
              </a:rPr>
              <a:t>, resources and tools.</a:t>
            </a:r>
          </a:p>
          <a:p>
            <a:pPr marL="342900" indent="-342900" algn="l">
              <a:lnSpc>
                <a:spcPts val="2608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FFB615"/>
                </a:solidFill>
                <a:latin typeface="ABeeZee Bold"/>
                <a:ea typeface="ABeeZee Bold"/>
                <a:cs typeface="ABeeZee Bold"/>
                <a:sym typeface="ABeeZee Bold"/>
              </a:rPr>
              <a:t>choose particular colours to use for a purpose.</a:t>
            </a:r>
          </a:p>
          <a:p>
            <a:pPr marL="342900" indent="-342900" algn="l">
              <a:lnSpc>
                <a:spcPts val="2608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FFB615"/>
                </a:solidFill>
                <a:latin typeface="ABeeZee Bold"/>
                <a:ea typeface="ABeeZee Bold"/>
                <a:cs typeface="ABeeZee Bold"/>
                <a:sym typeface="ABeeZee Bold"/>
              </a:rPr>
              <a:t>select appropriate resources and adapt work where necessary.</a:t>
            </a:r>
          </a:p>
          <a:p>
            <a:pPr marL="342900" indent="-342900" algn="l">
              <a:lnSpc>
                <a:spcPts val="2608"/>
              </a:lnSpc>
              <a:buFont typeface="Arial" panose="020B0604020202020204" pitchFamily="34" charset="0"/>
              <a:buChar char="•"/>
            </a:pPr>
            <a:endParaRPr lang="en-GB" sz="1000" dirty="0">
              <a:solidFill>
                <a:srgbClr val="FFB615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 algn="l">
              <a:lnSpc>
                <a:spcPts val="2608"/>
              </a:lnSpc>
            </a:pPr>
            <a:r>
              <a:rPr lang="en-GB" sz="2000" b="1" dirty="0">
                <a:solidFill>
                  <a:srgbClr val="FFB615"/>
                </a:solidFill>
                <a:latin typeface="ABeeZee Bold"/>
                <a:ea typeface="ABeeZee Bold"/>
                <a:cs typeface="ABeeZee Bold"/>
                <a:sym typeface="ABeeZee Bold"/>
              </a:rPr>
              <a:t>Sculpture </a:t>
            </a:r>
          </a:p>
          <a:p>
            <a:pPr marL="342900" indent="-342900" algn="l">
              <a:lnSpc>
                <a:spcPts val="2608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FFB615"/>
                </a:solidFill>
                <a:latin typeface="ABeeZee Bold"/>
                <a:ea typeface="ABeeZee Bold"/>
                <a:cs typeface="ABeeZee Bold"/>
                <a:sym typeface="ABeeZee Bold"/>
              </a:rPr>
              <a:t>manipulate malleable materials (clay, dough, recycled materials) to create forms.</a:t>
            </a:r>
          </a:p>
          <a:p>
            <a:pPr marL="342900" indent="-342900" algn="l">
              <a:lnSpc>
                <a:spcPts val="2608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FFB615"/>
                </a:solidFill>
                <a:latin typeface="ABeeZee Bold"/>
                <a:ea typeface="ABeeZee Bold"/>
                <a:cs typeface="ABeeZee Bold"/>
                <a:sym typeface="ABeeZee Bold"/>
              </a:rPr>
              <a:t>build simple structures using blocks or loose parts; </a:t>
            </a:r>
          </a:p>
          <a:p>
            <a:pPr marL="342900" indent="-342900" algn="l">
              <a:lnSpc>
                <a:spcPts val="2608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FFB615"/>
                </a:solidFill>
                <a:latin typeface="ABeeZee Bold"/>
                <a:ea typeface="ABeeZee Bold"/>
                <a:cs typeface="ABeeZee Bold"/>
                <a:sym typeface="ABeeZee Bold"/>
              </a:rPr>
              <a:t>explore balance, size, height, shape.</a:t>
            </a:r>
          </a:p>
          <a:p>
            <a:pPr marL="342900" indent="-342900" algn="l">
              <a:lnSpc>
                <a:spcPts val="2608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FFB615"/>
                </a:solidFill>
                <a:latin typeface="ABeeZee Bold"/>
                <a:ea typeface="ABeeZee Bold"/>
                <a:cs typeface="ABeeZee Bold"/>
                <a:sym typeface="ABeeZee Bold"/>
              </a:rPr>
              <a:t>use imagination to construct small worlds, dens, and models. </a:t>
            </a:r>
          </a:p>
          <a:p>
            <a:pPr marL="342900" indent="-342900" algn="l">
              <a:lnSpc>
                <a:spcPts val="2608"/>
              </a:lnSpc>
              <a:buFont typeface="Arial" panose="020B0604020202020204" pitchFamily="34" charset="0"/>
              <a:buChar char="•"/>
            </a:pPr>
            <a:endParaRPr lang="en-GB" sz="900" dirty="0">
              <a:solidFill>
                <a:srgbClr val="FFB615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 algn="l">
              <a:lnSpc>
                <a:spcPts val="2608"/>
              </a:lnSpc>
            </a:pPr>
            <a:r>
              <a:rPr lang="en-GB" sz="2000" b="1" dirty="0">
                <a:solidFill>
                  <a:srgbClr val="FFB615"/>
                </a:solidFill>
                <a:latin typeface="ABeeZee Bold"/>
                <a:ea typeface="ABeeZee Bold"/>
                <a:cs typeface="ABeeZee Bold"/>
                <a:sym typeface="ABeeZee Bold"/>
              </a:rPr>
              <a:t>Printmaking, Collage &amp; Textiles</a:t>
            </a:r>
          </a:p>
          <a:p>
            <a:pPr marL="342900" indent="-342900" algn="l">
              <a:lnSpc>
                <a:spcPts val="2608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FFB615"/>
                </a:solidFill>
                <a:latin typeface="ABeeZee Bold"/>
                <a:ea typeface="ABeeZee Bold"/>
                <a:cs typeface="ABeeZee Bold"/>
                <a:sym typeface="ABeeZee Bold"/>
              </a:rPr>
              <a:t>explore textures and materials,</a:t>
            </a:r>
          </a:p>
          <a:p>
            <a:pPr marL="342900" indent="-342900" algn="l">
              <a:lnSpc>
                <a:spcPts val="2608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FFB615"/>
                </a:solidFill>
                <a:latin typeface="ABeeZee Bold"/>
                <a:ea typeface="ABeeZee Bold"/>
                <a:cs typeface="ABeeZee Bold"/>
                <a:sym typeface="ABeeZee Bold"/>
              </a:rPr>
              <a:t>combining paper, card, fabrics, natural items, and found objects.</a:t>
            </a:r>
          </a:p>
          <a:p>
            <a:pPr marL="342900" indent="-342900" algn="l">
              <a:lnSpc>
                <a:spcPts val="2608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FFB615"/>
                </a:solidFill>
                <a:latin typeface="ABeeZee Bold"/>
                <a:ea typeface="ABeeZee Bold"/>
                <a:cs typeface="ABeeZee Bold"/>
                <a:sym typeface="ABeeZee Bold"/>
              </a:rPr>
              <a:t>make simple prints using hands, objects, stamps or textured surfaces.</a:t>
            </a:r>
          </a:p>
          <a:p>
            <a:pPr marL="342900" indent="-342900" algn="l">
              <a:lnSpc>
                <a:spcPts val="2608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FFB615"/>
                </a:solidFill>
                <a:latin typeface="ABeeZee Bold"/>
                <a:ea typeface="ABeeZee Bold"/>
                <a:cs typeface="ABeeZee Bold"/>
                <a:sym typeface="ABeeZee Bold"/>
              </a:rPr>
              <a:t>develop early cutting, tearing, sticking, threading and weaving skills.</a:t>
            </a:r>
          </a:p>
          <a:p>
            <a:pPr marL="342900" indent="-342900" algn="l">
              <a:lnSpc>
                <a:spcPts val="2608"/>
              </a:lnSpc>
              <a:buFont typeface="Arial" panose="020B0604020202020204" pitchFamily="34" charset="0"/>
              <a:buChar char="•"/>
            </a:pPr>
            <a:endParaRPr lang="en-GB" sz="2000" dirty="0">
              <a:solidFill>
                <a:srgbClr val="FFB615"/>
              </a:solidFill>
              <a:latin typeface="ABeeZee Bold"/>
              <a:ea typeface="ABeeZee Bold"/>
              <a:cs typeface="ABeeZee Bold"/>
              <a:sym typeface="ABeeZee Bold"/>
            </a:endParaRPr>
          </a:p>
        </p:txBody>
      </p:sp>
      <p:sp>
        <p:nvSpPr>
          <p:cNvPr id="34" name="TextBox 34"/>
          <p:cNvSpPr txBox="1"/>
          <p:nvPr/>
        </p:nvSpPr>
        <p:spPr>
          <a:xfrm>
            <a:off x="8165973" y="23295202"/>
            <a:ext cx="5187797" cy="400109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2625"/>
              </a:lnSpc>
            </a:pPr>
            <a:r>
              <a:rPr lang="en-GB" sz="2400" b="1" dirty="0">
                <a:solidFill>
                  <a:srgbClr val="FF2315"/>
                </a:solidFill>
                <a:latin typeface="ABeeZee Bold"/>
                <a:ea typeface="ABeeZee Bold"/>
                <a:cs typeface="ABeeZee Bold"/>
                <a:sym typeface="ABeeZee Bold"/>
              </a:rPr>
              <a:t>Evaluating &amp; Language of Art </a:t>
            </a:r>
          </a:p>
          <a:p>
            <a:pPr marL="342900" indent="-342900" algn="l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FF2315"/>
                </a:solidFill>
                <a:latin typeface="ABeeZee Bold"/>
                <a:ea typeface="ABeeZee Bold"/>
                <a:cs typeface="ABeeZee Bold"/>
                <a:sym typeface="ABeeZee Bold"/>
              </a:rPr>
              <a:t>I talk about what they have made using words for colour, line, texture, shape, form; say what they like. </a:t>
            </a:r>
          </a:p>
          <a:p>
            <a:pPr algn="l">
              <a:lnSpc>
                <a:spcPts val="2625"/>
              </a:lnSpc>
            </a:pPr>
            <a:endParaRPr lang="en-GB" sz="2400" dirty="0">
              <a:solidFill>
                <a:srgbClr val="FF2315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 algn="l">
              <a:lnSpc>
                <a:spcPts val="2625"/>
              </a:lnSpc>
            </a:pPr>
            <a:r>
              <a:rPr lang="en-GB" sz="2400" b="1" dirty="0">
                <a:solidFill>
                  <a:srgbClr val="FF2315"/>
                </a:solidFill>
                <a:latin typeface="ABeeZee Bold"/>
                <a:ea typeface="ABeeZee Bold"/>
                <a:cs typeface="ABeeZee Bold"/>
                <a:sym typeface="ABeeZee Bold"/>
              </a:rPr>
              <a:t>Artists &amp; Cultural Context </a:t>
            </a:r>
          </a:p>
          <a:p>
            <a:pPr marL="342900" indent="-342900" algn="l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FF2315"/>
                </a:solidFill>
                <a:latin typeface="ABeeZee Bold"/>
                <a:ea typeface="ABeeZee Bold"/>
                <a:cs typeface="ABeeZee Bold"/>
                <a:sym typeface="ABeeZee Bold"/>
              </a:rPr>
              <a:t>I compare a range of artists/craft makers/designers and identify simple similarities and differences; </a:t>
            </a:r>
          </a:p>
          <a:p>
            <a:pPr marL="342900" indent="-342900" algn="l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FF2315"/>
                </a:solidFill>
                <a:latin typeface="ABeeZee Bold"/>
                <a:ea typeface="ABeeZee Bold"/>
                <a:cs typeface="ABeeZee Bold"/>
                <a:sym typeface="ABeeZee Bold"/>
              </a:rPr>
              <a:t>I link ideas to my own work. </a:t>
            </a:r>
            <a:endParaRPr lang="en-US" sz="2400" dirty="0">
              <a:solidFill>
                <a:srgbClr val="FF2315"/>
              </a:solidFill>
              <a:latin typeface="ABeeZee Bold"/>
              <a:ea typeface="ABeeZee Bold"/>
              <a:cs typeface="ABeeZee Bold"/>
              <a:sym typeface="ABeeZee Bold"/>
            </a:endParaRPr>
          </a:p>
        </p:txBody>
      </p:sp>
      <p:sp>
        <p:nvSpPr>
          <p:cNvPr id="35" name="TextBox 35"/>
          <p:cNvSpPr txBox="1"/>
          <p:nvPr/>
        </p:nvSpPr>
        <p:spPr>
          <a:xfrm>
            <a:off x="7857639" y="4614674"/>
            <a:ext cx="5804466" cy="1100301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2625"/>
              </a:lnSpc>
            </a:pPr>
            <a:r>
              <a:rPr lang="en-GB" sz="2400" dirty="0">
                <a:solidFill>
                  <a:srgbClr val="FF2315"/>
                </a:solidFill>
                <a:latin typeface="ABeeZee Bold"/>
                <a:ea typeface="ABeeZee Bold"/>
                <a:cs typeface="ABeeZee Bold"/>
                <a:sym typeface="ABeeZee Bold"/>
              </a:rPr>
              <a:t>I can:</a:t>
            </a:r>
          </a:p>
          <a:p>
            <a:pPr>
              <a:lnSpc>
                <a:spcPts val="2625"/>
              </a:lnSpc>
            </a:pPr>
            <a:endParaRPr lang="en-GB" sz="2400" dirty="0">
              <a:solidFill>
                <a:srgbClr val="FF2315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 algn="l">
              <a:lnSpc>
                <a:spcPts val="2625"/>
              </a:lnSpc>
            </a:pPr>
            <a:r>
              <a:rPr lang="en-GB" sz="2400" b="1" dirty="0">
                <a:solidFill>
                  <a:srgbClr val="FF2315"/>
                </a:solidFill>
                <a:latin typeface="ABeeZee Bold"/>
                <a:ea typeface="ABeeZee Bold"/>
                <a:cs typeface="ABeeZee Bold"/>
                <a:sym typeface="ABeeZee Bold"/>
              </a:rPr>
              <a:t>Painting</a:t>
            </a:r>
          </a:p>
          <a:p>
            <a:pPr marL="342900" indent="-342900" algn="l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FF2315"/>
                </a:solidFill>
                <a:latin typeface="ABeeZee Bold"/>
                <a:ea typeface="ABeeZee Bold"/>
                <a:cs typeface="ABeeZee Bold"/>
                <a:sym typeface="ABeeZee Bold"/>
              </a:rPr>
              <a:t>show how people feel in paintings.</a:t>
            </a:r>
          </a:p>
          <a:p>
            <a:pPr marL="342900" indent="-342900" algn="l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FF2315"/>
                </a:solidFill>
                <a:latin typeface="ABeeZee Bold"/>
                <a:ea typeface="ABeeZee Bold"/>
                <a:cs typeface="ABeeZee Bold"/>
                <a:sym typeface="ABeeZee Bold"/>
              </a:rPr>
              <a:t>name primary and secondary colours.</a:t>
            </a:r>
          </a:p>
          <a:p>
            <a:pPr marL="342900" indent="-342900" algn="l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FF2315"/>
                </a:solidFill>
                <a:latin typeface="ABeeZee Bold"/>
                <a:ea typeface="ABeeZee Bold"/>
                <a:cs typeface="ABeeZee Bold"/>
                <a:sym typeface="ABeeZee Bold"/>
              </a:rPr>
              <a:t>tell the effect painting on different surfaces has.</a:t>
            </a:r>
          </a:p>
          <a:p>
            <a:pPr marL="342900" indent="-342900" algn="l">
              <a:lnSpc>
                <a:spcPts val="2625"/>
              </a:lnSpc>
              <a:buFont typeface="Arial" panose="020B0604020202020204" pitchFamily="34" charset="0"/>
              <a:buChar char="•"/>
            </a:pPr>
            <a:endParaRPr lang="en-GB" sz="2400" dirty="0">
              <a:solidFill>
                <a:srgbClr val="FF2315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 algn="l">
              <a:lnSpc>
                <a:spcPts val="2625"/>
              </a:lnSpc>
            </a:pPr>
            <a:r>
              <a:rPr lang="en-GB" sz="2400" b="1" dirty="0">
                <a:solidFill>
                  <a:srgbClr val="FF2315"/>
                </a:solidFill>
                <a:latin typeface="ABeeZee Bold"/>
                <a:ea typeface="ABeeZee Bold"/>
                <a:cs typeface="ABeeZee Bold"/>
                <a:sym typeface="ABeeZee Bold"/>
              </a:rPr>
              <a:t>Drawing</a:t>
            </a:r>
          </a:p>
          <a:p>
            <a:pPr marL="342900" indent="-342900" algn="l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FF2315"/>
                </a:solidFill>
                <a:latin typeface="ABeeZee Bold"/>
                <a:ea typeface="ABeeZee Bold"/>
                <a:cs typeface="ABeeZee Bold"/>
                <a:sym typeface="ABeeZee Bold"/>
              </a:rPr>
              <a:t>invent new lines and create patterns textures.</a:t>
            </a:r>
          </a:p>
          <a:p>
            <a:pPr marL="342900" indent="-342900" algn="l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FF2315"/>
                </a:solidFill>
                <a:latin typeface="ABeeZee Bold"/>
                <a:ea typeface="ABeeZee Bold"/>
                <a:cs typeface="ABeeZee Bold"/>
                <a:sym typeface="ABeeZee Bold"/>
              </a:rPr>
              <a:t>Investigate tone by drawing light/dark</a:t>
            </a:r>
          </a:p>
          <a:p>
            <a:pPr algn="l">
              <a:lnSpc>
                <a:spcPts val="2625"/>
              </a:lnSpc>
            </a:pPr>
            <a:r>
              <a:rPr lang="en-GB" sz="2400" dirty="0">
                <a:solidFill>
                  <a:srgbClr val="FF2315"/>
                </a:solidFill>
                <a:latin typeface="ABeeZee Bold"/>
                <a:ea typeface="ABeeZee Bold"/>
                <a:cs typeface="ABeeZee Bold"/>
                <a:sym typeface="ABeeZee Bold"/>
              </a:rPr>
              <a:t>lines, patterns and shapes.</a:t>
            </a:r>
          </a:p>
          <a:p>
            <a:pPr algn="l">
              <a:lnSpc>
                <a:spcPts val="2625"/>
              </a:lnSpc>
            </a:pPr>
            <a:endParaRPr lang="en-GB" sz="2400" dirty="0">
              <a:solidFill>
                <a:srgbClr val="FF2315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 algn="l">
              <a:lnSpc>
                <a:spcPts val="2625"/>
              </a:lnSpc>
            </a:pPr>
            <a:r>
              <a:rPr lang="en-GB" sz="2400" b="1" dirty="0">
                <a:solidFill>
                  <a:srgbClr val="FF2315"/>
                </a:solidFill>
                <a:latin typeface="ABeeZee Bold"/>
                <a:ea typeface="ABeeZee Bold"/>
                <a:cs typeface="ABeeZee Bold"/>
                <a:sym typeface="ABeeZee Bold"/>
              </a:rPr>
              <a:t>Sculpture </a:t>
            </a:r>
          </a:p>
          <a:p>
            <a:pPr marL="342900" indent="-342900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FF2315"/>
                </a:solidFill>
                <a:latin typeface="ABeeZee Bold"/>
                <a:ea typeface="ABeeZee Bold"/>
                <a:cs typeface="ABeeZee Bold"/>
                <a:sym typeface="ABeeZee Bold"/>
              </a:rPr>
              <a:t>manipulate malleable media (clay/playdough); roll, coil, pinch to create simple forms exploring form and space.</a:t>
            </a:r>
          </a:p>
          <a:p>
            <a:pPr algn="l">
              <a:lnSpc>
                <a:spcPts val="2625"/>
              </a:lnSpc>
            </a:pPr>
            <a:endParaRPr lang="en-GB" sz="2400" dirty="0">
              <a:solidFill>
                <a:srgbClr val="FF2315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 algn="l">
              <a:lnSpc>
                <a:spcPts val="2625"/>
              </a:lnSpc>
            </a:pPr>
            <a:r>
              <a:rPr lang="en-GB" sz="2400" b="1" dirty="0">
                <a:solidFill>
                  <a:srgbClr val="FF2315"/>
                </a:solidFill>
                <a:latin typeface="ABeeZee Bold"/>
                <a:ea typeface="ABeeZee Bold"/>
                <a:cs typeface="ABeeZee Bold"/>
                <a:sym typeface="ABeeZee Bold"/>
              </a:rPr>
              <a:t>Printmaking / Collage / Textiles </a:t>
            </a:r>
          </a:p>
          <a:p>
            <a:pPr marL="342900" indent="-342900" algn="l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FF2315"/>
                </a:solidFill>
                <a:latin typeface="ABeeZee Bold"/>
                <a:ea typeface="ABeeZee Bold"/>
                <a:cs typeface="ABeeZee Bold"/>
                <a:sym typeface="ABeeZee Bold"/>
              </a:rPr>
              <a:t>Make simple prints (press/found objects); tear/cut and arrange paper for collage experiment with textures and simple weaving or thread</a:t>
            </a:r>
          </a:p>
          <a:p>
            <a:pPr marL="342900" indent="-342900" algn="l">
              <a:lnSpc>
                <a:spcPts val="2625"/>
              </a:lnSpc>
              <a:buFont typeface="Arial" panose="020B0604020202020204" pitchFamily="34" charset="0"/>
              <a:buChar char="•"/>
            </a:pPr>
            <a:endParaRPr lang="en-GB" sz="2400" dirty="0">
              <a:solidFill>
                <a:srgbClr val="FF2315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 algn="l">
              <a:lnSpc>
                <a:spcPts val="2625"/>
              </a:lnSpc>
            </a:pPr>
            <a:r>
              <a:rPr lang="en-GB" sz="2400" b="1" dirty="0">
                <a:solidFill>
                  <a:srgbClr val="FF2315"/>
                </a:solidFill>
                <a:latin typeface="ABeeZee Bold"/>
                <a:ea typeface="ABeeZee Bold"/>
                <a:cs typeface="ABeeZee Bold"/>
                <a:sym typeface="ABeeZee Bold"/>
              </a:rPr>
              <a:t>Sketchbooks </a:t>
            </a:r>
          </a:p>
          <a:p>
            <a:pPr marL="342900" indent="-342900" algn="l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FF2315"/>
                </a:solidFill>
                <a:latin typeface="ABeeZee Bold"/>
                <a:ea typeface="ABeeZee Bold"/>
                <a:cs typeface="ABeeZee Bold"/>
                <a:sym typeface="ABeeZee Bold"/>
              </a:rPr>
              <a:t>Collect marks, colours and materials to support making</a:t>
            </a:r>
          </a:p>
          <a:p>
            <a:pPr algn="l">
              <a:lnSpc>
                <a:spcPts val="2625"/>
              </a:lnSpc>
            </a:pPr>
            <a:endParaRPr lang="en-GB" sz="2400" dirty="0">
              <a:solidFill>
                <a:srgbClr val="FF2315"/>
              </a:solidFill>
              <a:latin typeface="ABeeZee Bold"/>
              <a:ea typeface="ABeeZee Bold"/>
              <a:cs typeface="ABeeZee Bold"/>
              <a:sym typeface="ABeeZee Bold"/>
            </a:endParaRPr>
          </a:p>
        </p:txBody>
      </p:sp>
      <p:sp>
        <p:nvSpPr>
          <p:cNvPr id="36" name="TextBox 36"/>
          <p:cNvSpPr txBox="1"/>
          <p:nvPr/>
        </p:nvSpPr>
        <p:spPr>
          <a:xfrm>
            <a:off x="15006122" y="3240507"/>
            <a:ext cx="6354067" cy="1300356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2627"/>
              </a:lnSpc>
            </a:pPr>
            <a:r>
              <a:rPr lang="en-US" sz="2400" dirty="0">
                <a:solidFill>
                  <a:srgbClr val="316602"/>
                </a:solidFill>
                <a:latin typeface="ABeeZee Bold"/>
                <a:ea typeface="ABeeZee Bold"/>
                <a:cs typeface="ABeeZee Bold"/>
                <a:sym typeface="ABeeZee Bold"/>
              </a:rPr>
              <a:t>I can:</a:t>
            </a:r>
          </a:p>
          <a:p>
            <a:pPr>
              <a:lnSpc>
                <a:spcPts val="2627"/>
              </a:lnSpc>
            </a:pPr>
            <a:endParaRPr lang="en-US" sz="2400" dirty="0">
              <a:solidFill>
                <a:srgbClr val="316602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 algn="l">
              <a:lnSpc>
                <a:spcPts val="2627"/>
              </a:lnSpc>
            </a:pPr>
            <a:r>
              <a:rPr lang="en-US" sz="2400" b="1" dirty="0">
                <a:solidFill>
                  <a:srgbClr val="316602"/>
                </a:solidFill>
                <a:latin typeface="ABeeZee Bold"/>
                <a:ea typeface="ABeeZee Bold"/>
                <a:cs typeface="ABeeZee Bold"/>
                <a:sym typeface="ABeeZee Bold"/>
              </a:rPr>
              <a:t>Painting</a:t>
            </a:r>
          </a:p>
          <a:p>
            <a:pPr marL="342900" indent="-342900" algn="l">
              <a:lnSpc>
                <a:spcPts val="2627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316602"/>
                </a:solidFill>
                <a:latin typeface="ABeeZee Bold"/>
                <a:ea typeface="ABeeZee Bold"/>
                <a:cs typeface="ABeeZee Bold"/>
                <a:sym typeface="ABeeZee Bold"/>
              </a:rPr>
              <a:t>experiment with tools and techniques</a:t>
            </a:r>
          </a:p>
          <a:p>
            <a:pPr marL="342900" indent="-342900">
              <a:lnSpc>
                <a:spcPts val="2627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316602"/>
                </a:solidFill>
                <a:latin typeface="ABeeZee Bold"/>
                <a:ea typeface="ABeeZee Bold"/>
                <a:cs typeface="ABeeZee Bold"/>
                <a:sym typeface="ABeeZee Bold"/>
              </a:rPr>
              <a:t>make secondary colours. </a:t>
            </a:r>
          </a:p>
          <a:p>
            <a:pPr marL="342900" indent="-342900" algn="l">
              <a:lnSpc>
                <a:spcPts val="2627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316602"/>
                </a:solidFill>
                <a:latin typeface="ABeeZee Bold"/>
                <a:ea typeface="ABeeZee Bold"/>
                <a:cs typeface="ABeeZee Bold"/>
                <a:sym typeface="ABeeZee Bold"/>
              </a:rPr>
              <a:t>create tints and tones</a:t>
            </a:r>
          </a:p>
          <a:p>
            <a:pPr marL="342900" indent="-342900" algn="l">
              <a:lnSpc>
                <a:spcPts val="2627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316602"/>
                </a:solidFill>
                <a:latin typeface="ABeeZee Bold"/>
                <a:ea typeface="ABeeZee Bold"/>
                <a:cs typeface="ABeeZee Bold"/>
                <a:sym typeface="ABeeZee Bold"/>
              </a:rPr>
              <a:t>apply paint with different tools (brushes/sponges); </a:t>
            </a:r>
          </a:p>
          <a:p>
            <a:pPr marL="342900" indent="-342900">
              <a:lnSpc>
                <a:spcPts val="2627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316602"/>
                </a:solidFill>
                <a:latin typeface="ABeeZee Bold"/>
                <a:ea typeface="ABeeZee Bold"/>
                <a:cs typeface="ABeeZee Bold"/>
                <a:sym typeface="ABeeZee Bold"/>
              </a:rPr>
              <a:t>explore colour and pattern to share ideas and feelings. </a:t>
            </a:r>
          </a:p>
          <a:p>
            <a:pPr marL="342900" indent="-342900" algn="l">
              <a:lnSpc>
                <a:spcPts val="2627"/>
              </a:lnSpc>
              <a:buFont typeface="Arial" panose="020B0604020202020204" pitchFamily="34" charset="0"/>
              <a:buChar char="•"/>
            </a:pPr>
            <a:endParaRPr lang="en-GB" sz="2400" b="1" dirty="0">
              <a:solidFill>
                <a:srgbClr val="316602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 algn="l">
              <a:lnSpc>
                <a:spcPts val="2627"/>
              </a:lnSpc>
            </a:pPr>
            <a:r>
              <a:rPr lang="en-GB" sz="2400" b="1" dirty="0">
                <a:solidFill>
                  <a:srgbClr val="316602"/>
                </a:solidFill>
                <a:latin typeface="ABeeZee Bold"/>
                <a:ea typeface="ABeeZee Bold"/>
                <a:cs typeface="ABeeZee Bold"/>
                <a:sym typeface="ABeeZee Bold"/>
              </a:rPr>
              <a:t>Drawing </a:t>
            </a:r>
          </a:p>
          <a:p>
            <a:pPr marL="342900" indent="-342900" algn="l">
              <a:lnSpc>
                <a:spcPts val="2627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316602"/>
                </a:solidFill>
                <a:latin typeface="ABeeZee Bold"/>
                <a:ea typeface="ABeeZee Bold"/>
                <a:cs typeface="ABeeZee Bold"/>
                <a:sym typeface="ABeeZee Bold"/>
              </a:rPr>
              <a:t>hold and control a range of dry media (graphite, wax, crayon); </a:t>
            </a:r>
          </a:p>
          <a:p>
            <a:pPr marL="342900" indent="-342900" algn="l">
              <a:lnSpc>
                <a:spcPts val="2627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316602"/>
                </a:solidFill>
                <a:latin typeface="ABeeZee Bold"/>
                <a:ea typeface="ABeeZee Bold"/>
                <a:cs typeface="ABeeZee Bold"/>
                <a:sym typeface="ABeeZee Bold"/>
              </a:rPr>
              <a:t>explore line and shape from observation and imagination; </a:t>
            </a:r>
          </a:p>
          <a:p>
            <a:pPr marL="342900" indent="-342900" algn="l">
              <a:lnSpc>
                <a:spcPts val="2627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316602"/>
                </a:solidFill>
                <a:latin typeface="ABeeZee Bold"/>
                <a:ea typeface="ABeeZee Bold"/>
                <a:cs typeface="ABeeZee Bold"/>
                <a:sym typeface="ABeeZee Bold"/>
              </a:rPr>
              <a:t>create simple mark‑making to represent ideas/experiences.</a:t>
            </a:r>
          </a:p>
          <a:p>
            <a:pPr algn="l">
              <a:lnSpc>
                <a:spcPts val="2627"/>
              </a:lnSpc>
            </a:pPr>
            <a:endParaRPr lang="en-GB" sz="2400" dirty="0">
              <a:solidFill>
                <a:srgbClr val="316602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 algn="l">
              <a:lnSpc>
                <a:spcPts val="2627"/>
              </a:lnSpc>
            </a:pPr>
            <a:r>
              <a:rPr lang="en-GB" sz="2400" b="1" dirty="0">
                <a:solidFill>
                  <a:srgbClr val="316602"/>
                </a:solidFill>
                <a:latin typeface="ABeeZee Bold"/>
                <a:ea typeface="ABeeZee Bold"/>
                <a:cs typeface="ABeeZee Bold"/>
                <a:sym typeface="ABeeZee Bold"/>
              </a:rPr>
              <a:t>Sculpture </a:t>
            </a:r>
          </a:p>
          <a:p>
            <a:pPr marL="342900" indent="-342900" algn="l">
              <a:lnSpc>
                <a:spcPts val="2627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316602"/>
                </a:solidFill>
                <a:latin typeface="ABeeZee Bold"/>
                <a:ea typeface="ABeeZee Bold"/>
                <a:cs typeface="ABeeZee Bold"/>
                <a:sym typeface="ABeeZee Bold"/>
              </a:rPr>
              <a:t>Join pieces (score/slip with support, simple attachments)</a:t>
            </a:r>
          </a:p>
          <a:p>
            <a:pPr marL="342900" indent="-342900" algn="l">
              <a:lnSpc>
                <a:spcPts val="2627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316602"/>
                </a:solidFill>
                <a:latin typeface="ABeeZee Bold"/>
                <a:ea typeface="ABeeZee Bold"/>
                <a:cs typeface="ABeeZee Bold"/>
                <a:sym typeface="ABeeZee Bold"/>
              </a:rPr>
              <a:t>compose free‑standing forms. </a:t>
            </a:r>
          </a:p>
          <a:p>
            <a:pPr algn="l">
              <a:lnSpc>
                <a:spcPts val="2627"/>
              </a:lnSpc>
            </a:pPr>
            <a:endParaRPr lang="en-GB" sz="2400" dirty="0">
              <a:solidFill>
                <a:srgbClr val="316602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 algn="l">
              <a:lnSpc>
                <a:spcPts val="2627"/>
              </a:lnSpc>
            </a:pPr>
            <a:r>
              <a:rPr lang="en-GB" sz="2400" b="1" dirty="0">
                <a:solidFill>
                  <a:srgbClr val="316602"/>
                </a:solidFill>
                <a:latin typeface="ABeeZee Bold"/>
                <a:ea typeface="ABeeZee Bold"/>
                <a:cs typeface="ABeeZee Bold"/>
                <a:sym typeface="ABeeZee Bold"/>
              </a:rPr>
              <a:t>Printmaking / Collage / Textiles </a:t>
            </a:r>
          </a:p>
          <a:p>
            <a:pPr marL="342900" indent="-342900" algn="l">
              <a:lnSpc>
                <a:spcPts val="2627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316602"/>
                </a:solidFill>
                <a:latin typeface="ABeeZee Bold"/>
                <a:ea typeface="ABeeZee Bold"/>
                <a:cs typeface="ABeeZee Bold"/>
                <a:sym typeface="ABeeZee Bold"/>
              </a:rPr>
              <a:t>Create repeating prints; </a:t>
            </a:r>
          </a:p>
          <a:p>
            <a:pPr marL="342900" indent="-342900" algn="l">
              <a:lnSpc>
                <a:spcPts val="2627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316602"/>
                </a:solidFill>
                <a:latin typeface="ABeeZee Bold"/>
                <a:ea typeface="ABeeZee Bold"/>
                <a:cs typeface="ABeeZee Bold"/>
                <a:sym typeface="ABeeZee Bold"/>
              </a:rPr>
              <a:t>select/arrange papers and fabrics intentionally simple stitching or sticking to combine materials</a:t>
            </a:r>
          </a:p>
          <a:p>
            <a:pPr algn="l">
              <a:lnSpc>
                <a:spcPts val="2627"/>
              </a:lnSpc>
            </a:pPr>
            <a:endParaRPr lang="en-GB" sz="2400" dirty="0">
              <a:solidFill>
                <a:srgbClr val="316602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 algn="l">
              <a:lnSpc>
                <a:spcPts val="2627"/>
              </a:lnSpc>
            </a:pPr>
            <a:r>
              <a:rPr lang="en-GB" sz="2400" b="1" dirty="0">
                <a:solidFill>
                  <a:srgbClr val="316602"/>
                </a:solidFill>
                <a:latin typeface="ABeeZee Bold"/>
                <a:ea typeface="ABeeZee Bold"/>
                <a:cs typeface="ABeeZee Bold"/>
                <a:sym typeface="ABeeZee Bold"/>
              </a:rPr>
              <a:t>Sketchbooks </a:t>
            </a:r>
          </a:p>
          <a:p>
            <a:pPr marL="342900" indent="-342900" algn="l">
              <a:lnSpc>
                <a:spcPts val="2627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316602"/>
                </a:solidFill>
                <a:latin typeface="ABeeZee Bold"/>
                <a:ea typeface="ABeeZee Bold"/>
                <a:cs typeface="ABeeZee Bold"/>
                <a:sym typeface="ABeeZee Bold"/>
              </a:rPr>
              <a:t>record experimentations with line/colour/texture to plan a final piece</a:t>
            </a:r>
          </a:p>
          <a:p>
            <a:pPr marL="342900" indent="-342900" algn="l">
              <a:lnSpc>
                <a:spcPts val="2627"/>
              </a:lnSpc>
              <a:buFont typeface="Arial" panose="020B0604020202020204" pitchFamily="34" charset="0"/>
              <a:buChar char="•"/>
            </a:pPr>
            <a:endParaRPr lang="en-GB" sz="2400" dirty="0">
              <a:solidFill>
                <a:srgbClr val="316602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 marL="342900" indent="-342900" algn="l">
              <a:lnSpc>
                <a:spcPts val="2627"/>
              </a:lnSpc>
              <a:buFont typeface="Arial" panose="020B0604020202020204" pitchFamily="34" charset="0"/>
              <a:buChar char="•"/>
            </a:pPr>
            <a:endParaRPr lang="en-GB" sz="2400" dirty="0">
              <a:solidFill>
                <a:srgbClr val="316602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 marL="342900" indent="-342900" algn="l">
              <a:lnSpc>
                <a:spcPts val="2627"/>
              </a:lnSpc>
              <a:buFont typeface="Arial" panose="020B0604020202020204" pitchFamily="34" charset="0"/>
              <a:buChar char="•"/>
            </a:pPr>
            <a:endParaRPr lang="en-GB" sz="2400" dirty="0">
              <a:solidFill>
                <a:srgbClr val="316602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 marL="342900" indent="-342900" algn="l">
              <a:lnSpc>
                <a:spcPts val="2627"/>
              </a:lnSpc>
              <a:buFont typeface="Arial" panose="020B0604020202020204" pitchFamily="34" charset="0"/>
              <a:buChar char="•"/>
            </a:pPr>
            <a:endParaRPr lang="en-GB" sz="2400" dirty="0">
              <a:solidFill>
                <a:srgbClr val="316602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 marL="342900" indent="-342900" algn="l">
              <a:lnSpc>
                <a:spcPts val="2627"/>
              </a:lnSpc>
              <a:buFont typeface="Arial" panose="020B0604020202020204" pitchFamily="34" charset="0"/>
              <a:buChar char="•"/>
            </a:pPr>
            <a:endParaRPr lang="en-GB" sz="2400" dirty="0">
              <a:solidFill>
                <a:srgbClr val="316602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 algn="l">
              <a:lnSpc>
                <a:spcPts val="2627"/>
              </a:lnSpc>
            </a:pPr>
            <a:endParaRPr lang="en-GB" sz="2400" dirty="0">
              <a:solidFill>
                <a:srgbClr val="316602"/>
              </a:solidFill>
              <a:latin typeface="ABeeZee Bold"/>
              <a:ea typeface="ABeeZee Bold"/>
              <a:cs typeface="ABeeZee Bold"/>
              <a:sym typeface="ABeeZee Bold"/>
            </a:endParaRPr>
          </a:p>
        </p:txBody>
      </p:sp>
      <p:sp>
        <p:nvSpPr>
          <p:cNvPr id="37" name="TextBox 37"/>
          <p:cNvSpPr txBox="1"/>
          <p:nvPr/>
        </p:nvSpPr>
        <p:spPr>
          <a:xfrm>
            <a:off x="16165421" y="22186280"/>
            <a:ext cx="4761427" cy="466794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2625"/>
              </a:lnSpc>
            </a:pPr>
            <a:r>
              <a:rPr lang="en-GB" sz="2400" b="1" dirty="0">
                <a:solidFill>
                  <a:srgbClr val="316602"/>
                </a:solidFill>
                <a:latin typeface="ABeeZee Bold"/>
                <a:ea typeface="ABeeZee Bold"/>
                <a:cs typeface="ABeeZee Bold"/>
                <a:sym typeface="ABeeZee Bold"/>
              </a:rPr>
              <a:t>Evaluating &amp; Language of Art </a:t>
            </a:r>
          </a:p>
          <a:p>
            <a:pPr marL="342900" indent="-342900" algn="l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316602"/>
                </a:solidFill>
                <a:latin typeface="ABeeZee Bold"/>
                <a:ea typeface="ABeeZee Bold"/>
                <a:cs typeface="ABeeZee Bold"/>
                <a:sym typeface="ABeeZee Bold"/>
              </a:rPr>
              <a:t>I talk about what I have made using words for colour, line, texture, shape, form</a:t>
            </a:r>
          </a:p>
          <a:p>
            <a:pPr marL="342900" indent="-342900" algn="l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316602"/>
                </a:solidFill>
                <a:latin typeface="ABeeZee Bold"/>
                <a:ea typeface="ABeeZee Bold"/>
                <a:cs typeface="ABeeZee Bold"/>
                <a:sym typeface="ABeeZee Bold"/>
              </a:rPr>
              <a:t>I am able to say what they like/ dislike. </a:t>
            </a:r>
          </a:p>
          <a:p>
            <a:pPr algn="l">
              <a:lnSpc>
                <a:spcPts val="2625"/>
              </a:lnSpc>
            </a:pPr>
            <a:endParaRPr lang="en-GB" sz="2400" dirty="0">
              <a:solidFill>
                <a:srgbClr val="316602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 algn="l">
              <a:lnSpc>
                <a:spcPts val="2625"/>
              </a:lnSpc>
            </a:pPr>
            <a:endParaRPr lang="en-GB" sz="2400" dirty="0">
              <a:solidFill>
                <a:srgbClr val="316602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 algn="l">
              <a:lnSpc>
                <a:spcPts val="2625"/>
              </a:lnSpc>
            </a:pPr>
            <a:r>
              <a:rPr lang="en-GB" sz="2400" b="1" dirty="0">
                <a:solidFill>
                  <a:srgbClr val="316602"/>
                </a:solidFill>
                <a:latin typeface="ABeeZee Bold"/>
                <a:ea typeface="ABeeZee Bold"/>
                <a:cs typeface="ABeeZee Bold"/>
                <a:sym typeface="ABeeZee Bold"/>
              </a:rPr>
              <a:t>Artists &amp; Cultural Context </a:t>
            </a:r>
          </a:p>
          <a:p>
            <a:pPr marL="342900" indent="-342900" algn="l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316602"/>
                </a:solidFill>
                <a:latin typeface="ABeeZee Bold"/>
                <a:ea typeface="ABeeZee Bold"/>
                <a:cs typeface="ABeeZee Bold"/>
                <a:sym typeface="ABeeZee Bold"/>
              </a:rPr>
              <a:t>I compare a range of artists/craft makers/designers </a:t>
            </a:r>
          </a:p>
          <a:p>
            <a:pPr marL="342900" indent="-342900" algn="l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316602"/>
                </a:solidFill>
                <a:latin typeface="ABeeZee Bold"/>
                <a:ea typeface="ABeeZee Bold"/>
                <a:cs typeface="ABeeZee Bold"/>
                <a:sym typeface="ABeeZee Bold"/>
              </a:rPr>
              <a:t>I identify simple similarities and differences</a:t>
            </a:r>
          </a:p>
          <a:p>
            <a:pPr marL="342900" indent="-342900" algn="l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316602"/>
                </a:solidFill>
                <a:latin typeface="ABeeZee Bold"/>
                <a:ea typeface="ABeeZee Bold"/>
                <a:cs typeface="ABeeZee Bold"/>
                <a:sym typeface="ABeeZee Bold"/>
              </a:rPr>
              <a:t>I link ideas to my own work.</a:t>
            </a:r>
            <a:endParaRPr lang="en-US" sz="2400" dirty="0">
              <a:solidFill>
                <a:srgbClr val="316602"/>
              </a:solidFill>
              <a:latin typeface="ABeeZee Bold"/>
              <a:ea typeface="ABeeZee Bold"/>
              <a:cs typeface="ABeeZee Bold"/>
              <a:sym typeface="ABeeZee Bold"/>
            </a:endParaRPr>
          </a:p>
        </p:txBody>
      </p:sp>
      <p:sp>
        <p:nvSpPr>
          <p:cNvPr id="38" name="TextBox 38"/>
          <p:cNvSpPr txBox="1"/>
          <p:nvPr/>
        </p:nvSpPr>
        <p:spPr>
          <a:xfrm>
            <a:off x="23863827" y="3055899"/>
            <a:ext cx="7818926" cy="1038745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2650"/>
              </a:lnSpc>
            </a:pPr>
            <a:r>
              <a:rPr lang="en-US" sz="2400" dirty="0">
                <a:solidFill>
                  <a:srgbClr val="0448AF"/>
                </a:solidFill>
                <a:latin typeface="ABeeZee Bold"/>
                <a:ea typeface="ABeeZee Bold"/>
                <a:cs typeface="ABeeZee Bold"/>
                <a:sym typeface="ABeeZee Bold"/>
              </a:rPr>
              <a:t>I can:</a:t>
            </a:r>
          </a:p>
          <a:p>
            <a:pPr>
              <a:lnSpc>
                <a:spcPts val="2650"/>
              </a:lnSpc>
            </a:pPr>
            <a:endParaRPr lang="en-US" sz="2400" dirty="0">
              <a:solidFill>
                <a:srgbClr val="0448AF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 algn="l">
              <a:lnSpc>
                <a:spcPts val="2650"/>
              </a:lnSpc>
            </a:pPr>
            <a:r>
              <a:rPr lang="en-US" sz="2400" b="1" dirty="0">
                <a:solidFill>
                  <a:srgbClr val="0448AF"/>
                </a:solidFill>
                <a:latin typeface="ABeeZee Bold"/>
                <a:ea typeface="ABeeZee Bold"/>
                <a:cs typeface="ABeeZee Bold"/>
                <a:sym typeface="ABeeZee Bold"/>
              </a:rPr>
              <a:t>Painting</a:t>
            </a:r>
          </a:p>
          <a:p>
            <a:pPr marL="342900" indent="-342900" algn="l">
              <a:lnSpc>
                <a:spcPts val="265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448AF"/>
                </a:solidFill>
                <a:latin typeface="ABeeZee Bold"/>
                <a:ea typeface="ABeeZee Bold"/>
                <a:cs typeface="ABeeZee Bold"/>
                <a:sym typeface="ABeeZee Bold"/>
              </a:rPr>
              <a:t>explore and apply tint, tone and shade in my painting </a:t>
            </a:r>
          </a:p>
          <a:p>
            <a:pPr marL="342900" indent="-342900" algn="l">
              <a:lnSpc>
                <a:spcPts val="265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448AF"/>
                </a:solidFill>
                <a:latin typeface="ABeeZee Bold"/>
                <a:ea typeface="ABeeZee Bold"/>
                <a:cs typeface="ABeeZee Bold"/>
                <a:sym typeface="ABeeZee Bold"/>
              </a:rPr>
              <a:t>learn how to create a background using a colourwash.</a:t>
            </a:r>
          </a:p>
          <a:p>
            <a:pPr marL="342900" indent="-342900" algn="l">
              <a:lnSpc>
                <a:spcPts val="265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448AF"/>
                </a:solidFill>
                <a:latin typeface="ABeeZee Bold"/>
                <a:ea typeface="ABeeZee Bold"/>
                <a:cs typeface="ABeeZee Bold"/>
                <a:sym typeface="ABeeZee Bold"/>
              </a:rPr>
              <a:t>experiment with a range of brushes. </a:t>
            </a:r>
          </a:p>
          <a:p>
            <a:pPr marL="342900" indent="-342900" algn="l">
              <a:lnSpc>
                <a:spcPts val="265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448AF"/>
                </a:solidFill>
                <a:latin typeface="ABeeZee Bold"/>
                <a:ea typeface="ABeeZee Bold"/>
                <a:cs typeface="ABeeZee Bold"/>
                <a:sym typeface="ABeeZee Bold"/>
              </a:rPr>
              <a:t>explore what happens when secondary colours are mixed.</a:t>
            </a:r>
          </a:p>
          <a:p>
            <a:pPr marL="342900" indent="-342900" algn="l">
              <a:lnSpc>
                <a:spcPts val="2650"/>
              </a:lnSpc>
              <a:buFont typeface="Arial" panose="020B0604020202020204" pitchFamily="34" charset="0"/>
              <a:buChar char="•"/>
            </a:pPr>
            <a:endParaRPr lang="en-GB" sz="2400" dirty="0">
              <a:solidFill>
                <a:srgbClr val="0448AF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 algn="l">
              <a:lnSpc>
                <a:spcPts val="2650"/>
              </a:lnSpc>
            </a:pPr>
            <a:r>
              <a:rPr lang="en-GB" sz="2400" b="1" dirty="0">
                <a:solidFill>
                  <a:srgbClr val="0448AF"/>
                </a:solidFill>
                <a:latin typeface="ABeeZee Bold"/>
                <a:ea typeface="ABeeZee Bold"/>
                <a:cs typeface="ABeeZee Bold"/>
                <a:sym typeface="ABeeZee Bold"/>
              </a:rPr>
              <a:t>Drawing</a:t>
            </a:r>
          </a:p>
          <a:p>
            <a:pPr marL="342900" indent="-342900" algn="l">
              <a:lnSpc>
                <a:spcPts val="265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448AF"/>
                </a:solidFill>
                <a:latin typeface="ABeeZee Bold"/>
                <a:ea typeface="ABeeZee Bold"/>
                <a:cs typeface="ABeeZee Bold"/>
                <a:sym typeface="ABeeZee Bold"/>
              </a:rPr>
              <a:t>build on skills of tonal shading in my drawing.</a:t>
            </a:r>
          </a:p>
          <a:p>
            <a:pPr marL="342900" indent="-342900" algn="l">
              <a:lnSpc>
                <a:spcPts val="265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448AF"/>
                </a:solidFill>
                <a:latin typeface="ABeeZee Bold"/>
                <a:ea typeface="ABeeZee Bold"/>
                <a:cs typeface="ABeeZee Bold"/>
                <a:sym typeface="ABeeZee Bold"/>
              </a:rPr>
              <a:t>experiment with showing line, tone and texture </a:t>
            </a:r>
          </a:p>
          <a:p>
            <a:pPr marL="342900" indent="-342900" algn="l">
              <a:lnSpc>
                <a:spcPts val="265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448AF"/>
                </a:solidFill>
                <a:latin typeface="ABeeZee Bold"/>
                <a:ea typeface="ABeeZee Bold"/>
                <a:cs typeface="ABeeZee Bold"/>
                <a:sym typeface="ABeeZee Bold"/>
              </a:rPr>
              <a:t>use shading to show light and shadow effects:</a:t>
            </a:r>
          </a:p>
          <a:p>
            <a:pPr marL="342900" indent="-342900" algn="l">
              <a:lnSpc>
                <a:spcPts val="2650"/>
              </a:lnSpc>
              <a:buFont typeface="Arial" panose="020B0604020202020204" pitchFamily="34" charset="0"/>
              <a:buChar char="•"/>
            </a:pPr>
            <a:endParaRPr lang="en-GB" sz="2400" dirty="0">
              <a:solidFill>
                <a:srgbClr val="0448AF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>
              <a:lnSpc>
                <a:spcPts val="2650"/>
              </a:lnSpc>
            </a:pPr>
            <a:r>
              <a:rPr lang="en-GB" sz="2400" b="1" dirty="0">
                <a:solidFill>
                  <a:srgbClr val="0448AF"/>
                </a:solidFill>
                <a:latin typeface="ABeeZee Bold"/>
                <a:ea typeface="ABeeZee Bold"/>
                <a:cs typeface="ABeeZee Bold"/>
                <a:sym typeface="ABeeZee Bold"/>
              </a:rPr>
              <a:t>Sculpture </a:t>
            </a:r>
          </a:p>
          <a:p>
            <a:pPr marL="342900" indent="-342900">
              <a:lnSpc>
                <a:spcPts val="265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448AF"/>
                </a:solidFill>
                <a:latin typeface="ABeeZee Bold"/>
                <a:ea typeface="ABeeZee Bold"/>
                <a:cs typeface="ABeeZee Bold"/>
                <a:sym typeface="ABeeZee Bold"/>
              </a:rPr>
              <a:t>build relief/3D forms </a:t>
            </a:r>
          </a:p>
          <a:p>
            <a:pPr marL="342900" indent="-342900">
              <a:lnSpc>
                <a:spcPts val="265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448AF"/>
                </a:solidFill>
                <a:latin typeface="ABeeZee Bold"/>
                <a:ea typeface="ABeeZee Bold"/>
                <a:cs typeface="ABeeZee Bold"/>
                <a:sym typeface="ABeeZee Bold"/>
              </a:rPr>
              <a:t>consider stability and negative space.</a:t>
            </a:r>
          </a:p>
          <a:p>
            <a:pPr>
              <a:lnSpc>
                <a:spcPts val="2650"/>
              </a:lnSpc>
            </a:pPr>
            <a:endParaRPr lang="en-GB" sz="2400" dirty="0">
              <a:solidFill>
                <a:srgbClr val="0448AF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>
              <a:lnSpc>
                <a:spcPts val="2650"/>
              </a:lnSpc>
            </a:pPr>
            <a:r>
              <a:rPr lang="en-GB" sz="2400" b="1" dirty="0">
                <a:solidFill>
                  <a:srgbClr val="0448AF"/>
                </a:solidFill>
                <a:latin typeface="ABeeZee Bold"/>
                <a:ea typeface="ABeeZee Bold"/>
                <a:cs typeface="ABeeZee Bold"/>
                <a:sym typeface="ABeeZee Bold"/>
              </a:rPr>
              <a:t>Printmaking / Collage / Textiles </a:t>
            </a:r>
          </a:p>
          <a:p>
            <a:pPr marL="342900" indent="-342900">
              <a:lnSpc>
                <a:spcPts val="265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448AF"/>
                </a:solidFill>
                <a:latin typeface="ABeeZee Bold"/>
                <a:ea typeface="ABeeZee Bold"/>
                <a:cs typeface="ABeeZee Bold"/>
                <a:sym typeface="ABeeZee Bold"/>
              </a:rPr>
              <a:t>create relief or mono‑prints; compose collages for balance/contrast</a:t>
            </a:r>
          </a:p>
          <a:p>
            <a:pPr marL="342900" indent="-342900">
              <a:lnSpc>
                <a:spcPts val="265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448AF"/>
                </a:solidFill>
                <a:latin typeface="ABeeZee Bold"/>
                <a:ea typeface="ABeeZee Bold"/>
                <a:cs typeface="ABeeZee Bold"/>
                <a:sym typeface="ABeeZee Bold"/>
              </a:rPr>
              <a:t> try simple fabric decoration (resist/printing). </a:t>
            </a:r>
          </a:p>
          <a:p>
            <a:pPr>
              <a:lnSpc>
                <a:spcPts val="2650"/>
              </a:lnSpc>
            </a:pPr>
            <a:endParaRPr lang="en-GB" sz="2400" dirty="0">
              <a:solidFill>
                <a:srgbClr val="0448AF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>
              <a:lnSpc>
                <a:spcPts val="2650"/>
              </a:lnSpc>
            </a:pPr>
            <a:r>
              <a:rPr lang="en-GB" sz="2400" b="1" dirty="0">
                <a:solidFill>
                  <a:srgbClr val="0448AF"/>
                </a:solidFill>
                <a:latin typeface="ABeeZee Bold"/>
                <a:ea typeface="ABeeZee Bold"/>
                <a:cs typeface="ABeeZee Bold"/>
                <a:sym typeface="ABeeZee Bold"/>
              </a:rPr>
              <a:t>Sketchbooks </a:t>
            </a:r>
          </a:p>
          <a:p>
            <a:pPr marL="342900" indent="-342900">
              <a:lnSpc>
                <a:spcPts val="265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448AF"/>
                </a:solidFill>
                <a:latin typeface="ABeeZee Bold"/>
                <a:ea typeface="ABeeZee Bold"/>
                <a:cs typeface="ABeeZee Bold"/>
                <a:sym typeface="ABeeZee Bold"/>
              </a:rPr>
              <a:t>record observations</a:t>
            </a:r>
          </a:p>
          <a:p>
            <a:pPr marL="342900" indent="-342900">
              <a:lnSpc>
                <a:spcPts val="265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448AF"/>
                </a:solidFill>
                <a:latin typeface="ABeeZee Bold"/>
                <a:ea typeface="ABeeZee Bold"/>
                <a:cs typeface="ABeeZee Bold"/>
                <a:sym typeface="ABeeZee Bold"/>
              </a:rPr>
              <a:t>review and revisit ideas to refine compositions.</a:t>
            </a:r>
          </a:p>
          <a:p>
            <a:pPr marL="342900" indent="-342900" algn="l">
              <a:lnSpc>
                <a:spcPts val="2650"/>
              </a:lnSpc>
              <a:buFont typeface="Arial" panose="020B0604020202020204" pitchFamily="34" charset="0"/>
              <a:buChar char="•"/>
            </a:pPr>
            <a:endParaRPr lang="en-GB" sz="2400" dirty="0">
              <a:solidFill>
                <a:srgbClr val="0448AF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 algn="l">
              <a:lnSpc>
                <a:spcPts val="2650"/>
              </a:lnSpc>
            </a:pPr>
            <a:endParaRPr lang="en-US" sz="2400" dirty="0">
              <a:solidFill>
                <a:srgbClr val="0448AF"/>
              </a:solidFill>
              <a:latin typeface="ABeeZee Bold"/>
              <a:ea typeface="ABeeZee Bold"/>
              <a:cs typeface="ABeeZee Bold"/>
              <a:sym typeface="ABeeZee Bold"/>
            </a:endParaRPr>
          </a:p>
        </p:txBody>
      </p:sp>
      <p:sp>
        <p:nvSpPr>
          <p:cNvPr id="39" name="TextBox 39"/>
          <p:cNvSpPr txBox="1"/>
          <p:nvPr/>
        </p:nvSpPr>
        <p:spPr>
          <a:xfrm>
            <a:off x="23976325" y="20492627"/>
            <a:ext cx="5545926" cy="500136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2627"/>
              </a:lnSpc>
            </a:pPr>
            <a:r>
              <a:rPr lang="en-GB" sz="2400" b="1" dirty="0">
                <a:solidFill>
                  <a:srgbClr val="0448AF"/>
                </a:solidFill>
                <a:latin typeface="ABeeZee Bold"/>
                <a:ea typeface="ABeeZee Bold"/>
                <a:cs typeface="ABeeZee Bold"/>
                <a:sym typeface="ABeeZee Bold"/>
              </a:rPr>
              <a:t>Evaluating &amp; Language of Art </a:t>
            </a:r>
          </a:p>
          <a:p>
            <a:pPr marL="342900" indent="-342900" algn="l">
              <a:lnSpc>
                <a:spcPts val="2627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448AF"/>
                </a:solidFill>
                <a:latin typeface="ABeeZee Bold"/>
                <a:ea typeface="ABeeZee Bold"/>
                <a:cs typeface="ABeeZee Bold"/>
                <a:sym typeface="ABeeZee Bold"/>
              </a:rPr>
              <a:t>I know and use more precise vocabulary to analyse choices (composition, contrast, balance)</a:t>
            </a:r>
          </a:p>
          <a:p>
            <a:pPr marL="342900" indent="-342900" algn="l">
              <a:lnSpc>
                <a:spcPts val="2627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448AF"/>
                </a:solidFill>
                <a:latin typeface="ABeeZee Bold"/>
                <a:ea typeface="ABeeZee Bold"/>
                <a:cs typeface="ABeeZee Bold"/>
                <a:sym typeface="ABeeZee Bold"/>
              </a:rPr>
              <a:t>I identify what to improve next time. </a:t>
            </a:r>
          </a:p>
          <a:p>
            <a:pPr algn="l">
              <a:lnSpc>
                <a:spcPts val="2627"/>
              </a:lnSpc>
            </a:pPr>
            <a:endParaRPr lang="en-GB" sz="2400" dirty="0">
              <a:solidFill>
                <a:srgbClr val="0448AF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 algn="l">
              <a:lnSpc>
                <a:spcPts val="2627"/>
              </a:lnSpc>
            </a:pPr>
            <a:r>
              <a:rPr lang="en-GB" sz="2400" b="1" dirty="0">
                <a:solidFill>
                  <a:srgbClr val="0448AF"/>
                </a:solidFill>
                <a:latin typeface="ABeeZee Bold"/>
                <a:ea typeface="ABeeZee Bold"/>
                <a:cs typeface="ABeeZee Bold"/>
                <a:sym typeface="ABeeZee Bold"/>
              </a:rPr>
              <a:t>Artists &amp; Cultural Context </a:t>
            </a:r>
          </a:p>
          <a:p>
            <a:pPr marL="342900" indent="-342900" algn="l">
              <a:lnSpc>
                <a:spcPts val="2627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448AF"/>
                </a:solidFill>
                <a:latin typeface="ABeeZee Bold"/>
                <a:ea typeface="ABeeZee Bold"/>
                <a:cs typeface="ABeeZee Bold"/>
                <a:sym typeface="ABeeZee Bold"/>
              </a:rPr>
              <a:t> I know a small range of great artists/architects/designers and explain how ideas inform their own. </a:t>
            </a:r>
            <a:endParaRPr lang="en-US" sz="2400" dirty="0">
              <a:solidFill>
                <a:srgbClr val="0448AF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 marL="342900" indent="-342900" algn="l">
              <a:lnSpc>
                <a:spcPts val="2627"/>
              </a:lnSpc>
              <a:buFont typeface="Arial" panose="020B0604020202020204" pitchFamily="34" charset="0"/>
              <a:buChar char="•"/>
            </a:pPr>
            <a:endParaRPr lang="en-GB" sz="2400" dirty="0">
              <a:solidFill>
                <a:srgbClr val="0448AF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 marL="342900" indent="-342900" algn="l">
              <a:lnSpc>
                <a:spcPts val="2627"/>
              </a:lnSpc>
              <a:buFont typeface="Arial" panose="020B0604020202020204" pitchFamily="34" charset="0"/>
              <a:buChar char="•"/>
            </a:pPr>
            <a:endParaRPr lang="en-GB" sz="2400" dirty="0">
              <a:solidFill>
                <a:srgbClr val="0448AF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 marL="342900" indent="-342900" algn="l">
              <a:lnSpc>
                <a:spcPts val="2627"/>
              </a:lnSpc>
              <a:buFont typeface="Arial" panose="020B0604020202020204" pitchFamily="34" charset="0"/>
              <a:buChar char="•"/>
            </a:pPr>
            <a:endParaRPr lang="en-GB" sz="2400" dirty="0">
              <a:solidFill>
                <a:srgbClr val="0448AF"/>
              </a:solidFill>
              <a:latin typeface="ABeeZee Bold"/>
              <a:ea typeface="ABeeZee Bold"/>
              <a:cs typeface="ABeeZee Bold"/>
              <a:sym typeface="ABeeZee Bold"/>
            </a:endParaRPr>
          </a:p>
        </p:txBody>
      </p:sp>
      <p:sp>
        <p:nvSpPr>
          <p:cNvPr id="40" name="TextBox 40"/>
          <p:cNvSpPr txBox="1"/>
          <p:nvPr/>
        </p:nvSpPr>
        <p:spPr>
          <a:xfrm>
            <a:off x="33416307" y="22541891"/>
            <a:ext cx="6320384" cy="36676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342900" indent="-342900" algn="l">
              <a:lnSpc>
                <a:spcPts val="2625"/>
              </a:lnSpc>
              <a:buFont typeface="Arial" panose="020B0604020202020204" pitchFamily="34" charset="0"/>
              <a:buChar char="•"/>
            </a:pPr>
            <a:endParaRPr lang="en-GB" sz="2400" dirty="0">
              <a:solidFill>
                <a:srgbClr val="AF049E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 algn="l">
              <a:lnSpc>
                <a:spcPts val="2625"/>
              </a:lnSpc>
            </a:pPr>
            <a:r>
              <a:rPr lang="en-GB" sz="2400" b="1" dirty="0">
                <a:solidFill>
                  <a:srgbClr val="AF049E"/>
                </a:solidFill>
                <a:latin typeface="ABeeZee Bold"/>
                <a:ea typeface="ABeeZee Bold"/>
                <a:cs typeface="ABeeZee Bold"/>
                <a:sym typeface="ABeeZee Bold"/>
              </a:rPr>
              <a:t>Evaluating &amp; Language of Art </a:t>
            </a:r>
          </a:p>
          <a:p>
            <a:pPr marL="342900" indent="-342900" algn="l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AF049E"/>
                </a:solidFill>
                <a:latin typeface="ABeeZee Bold"/>
                <a:ea typeface="ABeeZee Bold"/>
                <a:cs typeface="ABeeZee Bold"/>
                <a:sym typeface="ABeeZee Bold"/>
              </a:rPr>
              <a:t>I evaluate how materials and techniques affect outcome</a:t>
            </a:r>
          </a:p>
          <a:p>
            <a:pPr marL="342900" indent="-342900" algn="l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AF049E"/>
                </a:solidFill>
                <a:latin typeface="ABeeZee Bold"/>
                <a:ea typeface="ABeeZee Bold"/>
                <a:cs typeface="ABeeZee Bold"/>
                <a:sym typeface="ABeeZee Bold"/>
              </a:rPr>
              <a:t>I  discuss effectiveness against intention using subject vocabulary.</a:t>
            </a:r>
          </a:p>
          <a:p>
            <a:pPr algn="l">
              <a:lnSpc>
                <a:spcPts val="2625"/>
              </a:lnSpc>
            </a:pPr>
            <a:endParaRPr lang="en-GB" sz="2400" dirty="0">
              <a:solidFill>
                <a:srgbClr val="AF049E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 algn="l">
              <a:lnSpc>
                <a:spcPts val="2625"/>
              </a:lnSpc>
            </a:pPr>
            <a:r>
              <a:rPr lang="en-GB" sz="2400" b="1" dirty="0">
                <a:solidFill>
                  <a:srgbClr val="AF049E"/>
                </a:solidFill>
                <a:latin typeface="ABeeZee Bold"/>
                <a:ea typeface="ABeeZee Bold"/>
                <a:cs typeface="ABeeZee Bold"/>
                <a:sym typeface="ABeeZee Bold"/>
              </a:rPr>
              <a:t>Artists &amp; Cultural Context </a:t>
            </a:r>
          </a:p>
          <a:p>
            <a:pPr marL="342900" indent="-342900" algn="l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AF049E"/>
                </a:solidFill>
                <a:latin typeface="ABeeZee Bold"/>
                <a:ea typeface="ABeeZee Bold"/>
                <a:cs typeface="ABeeZee Bold"/>
                <a:sym typeface="ABeeZee Bold"/>
              </a:rPr>
              <a:t>I can make connections between movements or traditions and my own practice.</a:t>
            </a:r>
          </a:p>
        </p:txBody>
      </p:sp>
      <p:sp>
        <p:nvSpPr>
          <p:cNvPr id="41" name="TextBox 41"/>
          <p:cNvSpPr txBox="1"/>
          <p:nvPr/>
        </p:nvSpPr>
        <p:spPr>
          <a:xfrm>
            <a:off x="33500360" y="3663875"/>
            <a:ext cx="7503152" cy="120120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r>
              <a:rPr lang="en-US" sz="2400" dirty="0">
                <a:solidFill>
                  <a:srgbClr val="AF049E"/>
                </a:solidFill>
                <a:latin typeface="ABeeZee Bold"/>
                <a:ea typeface="ABeeZee Bold"/>
                <a:cs typeface="ABeeZee Bold"/>
                <a:sym typeface="ABeeZee Bold"/>
              </a:rPr>
              <a:t>I can: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AF049E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 algn="l"/>
            <a:r>
              <a:rPr lang="en-US" sz="2400" b="1" dirty="0">
                <a:solidFill>
                  <a:srgbClr val="AF049E"/>
                </a:solidFill>
                <a:latin typeface="ABeeZee Bold"/>
                <a:ea typeface="ABeeZee Bold"/>
                <a:cs typeface="ABeeZee Bold"/>
                <a:sym typeface="ABeeZee Bold"/>
              </a:rPr>
              <a:t>Painting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AF049E"/>
                </a:solidFill>
                <a:latin typeface="ABeeZee Bold"/>
                <a:ea typeface="ABeeZee Bold"/>
                <a:cs typeface="ABeeZee Bold"/>
                <a:sym typeface="ABeeZee Bold"/>
              </a:rPr>
              <a:t>mix tertiary colours with confidence.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AF049E"/>
                </a:solidFill>
                <a:latin typeface="ABeeZee Bold"/>
                <a:ea typeface="ABeeZee Bold"/>
                <a:cs typeface="ABeeZee Bold"/>
                <a:sym typeface="ABeeZee Bold"/>
              </a:rPr>
              <a:t>compare/contrast two paintings with separate moods.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AF049E"/>
                </a:solidFill>
                <a:latin typeface="ABeeZee Bold"/>
                <a:ea typeface="ABeeZee Bold"/>
                <a:cs typeface="ABeeZee Bold"/>
                <a:sym typeface="ABeeZee Bold"/>
              </a:rPr>
              <a:t>practise using marks and lines to show texture</a:t>
            </a:r>
          </a:p>
          <a:p>
            <a:endParaRPr lang="en-US" sz="2400" dirty="0">
              <a:solidFill>
                <a:srgbClr val="AF049E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r>
              <a:rPr lang="en-US" sz="2400" b="1" dirty="0">
                <a:solidFill>
                  <a:srgbClr val="AF049E"/>
                </a:solidFill>
                <a:latin typeface="ABeeZee Bold"/>
                <a:ea typeface="ABeeZee Bold"/>
                <a:cs typeface="ABeeZee Bold"/>
                <a:sym typeface="ABeeZee Bold"/>
              </a:rPr>
              <a:t>Drawing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AF049E"/>
                </a:solidFill>
                <a:latin typeface="ABeeZee Bold"/>
                <a:ea typeface="ABeeZee Bold"/>
                <a:cs typeface="ABeeZee Bold"/>
                <a:sym typeface="ABeeZee Bold"/>
              </a:rPr>
              <a:t>increase accuracy of proportion and spatial relationships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AF049E"/>
                </a:solidFill>
                <a:latin typeface="ABeeZee Bold"/>
                <a:ea typeface="ABeeZee Bold"/>
                <a:cs typeface="ABeeZee Bold"/>
                <a:sym typeface="ABeeZee Bold"/>
              </a:rPr>
              <a:t>combine media for layered effects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AF049E"/>
                </a:solidFill>
                <a:latin typeface="ABeeZee Bold"/>
                <a:ea typeface="ABeeZee Bold"/>
                <a:cs typeface="ABeeZee Bold"/>
                <a:sym typeface="ABeeZee Bold"/>
              </a:rPr>
              <a:t>start exploring shading to create texture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AF049E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endParaRPr lang="en-US" sz="2400" dirty="0">
              <a:solidFill>
                <a:srgbClr val="AF049E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r>
              <a:rPr lang="en-US" sz="2400" b="1" dirty="0">
                <a:solidFill>
                  <a:srgbClr val="AF049E"/>
                </a:solidFill>
                <a:latin typeface="ABeeZee Bold"/>
                <a:ea typeface="ABeeZee Bold"/>
                <a:cs typeface="ABeeZee Bold"/>
                <a:sym typeface="ABeeZee Bold"/>
              </a:rPr>
              <a:t>Sculpture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AF049E"/>
                </a:solidFill>
                <a:latin typeface="ABeeZee Bold"/>
                <a:ea typeface="ABeeZee Bold"/>
                <a:cs typeface="ABeeZee Bold"/>
                <a:sym typeface="ABeeZee Bold"/>
              </a:rPr>
              <a:t>develop methods of carving and constructing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AF049E"/>
                </a:solidFill>
                <a:latin typeface="ABeeZee Bold"/>
                <a:ea typeface="ABeeZee Bold"/>
                <a:cs typeface="ABeeZee Bold"/>
                <a:sym typeface="ABeeZee Bold"/>
              </a:rPr>
              <a:t>refine surfaces and joins.</a:t>
            </a:r>
          </a:p>
          <a:p>
            <a:endParaRPr lang="en-US" sz="2400" dirty="0">
              <a:solidFill>
                <a:srgbClr val="AF049E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r>
              <a:rPr lang="en-US" sz="2400" b="1" dirty="0">
                <a:solidFill>
                  <a:srgbClr val="AF049E"/>
                </a:solidFill>
                <a:latin typeface="ABeeZee Bold"/>
                <a:ea typeface="ABeeZee Bold"/>
                <a:cs typeface="ABeeZee Bold"/>
                <a:sym typeface="ABeeZee Bold"/>
              </a:rPr>
              <a:t>Printmaking / Collage / Textiles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AF049E"/>
                </a:solidFill>
                <a:latin typeface="ABeeZee Bold"/>
                <a:ea typeface="ABeeZee Bold"/>
                <a:cs typeface="ABeeZee Bold"/>
                <a:sym typeface="ABeeZee Bold"/>
              </a:rPr>
              <a:t>design two‑layer prints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AF049E"/>
                </a:solidFill>
                <a:latin typeface="ABeeZee Bold"/>
                <a:ea typeface="ABeeZee Bold"/>
                <a:cs typeface="ABeeZee Bold"/>
                <a:sym typeface="ABeeZee Bold"/>
              </a:rPr>
              <a:t>collage with informed placement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AF049E"/>
                </a:solidFill>
                <a:latin typeface="ABeeZee Bold"/>
                <a:ea typeface="ABeeZee Bold"/>
                <a:cs typeface="ABeeZee Bold"/>
                <a:sym typeface="ABeeZee Bold"/>
              </a:rPr>
              <a:t>develop textiles skills (running stitch or embellishment). </a:t>
            </a:r>
          </a:p>
          <a:p>
            <a:endParaRPr lang="en-US" sz="2400" dirty="0">
              <a:solidFill>
                <a:srgbClr val="AF049E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r>
              <a:rPr lang="en-US" sz="2400" b="1" dirty="0">
                <a:solidFill>
                  <a:srgbClr val="AF049E"/>
                </a:solidFill>
                <a:latin typeface="ABeeZee Bold"/>
                <a:ea typeface="ABeeZee Bold"/>
                <a:cs typeface="ABeeZee Bold"/>
                <a:sym typeface="ABeeZee Bold"/>
              </a:rPr>
              <a:t>Sketchbooks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AF049E"/>
                </a:solidFill>
                <a:latin typeface="ABeeZee Bold"/>
                <a:ea typeface="ABeeZee Bold"/>
                <a:cs typeface="ABeeZee Bold"/>
                <a:sym typeface="ABeeZee Bold"/>
              </a:rPr>
              <a:t>record observations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AF049E"/>
                </a:solidFill>
                <a:latin typeface="ABeeZee Bold"/>
                <a:ea typeface="ABeeZee Bold"/>
                <a:cs typeface="ABeeZee Bold"/>
                <a:sym typeface="ABeeZee Bold"/>
              </a:rPr>
              <a:t>collect references, trials and colour tests to review/revisit ideas before making.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AF049E"/>
                </a:solidFill>
                <a:latin typeface="ABeeZee Bold"/>
                <a:ea typeface="ABeeZee Bold"/>
                <a:cs typeface="ABeeZee Bold"/>
                <a:sym typeface="ABeeZee Bold"/>
              </a:rPr>
              <a:t>annotate and review my plans and projects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AF049E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>
              <a:lnSpc>
                <a:spcPts val="5021"/>
              </a:lnSpc>
            </a:pPr>
            <a:endParaRPr lang="en-US" sz="2400" dirty="0">
              <a:solidFill>
                <a:srgbClr val="AF049E"/>
              </a:solidFill>
              <a:latin typeface="ABeeZee Bold"/>
              <a:ea typeface="ABeeZee Bold"/>
              <a:cs typeface="ABeeZee Bold"/>
              <a:sym typeface="ABeeZee Bold"/>
            </a:endParaRPr>
          </a:p>
        </p:txBody>
      </p:sp>
      <p:sp>
        <p:nvSpPr>
          <p:cNvPr id="42" name="TextBox 42"/>
          <p:cNvSpPr txBox="1"/>
          <p:nvPr/>
        </p:nvSpPr>
        <p:spPr>
          <a:xfrm>
            <a:off x="43661031" y="22951276"/>
            <a:ext cx="5545926" cy="50013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627"/>
              </a:lnSpc>
            </a:pPr>
            <a:r>
              <a:rPr lang="en-GB" sz="2400" b="1" dirty="0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Evaluating &amp; Language of Art</a:t>
            </a:r>
          </a:p>
          <a:p>
            <a:pPr marL="342900" indent="-342900" algn="l">
              <a:lnSpc>
                <a:spcPts val="2627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I critically evaluate and analyse my own and others’ work using appropriate art terminology</a:t>
            </a:r>
          </a:p>
          <a:p>
            <a:pPr marL="342900" indent="-342900" algn="l">
              <a:lnSpc>
                <a:spcPts val="2627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I justify choices and suggest refinements. </a:t>
            </a:r>
          </a:p>
          <a:p>
            <a:pPr algn="l">
              <a:lnSpc>
                <a:spcPts val="2627"/>
              </a:lnSpc>
            </a:pPr>
            <a:endParaRPr lang="en-GB" sz="2400" b="1" dirty="0">
              <a:solidFill>
                <a:srgbClr val="FF66C4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 algn="l">
              <a:lnSpc>
                <a:spcPts val="2627"/>
              </a:lnSpc>
            </a:pPr>
            <a:r>
              <a:rPr lang="en-GB" sz="2400" b="1" dirty="0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Artists &amp; Cultural Context </a:t>
            </a:r>
          </a:p>
          <a:p>
            <a:pPr marL="342900" indent="-342900" algn="l">
              <a:lnSpc>
                <a:spcPts val="2627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I know about great artists, architects and designers in history</a:t>
            </a:r>
          </a:p>
          <a:p>
            <a:pPr marL="342900" indent="-342900" algn="l">
              <a:lnSpc>
                <a:spcPts val="2627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I can explain how art/craft/design reflect and shape history and culture</a:t>
            </a:r>
          </a:p>
          <a:p>
            <a:pPr marL="342900" indent="-342900" algn="l">
              <a:lnSpc>
                <a:spcPts val="2627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I can articulate influences on my own work. </a:t>
            </a:r>
            <a:endParaRPr lang="en-US" sz="2400" dirty="0">
              <a:solidFill>
                <a:srgbClr val="FF66C4"/>
              </a:solidFill>
              <a:latin typeface="ABeeZee Bold"/>
              <a:ea typeface="ABeeZee Bold"/>
              <a:cs typeface="ABeeZee Bold"/>
              <a:sym typeface="ABeeZee Bold"/>
            </a:endParaRPr>
          </a:p>
        </p:txBody>
      </p:sp>
      <p:sp>
        <p:nvSpPr>
          <p:cNvPr id="43" name="TextBox 43"/>
          <p:cNvSpPr txBox="1"/>
          <p:nvPr/>
        </p:nvSpPr>
        <p:spPr>
          <a:xfrm>
            <a:off x="42896721" y="2337046"/>
            <a:ext cx="7074546" cy="126701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625"/>
              </a:lnSpc>
            </a:pPr>
            <a:r>
              <a:rPr lang="en-US" sz="2400" dirty="0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I can:</a:t>
            </a:r>
          </a:p>
          <a:p>
            <a:pPr algn="l">
              <a:lnSpc>
                <a:spcPts val="2625"/>
              </a:lnSpc>
            </a:pPr>
            <a:endParaRPr lang="en-US" sz="2400" dirty="0">
              <a:solidFill>
                <a:srgbClr val="FF66C4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 algn="l">
              <a:lnSpc>
                <a:spcPts val="2625"/>
              </a:lnSpc>
            </a:pPr>
            <a:r>
              <a:rPr lang="en-US" sz="2400" b="1" dirty="0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Painting</a:t>
            </a:r>
          </a:p>
          <a:p>
            <a:pPr marL="342900" indent="-342900" algn="l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use tertiary colour when painting.</a:t>
            </a:r>
          </a:p>
          <a:p>
            <a:pPr marL="342900" indent="-342900" algn="l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mix and match colours to create atmosphere and light effects.</a:t>
            </a:r>
          </a:p>
          <a:p>
            <a:pPr marL="342900" indent="-342900" algn="l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mix colour, shades and tones</a:t>
            </a:r>
          </a:p>
          <a:p>
            <a:pPr marL="342900" indent="-342900" algn="l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control the types of marks made and experiment with different effects and textures.</a:t>
            </a:r>
          </a:p>
          <a:p>
            <a:pPr marL="342900" indent="-342900" algn="l">
              <a:lnSpc>
                <a:spcPts val="2625"/>
              </a:lnSpc>
              <a:buFont typeface="Arial" panose="020B0604020202020204" pitchFamily="34" charset="0"/>
              <a:buChar char="•"/>
            </a:pPr>
            <a:endParaRPr lang="en-GB" sz="2400" dirty="0">
              <a:solidFill>
                <a:srgbClr val="FF66C4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 algn="l">
              <a:lnSpc>
                <a:spcPts val="2625"/>
              </a:lnSpc>
            </a:pPr>
            <a:r>
              <a:rPr lang="en-GB" sz="2400" b="1" dirty="0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Drawing</a:t>
            </a:r>
          </a:p>
          <a:p>
            <a:pPr marL="342900" indent="-342900" algn="l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use shading and hatching to create mood, feeling and texture.</a:t>
            </a:r>
          </a:p>
          <a:p>
            <a:pPr marL="342900" indent="-342900" algn="l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start to develop my own style using tonal contrast and mixed media. </a:t>
            </a:r>
          </a:p>
          <a:p>
            <a:pPr marL="342900" indent="-342900" algn="l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explain personal choices of specific art techniques used</a:t>
            </a:r>
          </a:p>
          <a:p>
            <a:pPr marL="342900" indent="-342900" algn="l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use simple perspective in my work using a single focal point and horizon</a:t>
            </a:r>
          </a:p>
          <a:p>
            <a:pPr algn="l">
              <a:lnSpc>
                <a:spcPts val="2625"/>
              </a:lnSpc>
            </a:pPr>
            <a:endParaRPr lang="en-GB" sz="2400" dirty="0">
              <a:solidFill>
                <a:srgbClr val="FF66C4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 algn="l">
              <a:lnSpc>
                <a:spcPts val="2625"/>
              </a:lnSpc>
            </a:pPr>
            <a:r>
              <a:rPr lang="en-US" sz="2400" b="1" dirty="0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Sculpture</a:t>
            </a:r>
          </a:p>
          <a:p>
            <a:pPr marL="342900" indent="-342900" algn="l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plan and construct ambitious 3D outcomes (armatures, joining methods); </a:t>
            </a:r>
          </a:p>
          <a:p>
            <a:pPr marL="342900" indent="-342900" algn="l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consider installation/context and audience</a:t>
            </a:r>
          </a:p>
          <a:p>
            <a:pPr marL="342900" indent="-342900" algn="l">
              <a:lnSpc>
                <a:spcPts val="2625"/>
              </a:lnSpc>
              <a:buFont typeface="Arial" panose="020B0604020202020204" pitchFamily="34" charset="0"/>
              <a:buChar char="•"/>
            </a:pPr>
            <a:endParaRPr lang="en-GB" sz="2400" dirty="0">
              <a:solidFill>
                <a:srgbClr val="FF66C4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 algn="l">
              <a:lnSpc>
                <a:spcPts val="2625"/>
              </a:lnSpc>
            </a:pPr>
            <a:endParaRPr lang="en-US" sz="2400" dirty="0">
              <a:solidFill>
                <a:srgbClr val="FF66C4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 algn="l">
              <a:lnSpc>
                <a:spcPts val="2625"/>
              </a:lnSpc>
            </a:pPr>
            <a:r>
              <a:rPr lang="en-US" sz="2400" b="1" dirty="0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Printmaking / Collage / Textiles</a:t>
            </a:r>
          </a:p>
          <a:p>
            <a:pPr marL="342900" indent="-342900" algn="l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develop reduction or multi‑block prints</a:t>
            </a:r>
          </a:p>
          <a:p>
            <a:pPr marL="342900" indent="-342900" algn="l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collage with conceptual</a:t>
            </a:r>
          </a:p>
          <a:p>
            <a:pPr marL="342900" indent="-342900" algn="l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intent extend textiles (appliqué, simple embroidery) to communicate ideas. </a:t>
            </a:r>
          </a:p>
          <a:p>
            <a:pPr algn="l">
              <a:lnSpc>
                <a:spcPts val="2625"/>
              </a:lnSpc>
            </a:pPr>
            <a:endParaRPr lang="en-US" sz="2400" dirty="0">
              <a:solidFill>
                <a:srgbClr val="FF66C4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 algn="l">
              <a:lnSpc>
                <a:spcPts val="2625"/>
              </a:lnSpc>
            </a:pPr>
            <a:r>
              <a:rPr lang="en-US" sz="2400" b="1" dirty="0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Sketchbooks </a:t>
            </a:r>
          </a:p>
          <a:p>
            <a:pPr marL="342900" indent="-342900" algn="l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maintain personal sketchbooks to record observations </a:t>
            </a:r>
          </a:p>
          <a:p>
            <a:pPr marL="342900" indent="-342900" algn="l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Annotate, processes, and review/revisit decisions as part of an iterative practice. 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009BD4D3-E709-1588-C390-B5693050D1A0}"/>
              </a:ext>
            </a:extLst>
          </p:cNvPr>
          <p:cNvSpPr txBox="1"/>
          <p:nvPr/>
        </p:nvSpPr>
        <p:spPr>
          <a:xfrm>
            <a:off x="12550140" y="15074384"/>
            <a:ext cx="2570988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dirty="0">
                <a:solidFill>
                  <a:srgbClr val="FFB615"/>
                </a:solidFill>
                <a:latin typeface="ABeeZee Bold"/>
                <a:ea typeface="ABeeZee Bold"/>
                <a:cs typeface="ABeeZee Bold"/>
                <a:sym typeface="ABeeZee Bold"/>
              </a:rPr>
              <a:t> </a:t>
            </a:r>
            <a:endParaRPr lang="en-GB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193</TotalTime>
  <Words>1229</Words>
  <Application>Microsoft Office PowerPoint</Application>
  <PresentationFormat>Custom</PresentationFormat>
  <Paragraphs>210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ABeeZee Bold</vt:lpstr>
      <vt:lpstr>Calibri</vt:lpstr>
      <vt:lpstr>Arial</vt:lpstr>
      <vt:lpstr>League Spartan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Copy of Colourful Minimal Brainstorm Roadmap Mind Map</dc:title>
  <dc:creator>Heidi Daulton</dc:creator>
  <cp:lastModifiedBy>Mrs N Daynes</cp:lastModifiedBy>
  <cp:revision>6</cp:revision>
  <dcterms:created xsi:type="dcterms:W3CDTF">2006-08-16T00:00:00Z</dcterms:created>
  <dcterms:modified xsi:type="dcterms:W3CDTF">2026-01-23T14:52:12Z</dcterms:modified>
  <dc:identifier>DAG7qpUwMFo</dc:identifier>
</cp:coreProperties>
</file>